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3" r:id="rId3"/>
    <p:sldId id="284" r:id="rId4"/>
    <p:sldId id="286" r:id="rId5"/>
    <p:sldId id="285" r:id="rId6"/>
    <p:sldId id="257" r:id="rId7"/>
    <p:sldId id="258" r:id="rId8"/>
    <p:sldId id="259" r:id="rId9"/>
    <p:sldId id="280" r:id="rId10"/>
    <p:sldId id="260" r:id="rId11"/>
    <p:sldId id="261" r:id="rId12"/>
    <p:sldId id="262" r:id="rId13"/>
    <p:sldId id="263" r:id="rId14"/>
    <p:sldId id="281" r:id="rId15"/>
    <p:sldId id="264" r:id="rId16"/>
    <p:sldId id="265" r:id="rId17"/>
    <p:sldId id="266" r:id="rId18"/>
    <p:sldId id="267" r:id="rId19"/>
    <p:sldId id="268" r:id="rId20"/>
    <p:sldId id="269" r:id="rId21"/>
    <p:sldId id="270" r:id="rId22"/>
    <p:sldId id="271" r:id="rId23"/>
    <p:sldId id="272" r:id="rId24"/>
    <p:sldId id="282" r:id="rId25"/>
    <p:sldId id="274" r:id="rId26"/>
    <p:sldId id="273" r:id="rId27"/>
    <p:sldId id="277" r:id="rId28"/>
    <p:sldId id="275" r:id="rId29"/>
    <p:sldId id="276" r:id="rId30"/>
    <p:sldId id="278" r:id="rId31"/>
    <p:sldId id="279" r:id="rId32"/>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33" d="100"/>
          <a:sy n="33" d="100"/>
        </p:scale>
        <p:origin x="-2436" y="-8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7BEF6A0B-7DBB-4428-9A93-01A9113F6D6B}" type="datetimeFigureOut">
              <a:rPr lang="id-ID" smtClean="0"/>
              <a:t>05/03/2019</a:t>
            </a:fld>
            <a:endParaRPr lang="id-ID"/>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id-ID"/>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78E0EE2E-306C-435B-B65D-261DD0D35515}" type="slidenum">
              <a:rPr lang="id-ID" smtClean="0"/>
              <a:t>‹#›</a:t>
            </a:fld>
            <a:endParaRPr lang="id-ID"/>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EF6A0B-7DBB-4428-9A93-01A9113F6D6B}" type="datetimeFigureOut">
              <a:rPr lang="id-ID" smtClean="0"/>
              <a:t>05/03/2019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8E0EE2E-306C-435B-B65D-261DD0D35515}" type="slidenum">
              <a:rPr lang="id-ID" smtClean="0"/>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EF6A0B-7DBB-4428-9A93-01A9113F6D6B}" type="datetimeFigureOut">
              <a:rPr lang="id-ID" smtClean="0"/>
              <a:t>05/03/2019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8E0EE2E-306C-435B-B65D-261DD0D35515}" type="slidenum">
              <a:rPr lang="id-ID" smtClean="0"/>
              <a:t>‹#›</a:t>
            </a:fld>
            <a:endParaRPr 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7BEF6A0B-7DBB-4428-9A93-01A9113F6D6B}" type="datetimeFigureOut">
              <a:rPr lang="id-ID" smtClean="0"/>
              <a:t>05/03/2019</a:t>
            </a:fld>
            <a:endParaRPr lang="id-ID"/>
          </a:p>
        </p:txBody>
      </p:sp>
      <p:sp>
        <p:nvSpPr>
          <p:cNvPr id="9" name="Slide Number Placeholder 8"/>
          <p:cNvSpPr>
            <a:spLocks noGrp="1"/>
          </p:cNvSpPr>
          <p:nvPr>
            <p:ph type="sldNum" sz="quarter" idx="15"/>
          </p:nvPr>
        </p:nvSpPr>
        <p:spPr/>
        <p:txBody>
          <a:bodyPr rtlCol="0"/>
          <a:lstStyle/>
          <a:p>
            <a:fld id="{78E0EE2E-306C-435B-B65D-261DD0D35515}" type="slidenum">
              <a:rPr lang="id-ID" smtClean="0"/>
              <a:t>‹#›</a:t>
            </a:fld>
            <a:endParaRPr lang="id-ID"/>
          </a:p>
        </p:txBody>
      </p:sp>
      <p:sp>
        <p:nvSpPr>
          <p:cNvPr id="10" name="Footer Placeholder 9"/>
          <p:cNvSpPr>
            <a:spLocks noGrp="1"/>
          </p:cNvSpPr>
          <p:nvPr>
            <p:ph type="ftr" sz="quarter" idx="16"/>
          </p:nvPr>
        </p:nvSpPr>
        <p:spPr/>
        <p:txBody>
          <a:bodyPr rtlCol="0"/>
          <a:lstStyle/>
          <a:p>
            <a:endParaRPr lang="id-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7BEF6A0B-7DBB-4428-9A93-01A9113F6D6B}" type="datetimeFigureOut">
              <a:rPr lang="id-ID" smtClean="0"/>
              <a:t>05/03/2019</a:t>
            </a:fld>
            <a:endParaRPr lang="id-ID"/>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id-ID"/>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78E0EE2E-306C-435B-B65D-261DD0D35515}" type="slidenum">
              <a:rPr lang="id-ID" smtClean="0"/>
              <a:t>‹#›</a:t>
            </a:fld>
            <a:endParaRPr lang="id-ID"/>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BEF6A0B-7DBB-4428-9A93-01A9113F6D6B}" type="datetimeFigureOut">
              <a:rPr lang="id-ID" smtClean="0"/>
              <a:t>05/03/2019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8E0EE2E-306C-435B-B65D-261DD0D35515}" type="slidenum">
              <a:rPr lang="id-ID" smtClean="0"/>
              <a:t>‹#›</a:t>
            </a:fld>
            <a:endParaRPr lang="id-ID"/>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BEF6A0B-7DBB-4428-9A93-01A9113F6D6B}" type="datetimeFigureOut">
              <a:rPr lang="id-ID" smtClean="0"/>
              <a:t>05/03/2019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8E0EE2E-306C-435B-B65D-261DD0D35515}" type="slidenum">
              <a:rPr lang="id-ID" smtClean="0"/>
              <a:t>‹#›</a:t>
            </a:fld>
            <a:endParaRPr lang="id-ID"/>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7BEF6A0B-7DBB-4428-9A93-01A9113F6D6B}" type="datetimeFigureOut">
              <a:rPr lang="id-ID" smtClean="0"/>
              <a:t>05/03/2019</a:t>
            </a:fld>
            <a:endParaRPr lang="id-ID"/>
          </a:p>
        </p:txBody>
      </p:sp>
      <p:sp>
        <p:nvSpPr>
          <p:cNvPr id="7" name="Slide Number Placeholder 6"/>
          <p:cNvSpPr>
            <a:spLocks noGrp="1"/>
          </p:cNvSpPr>
          <p:nvPr>
            <p:ph type="sldNum" sz="quarter" idx="11"/>
          </p:nvPr>
        </p:nvSpPr>
        <p:spPr/>
        <p:txBody>
          <a:bodyPr rtlCol="0"/>
          <a:lstStyle/>
          <a:p>
            <a:fld id="{78E0EE2E-306C-435B-B65D-261DD0D35515}" type="slidenum">
              <a:rPr lang="id-ID" smtClean="0"/>
              <a:t>‹#›</a:t>
            </a:fld>
            <a:endParaRPr lang="id-ID"/>
          </a:p>
        </p:txBody>
      </p:sp>
      <p:sp>
        <p:nvSpPr>
          <p:cNvPr id="8" name="Footer Placeholder 7"/>
          <p:cNvSpPr>
            <a:spLocks noGrp="1"/>
          </p:cNvSpPr>
          <p:nvPr>
            <p:ph type="ftr" sz="quarter" idx="12"/>
          </p:nvPr>
        </p:nvSpPr>
        <p:spPr/>
        <p:txBody>
          <a:bodyPr rtlCol="0"/>
          <a:lstStyle/>
          <a:p>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EF6A0B-7DBB-4428-9A93-01A9113F6D6B}" type="datetimeFigureOut">
              <a:rPr lang="id-ID" smtClean="0"/>
              <a:t>05/03/2019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8E0EE2E-306C-435B-B65D-261DD0D35515}" type="slidenum">
              <a:rPr lang="id-ID" smtClean="0"/>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7BEF6A0B-7DBB-4428-9A93-01A9113F6D6B}" type="datetimeFigureOut">
              <a:rPr lang="id-ID" smtClean="0"/>
              <a:t>05/03/2019</a:t>
            </a:fld>
            <a:endParaRPr lang="id-ID"/>
          </a:p>
        </p:txBody>
      </p:sp>
      <p:sp>
        <p:nvSpPr>
          <p:cNvPr id="22" name="Slide Number Placeholder 21"/>
          <p:cNvSpPr>
            <a:spLocks noGrp="1"/>
          </p:cNvSpPr>
          <p:nvPr>
            <p:ph type="sldNum" sz="quarter" idx="15"/>
          </p:nvPr>
        </p:nvSpPr>
        <p:spPr/>
        <p:txBody>
          <a:bodyPr rtlCol="0"/>
          <a:lstStyle/>
          <a:p>
            <a:fld id="{78E0EE2E-306C-435B-B65D-261DD0D35515}" type="slidenum">
              <a:rPr lang="id-ID" smtClean="0"/>
              <a:t>‹#›</a:t>
            </a:fld>
            <a:endParaRPr lang="id-ID"/>
          </a:p>
        </p:txBody>
      </p:sp>
      <p:sp>
        <p:nvSpPr>
          <p:cNvPr id="23" name="Footer Placeholder 22"/>
          <p:cNvSpPr>
            <a:spLocks noGrp="1"/>
          </p:cNvSpPr>
          <p:nvPr>
            <p:ph type="ftr" sz="quarter" idx="16"/>
          </p:nvPr>
        </p:nvSpPr>
        <p:spPr/>
        <p:txBody>
          <a:bodyPr rtlCol="0"/>
          <a:lstStyle/>
          <a:p>
            <a:endParaRPr lang="id-ID"/>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7BEF6A0B-7DBB-4428-9A93-01A9113F6D6B}" type="datetimeFigureOut">
              <a:rPr lang="id-ID" smtClean="0"/>
              <a:t>05/03/2019</a:t>
            </a:fld>
            <a:endParaRPr lang="id-ID"/>
          </a:p>
        </p:txBody>
      </p:sp>
      <p:sp>
        <p:nvSpPr>
          <p:cNvPr id="18" name="Slide Number Placeholder 17"/>
          <p:cNvSpPr>
            <a:spLocks noGrp="1"/>
          </p:cNvSpPr>
          <p:nvPr>
            <p:ph type="sldNum" sz="quarter" idx="11"/>
          </p:nvPr>
        </p:nvSpPr>
        <p:spPr/>
        <p:txBody>
          <a:bodyPr rtlCol="0"/>
          <a:lstStyle/>
          <a:p>
            <a:fld id="{78E0EE2E-306C-435B-B65D-261DD0D35515}" type="slidenum">
              <a:rPr lang="id-ID" smtClean="0"/>
              <a:t>‹#›</a:t>
            </a:fld>
            <a:endParaRPr lang="id-ID"/>
          </a:p>
        </p:txBody>
      </p:sp>
      <p:sp>
        <p:nvSpPr>
          <p:cNvPr id="21" name="Footer Placeholder 20"/>
          <p:cNvSpPr>
            <a:spLocks noGrp="1"/>
          </p:cNvSpPr>
          <p:nvPr>
            <p:ph type="ftr" sz="quarter" idx="12"/>
          </p:nvPr>
        </p:nvSpPr>
        <p:spPr/>
        <p:txBody>
          <a:bodyPr rtlCol="0"/>
          <a:lstStyle/>
          <a:p>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BEF6A0B-7DBB-4428-9A93-01A9113F6D6B}" type="datetimeFigureOut">
              <a:rPr lang="id-ID" smtClean="0"/>
              <a:t>05/03/2019</a:t>
            </a:fld>
            <a:endParaRPr lang="id-ID"/>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id-ID"/>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8E0EE2E-306C-435B-B65D-261DD0D35515}" type="slidenum">
              <a:rPr lang="id-ID" smtClean="0"/>
              <a:t>‹#›</a:t>
            </a:fld>
            <a:endParaRPr lang="id-ID"/>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1412776"/>
            <a:ext cx="2448272" cy="5112568"/>
          </a:xfrm>
        </p:spPr>
        <p:txBody>
          <a:bodyPr>
            <a:noAutofit/>
          </a:bodyPr>
          <a:lstStyle/>
          <a:p>
            <a:pPr algn="l">
              <a:spcBef>
                <a:spcPct val="50000"/>
              </a:spcBef>
            </a:pP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a:t>
            </a:r>
            <a:r>
              <a:rPr lang="id-ID"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 </a:t>
            </a: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Line</a:t>
            </a:r>
          </a:p>
          <a:p>
            <a:pPr algn="l">
              <a:spcBef>
                <a:spcPct val="50000"/>
              </a:spcBef>
            </a:pP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a:t>
            </a:r>
            <a:r>
              <a:rPr lang="id-ID"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 </a:t>
            </a: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Value</a:t>
            </a:r>
          </a:p>
          <a:p>
            <a:pPr algn="l">
              <a:spcBef>
                <a:spcPct val="50000"/>
              </a:spcBef>
            </a:pP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a:t>
            </a:r>
            <a:r>
              <a:rPr lang="id-ID"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 </a:t>
            </a: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Shape</a:t>
            </a:r>
          </a:p>
          <a:p>
            <a:pPr algn="l">
              <a:spcBef>
                <a:spcPct val="50000"/>
              </a:spcBef>
            </a:pP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a:t>
            </a:r>
            <a:r>
              <a:rPr lang="id-ID"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 </a:t>
            </a: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Form</a:t>
            </a:r>
          </a:p>
          <a:p>
            <a:pPr algn="l">
              <a:spcBef>
                <a:spcPct val="50000"/>
              </a:spcBef>
            </a:pP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a:t>
            </a:r>
            <a:r>
              <a:rPr lang="id-ID"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 </a:t>
            </a: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Color</a:t>
            </a:r>
          </a:p>
          <a:p>
            <a:pPr algn="l">
              <a:spcBef>
                <a:spcPct val="50000"/>
              </a:spcBef>
            </a:pP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a:t>
            </a:r>
            <a:r>
              <a:rPr lang="id-ID"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 </a:t>
            </a: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Texture</a:t>
            </a:r>
          </a:p>
          <a:p>
            <a:pPr algn="l">
              <a:spcBef>
                <a:spcPct val="50000"/>
              </a:spcBef>
            </a:pP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a:t>
            </a:r>
            <a:r>
              <a:rPr lang="id-ID"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 </a:t>
            </a:r>
            <a:r>
              <a:rPr lang="en-US" dirty="0" smtClean="0">
                <a:solidFill>
                  <a:schemeClr val="tx1"/>
                </a:solidFill>
                <a:effectDag name="">
                  <a:cont type="tree" name="">
                    <a:effect ref="fillLine"/>
                    <a:outerShdw dist="38100" dir="13500000" algn="br">
                      <a:srgbClr val="FFDD55"/>
                    </a:outerShdw>
                  </a:cont>
                  <a:cont type="tree" name="">
                    <a:effect ref="fillLine"/>
                    <a:outerShdw dist="38100" dir="2700000" algn="tl">
                      <a:srgbClr val="997A00"/>
                    </a:outerShdw>
                  </a:cont>
                  <a:effect ref="fillLine"/>
                </a:effectDag>
              </a:rPr>
              <a:t>Space</a:t>
            </a:r>
          </a:p>
          <a:p>
            <a:pPr algn="l"/>
            <a:endParaRPr lang="id-ID" dirty="0">
              <a:solidFill>
                <a:schemeClr val="tx1"/>
              </a:solidFill>
            </a:endParaRPr>
          </a:p>
        </p:txBody>
      </p:sp>
      <p:pic>
        <p:nvPicPr>
          <p:cNvPr id="2050" name="Picture 2" descr="C:\Users\BOY\Downloads\5871051_ori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0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21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r"/>
            <a:r>
              <a:rPr lang="id-ID" b="1" dirty="0" smtClean="0"/>
              <a:t>NILAI</a:t>
            </a:r>
            <a:endParaRPr lang="id-ID" dirty="0"/>
          </a:p>
        </p:txBody>
      </p:sp>
      <p:sp>
        <p:nvSpPr>
          <p:cNvPr id="3" name="Content Placeholder 2"/>
          <p:cNvSpPr>
            <a:spLocks noGrp="1"/>
          </p:cNvSpPr>
          <p:nvPr>
            <p:ph sz="quarter" idx="1"/>
          </p:nvPr>
        </p:nvSpPr>
        <p:spPr>
          <a:xfrm>
            <a:off x="4788024" y="1484784"/>
            <a:ext cx="3970784" cy="5304159"/>
          </a:xfrm>
        </p:spPr>
        <p:txBody>
          <a:bodyPr>
            <a:normAutofit fontScale="85000" lnSpcReduction="20000"/>
          </a:bodyPr>
          <a:lstStyle/>
          <a:p>
            <a:pPr marL="0" indent="0">
              <a:buNone/>
            </a:pPr>
            <a:r>
              <a:rPr lang="id-ID" dirty="0" smtClean="0"/>
              <a:t>Nilai adalah unsur seni yang menggambarkan kegelapan atau ringannya suatu objek. Nilai tergantung pada seberapa banyak cahaya yang diilustrasikan permukaan. Permukaan memiliki nilai gelap jika hanya sedikit cahaya. Ini memiliki nilai cahaya jika itu mencerminkan banyak cahaya. Setiap kali Anda membuat tanda dengan pensil, Anda menciptakan sebuah garis dengan nilai tertentu. Semakin keras Anda menekan, semakin gelap nilainya. Serangkaian garis yang ditempatkan dengan erat dapat menciptakan area dengan nilai gelap. (Juga dikenal sebagai crosshatching)</a:t>
            </a:r>
            <a:endParaRPr lang="id-ID" dirty="0"/>
          </a:p>
        </p:txBody>
      </p:sp>
      <p:pic>
        <p:nvPicPr>
          <p:cNvPr id="4" name="Picture 3" descr="scan"/>
          <p:cNvPicPr>
            <a:picLocks noChangeAspect="1" noChangeArrowheads="1"/>
          </p:cNvPicPr>
          <p:nvPr/>
        </p:nvPicPr>
        <p:blipFill>
          <a:blip r:embed="rId2">
            <a:extLst>
              <a:ext uri="{28A0092B-C50C-407E-A947-70E740481C1C}">
                <a14:useLocalDpi xmlns:a14="http://schemas.microsoft.com/office/drawing/2010/main" val="0"/>
              </a:ext>
            </a:extLst>
          </a:blip>
          <a:srcRect t="1337"/>
          <a:stretch>
            <a:fillRect/>
          </a:stretch>
        </p:blipFill>
        <p:spPr bwMode="auto">
          <a:xfrm>
            <a:off x="107504" y="554830"/>
            <a:ext cx="3506788" cy="562451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259904" y="642223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Albrecht Durer. </a:t>
            </a:r>
            <a:r>
              <a:rPr lang="en-US" i="1"/>
              <a:t>An Original Ruler Seated On a Throne.</a:t>
            </a:r>
            <a:r>
              <a:rPr lang="en-US"/>
              <a:t> 1445. Pen and Ink</a:t>
            </a:r>
          </a:p>
        </p:txBody>
      </p:sp>
    </p:spTree>
    <p:extLst>
      <p:ext uri="{BB962C8B-B14F-4D97-AF65-F5344CB8AC3E}">
        <p14:creationId xmlns:p14="http://schemas.microsoft.com/office/powerpoint/2010/main" val="425547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a:xfrm>
            <a:off x="457200" y="4077072"/>
            <a:ext cx="8229600" cy="565523"/>
          </a:xfrm>
        </p:spPr>
        <p:txBody>
          <a:bodyPr>
            <a:normAutofit/>
          </a:bodyPr>
          <a:lstStyle/>
          <a:p>
            <a:pPr marL="0" indent="0">
              <a:buNone/>
            </a:pPr>
            <a:r>
              <a:rPr lang="id-ID" dirty="0" smtClean="0"/>
              <a:t>Nilai Bar. Beraneka warna dari putih ke hitam</a:t>
            </a:r>
          </a:p>
          <a:p>
            <a:pPr marL="0" indent="0">
              <a:buNone/>
            </a:pPr>
            <a:endParaRPr lang="id-ID" dirty="0"/>
          </a:p>
        </p:txBody>
      </p:sp>
      <p:pic>
        <p:nvPicPr>
          <p:cNvPr id="4" name="Picture 3" descr="value"/>
          <p:cNvPicPr>
            <a:picLocks noChangeAspect="1" noChangeArrowheads="1"/>
          </p:cNvPicPr>
          <p:nvPr/>
        </p:nvPicPr>
        <p:blipFill>
          <a:blip r:embed="rId2">
            <a:extLst>
              <a:ext uri="{28A0092B-C50C-407E-A947-70E740481C1C}">
                <a14:useLocalDpi xmlns:a14="http://schemas.microsoft.com/office/drawing/2010/main" val="0"/>
              </a:ext>
            </a:extLst>
          </a:blip>
          <a:srcRect l="2106" t="11516" r="2106"/>
          <a:stretch>
            <a:fillRect/>
          </a:stretch>
        </p:blipFill>
        <p:spPr bwMode="auto">
          <a:xfrm>
            <a:off x="1104900" y="2420888"/>
            <a:ext cx="6934200" cy="162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4277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id-ID" dirty="0" smtClean="0"/>
              <a:t>BENTUK (SHAPE)</a:t>
            </a:r>
            <a:endParaRPr lang="id-ID" dirty="0"/>
          </a:p>
        </p:txBody>
      </p:sp>
      <p:sp>
        <p:nvSpPr>
          <p:cNvPr id="3" name="Content Placeholder 2"/>
          <p:cNvSpPr>
            <a:spLocks noGrp="1"/>
          </p:cNvSpPr>
          <p:nvPr>
            <p:ph sz="quarter" idx="1"/>
          </p:nvPr>
        </p:nvSpPr>
        <p:spPr>
          <a:xfrm>
            <a:off x="395536" y="1916832"/>
            <a:ext cx="8496944" cy="2448272"/>
          </a:xfrm>
        </p:spPr>
        <p:txBody>
          <a:bodyPr>
            <a:normAutofit/>
          </a:bodyPr>
          <a:lstStyle/>
          <a:p>
            <a:pPr marL="0" indent="0">
              <a:buNone/>
            </a:pPr>
            <a:r>
              <a:rPr lang="id-ID" dirty="0"/>
              <a:t>Bentuk adalah segala hal yang memiliki diameter tinggi dan lebar. Bentuk dasar yang dikenal orang adalah kotak (rectangle), lingkaran (circle), dan segitiga (triangle).</a:t>
            </a:r>
          </a:p>
        </p:txBody>
      </p:sp>
      <p:sp>
        <p:nvSpPr>
          <p:cNvPr id="4" name="Rectangle 3"/>
          <p:cNvSpPr>
            <a:spLocks noChangeArrowheads="1"/>
          </p:cNvSpPr>
          <p:nvPr/>
        </p:nvSpPr>
        <p:spPr bwMode="auto">
          <a:xfrm>
            <a:off x="1485900" y="4936976"/>
            <a:ext cx="838200" cy="762000"/>
          </a:xfrm>
          <a:prstGeom prst="rect">
            <a:avLst/>
          </a:prstGeom>
          <a:solidFill>
            <a:srgbClr val="EF8B2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5" name="Oval 4"/>
          <p:cNvSpPr>
            <a:spLocks noChangeArrowheads="1"/>
          </p:cNvSpPr>
          <p:nvPr/>
        </p:nvSpPr>
        <p:spPr bwMode="auto">
          <a:xfrm>
            <a:off x="4076700" y="5013176"/>
            <a:ext cx="762000" cy="6858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6" name="AutoShape 9"/>
          <p:cNvSpPr>
            <a:spLocks noChangeArrowheads="1"/>
          </p:cNvSpPr>
          <p:nvPr/>
        </p:nvSpPr>
        <p:spPr bwMode="auto">
          <a:xfrm>
            <a:off x="6286500" y="4936976"/>
            <a:ext cx="838200" cy="685800"/>
          </a:xfrm>
          <a:prstGeom prst="triangle">
            <a:avLst>
              <a:gd name="adj" fmla="val 50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7" name="Text Box 10"/>
          <p:cNvSpPr txBox="1">
            <a:spLocks noChangeArrowheads="1"/>
          </p:cNvSpPr>
          <p:nvPr/>
        </p:nvSpPr>
        <p:spPr bwMode="auto">
          <a:xfrm>
            <a:off x="1333500" y="5843439"/>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square</a:t>
            </a:r>
          </a:p>
        </p:txBody>
      </p:sp>
      <p:sp>
        <p:nvSpPr>
          <p:cNvPr id="8" name="Text Box 11"/>
          <p:cNvSpPr txBox="1">
            <a:spLocks noChangeArrowheads="1"/>
          </p:cNvSpPr>
          <p:nvPr/>
        </p:nvSpPr>
        <p:spPr bwMode="auto">
          <a:xfrm>
            <a:off x="4000500" y="5865664"/>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circle</a:t>
            </a:r>
          </a:p>
        </p:txBody>
      </p:sp>
      <p:sp>
        <p:nvSpPr>
          <p:cNvPr id="9" name="Text Box 12"/>
          <p:cNvSpPr txBox="1">
            <a:spLocks noChangeArrowheads="1"/>
          </p:cNvSpPr>
          <p:nvPr/>
        </p:nvSpPr>
        <p:spPr bwMode="auto">
          <a:xfrm>
            <a:off x="6362700" y="5865664"/>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triangle</a:t>
            </a:r>
          </a:p>
        </p:txBody>
      </p:sp>
    </p:spTree>
    <p:extLst>
      <p:ext uri="{BB962C8B-B14F-4D97-AF65-F5344CB8AC3E}">
        <p14:creationId xmlns:p14="http://schemas.microsoft.com/office/powerpoint/2010/main" val="135020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44074" y="4149080"/>
            <a:ext cx="8229600" cy="1180728"/>
          </a:xfrm>
        </p:spPr>
        <p:txBody>
          <a:bodyPr>
            <a:normAutofit fontScale="70000" lnSpcReduction="20000"/>
          </a:bodyPr>
          <a:lstStyle/>
          <a:p>
            <a:pPr marL="0" indent="0">
              <a:buNone/>
            </a:pPr>
            <a:r>
              <a:rPr lang="id-ID" dirty="0" smtClean="0"/>
              <a:t>Bentuk bentuk bebas adalah bentuk tidak beraturan dan tidak rata. Garis besar mereka mungkin melengkung, sudut, atau kombinasi keduanya. Istilah lain yang sering digunakan oleh instruktur Anda adalah organik. Organik digunakan saat kita berbicara tentang siluet makhluk hidup, seperti binatang, pohon, manusia, dll.</a:t>
            </a:r>
            <a:endParaRPr lang="id-ID" dirty="0"/>
          </a:p>
        </p:txBody>
      </p:sp>
      <p:sp>
        <p:nvSpPr>
          <p:cNvPr id="4" name="Content Placeholder 2"/>
          <p:cNvSpPr txBox="1">
            <a:spLocks/>
          </p:cNvSpPr>
          <p:nvPr/>
        </p:nvSpPr>
        <p:spPr>
          <a:xfrm>
            <a:off x="547936" y="269032"/>
            <a:ext cx="8229600" cy="118072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d-ID" smtClean="0"/>
              <a:t>Semua bentuk geometris lainnya adalah variasi atau kombinasi dari bentuk dasar ini</a:t>
            </a:r>
            <a:endParaRPr lang="id-ID" dirty="0"/>
          </a:p>
        </p:txBody>
      </p:sp>
      <p:sp>
        <p:nvSpPr>
          <p:cNvPr id="5" name="Oval 4"/>
          <p:cNvSpPr>
            <a:spLocks noChangeArrowheads="1"/>
          </p:cNvSpPr>
          <p:nvPr/>
        </p:nvSpPr>
        <p:spPr bwMode="auto">
          <a:xfrm>
            <a:off x="710774" y="1349152"/>
            <a:ext cx="10668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6" name="Rectangle 5"/>
          <p:cNvSpPr>
            <a:spLocks noChangeArrowheads="1"/>
          </p:cNvSpPr>
          <p:nvPr/>
        </p:nvSpPr>
        <p:spPr bwMode="auto">
          <a:xfrm>
            <a:off x="2158574" y="1349152"/>
            <a:ext cx="1447800" cy="4572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7" name="AutoShape 8"/>
          <p:cNvSpPr>
            <a:spLocks noChangeArrowheads="1"/>
          </p:cNvSpPr>
          <p:nvPr/>
        </p:nvSpPr>
        <p:spPr bwMode="auto">
          <a:xfrm>
            <a:off x="4139774" y="1196752"/>
            <a:ext cx="762000" cy="762000"/>
          </a:xfrm>
          <a:prstGeom prst="octagon">
            <a:avLst>
              <a:gd name="adj" fmla="val 2928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8" name="AutoShape 9"/>
          <p:cNvSpPr>
            <a:spLocks noChangeArrowheads="1"/>
          </p:cNvSpPr>
          <p:nvPr/>
        </p:nvSpPr>
        <p:spPr bwMode="auto">
          <a:xfrm>
            <a:off x="5511374" y="1349152"/>
            <a:ext cx="1143000" cy="609600"/>
          </a:xfrm>
          <a:prstGeom prst="parallelogram">
            <a:avLst>
              <a:gd name="adj" fmla="val 4687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9" name="AutoShape 10"/>
          <p:cNvSpPr>
            <a:spLocks noChangeArrowheads="1"/>
          </p:cNvSpPr>
          <p:nvPr/>
        </p:nvSpPr>
        <p:spPr bwMode="auto">
          <a:xfrm>
            <a:off x="405974" y="2415952"/>
            <a:ext cx="838200" cy="685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10" name="AutoShape 11"/>
          <p:cNvSpPr>
            <a:spLocks noChangeArrowheads="1"/>
          </p:cNvSpPr>
          <p:nvPr/>
        </p:nvSpPr>
        <p:spPr bwMode="auto">
          <a:xfrm>
            <a:off x="1853774" y="2339752"/>
            <a:ext cx="990600" cy="838200"/>
          </a:xfrm>
          <a:prstGeom prst="pentagon">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11" name="AutoShape 12"/>
          <p:cNvSpPr>
            <a:spLocks noChangeArrowheads="1"/>
          </p:cNvSpPr>
          <p:nvPr/>
        </p:nvSpPr>
        <p:spPr bwMode="auto">
          <a:xfrm>
            <a:off x="7263974" y="1196752"/>
            <a:ext cx="1219200" cy="838200"/>
          </a:xfrm>
          <a:prstGeom prst="hexagon">
            <a:avLst>
              <a:gd name="adj" fmla="val 36364"/>
              <a:gd name="vf" fmla="val 115470"/>
            </a:avLst>
          </a:prstGeom>
          <a:solidFill>
            <a:srgbClr val="D9A64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12" name="Text Box 13"/>
          <p:cNvSpPr txBox="1">
            <a:spLocks noChangeArrowheads="1"/>
          </p:cNvSpPr>
          <p:nvPr/>
        </p:nvSpPr>
        <p:spPr bwMode="auto">
          <a:xfrm>
            <a:off x="710774" y="1958752"/>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oval</a:t>
            </a:r>
          </a:p>
        </p:txBody>
      </p:sp>
      <p:sp>
        <p:nvSpPr>
          <p:cNvPr id="13" name="Text Box 14"/>
          <p:cNvSpPr txBox="1">
            <a:spLocks noChangeArrowheads="1"/>
          </p:cNvSpPr>
          <p:nvPr/>
        </p:nvSpPr>
        <p:spPr bwMode="auto">
          <a:xfrm>
            <a:off x="2158574" y="1882552"/>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rectangle</a:t>
            </a:r>
          </a:p>
        </p:txBody>
      </p:sp>
      <p:sp>
        <p:nvSpPr>
          <p:cNvPr id="14" name="Text Box 15"/>
          <p:cNvSpPr txBox="1">
            <a:spLocks noChangeArrowheads="1"/>
          </p:cNvSpPr>
          <p:nvPr/>
        </p:nvSpPr>
        <p:spPr bwMode="auto">
          <a:xfrm>
            <a:off x="3911174" y="1882552"/>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octagon</a:t>
            </a:r>
          </a:p>
        </p:txBody>
      </p:sp>
      <p:sp>
        <p:nvSpPr>
          <p:cNvPr id="15" name="Text Box 16"/>
          <p:cNvSpPr txBox="1">
            <a:spLocks noChangeArrowheads="1"/>
          </p:cNvSpPr>
          <p:nvPr/>
        </p:nvSpPr>
        <p:spPr bwMode="auto">
          <a:xfrm>
            <a:off x="5054174" y="1958752"/>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parallelogram</a:t>
            </a:r>
          </a:p>
        </p:txBody>
      </p:sp>
      <p:sp>
        <p:nvSpPr>
          <p:cNvPr id="16" name="Text Box 17"/>
          <p:cNvSpPr txBox="1">
            <a:spLocks noChangeArrowheads="1"/>
          </p:cNvSpPr>
          <p:nvPr/>
        </p:nvSpPr>
        <p:spPr bwMode="auto">
          <a:xfrm>
            <a:off x="7263974" y="2111152"/>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hexagon</a:t>
            </a:r>
          </a:p>
        </p:txBody>
      </p:sp>
      <p:sp>
        <p:nvSpPr>
          <p:cNvPr id="17" name="Text Box 18"/>
          <p:cNvSpPr txBox="1">
            <a:spLocks noChangeArrowheads="1"/>
          </p:cNvSpPr>
          <p:nvPr/>
        </p:nvSpPr>
        <p:spPr bwMode="auto">
          <a:xfrm>
            <a:off x="253574" y="3254152"/>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trapezoid</a:t>
            </a:r>
          </a:p>
        </p:txBody>
      </p:sp>
      <p:sp>
        <p:nvSpPr>
          <p:cNvPr id="18" name="Text Box 19"/>
          <p:cNvSpPr txBox="1">
            <a:spLocks noChangeArrowheads="1"/>
          </p:cNvSpPr>
          <p:nvPr/>
        </p:nvSpPr>
        <p:spPr bwMode="auto">
          <a:xfrm>
            <a:off x="1853774" y="3177952"/>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pentagon</a:t>
            </a:r>
          </a:p>
        </p:txBody>
      </p:sp>
      <p:sp>
        <p:nvSpPr>
          <p:cNvPr id="19" name="Freeform 18"/>
          <p:cNvSpPr>
            <a:spLocks/>
          </p:cNvSpPr>
          <p:nvPr/>
        </p:nvSpPr>
        <p:spPr bwMode="auto">
          <a:xfrm>
            <a:off x="2115712" y="5571207"/>
            <a:ext cx="1076325" cy="1012825"/>
          </a:xfrm>
          <a:custGeom>
            <a:avLst/>
            <a:gdLst>
              <a:gd name="T0" fmla="*/ 363 w 678"/>
              <a:gd name="T1" fmla="*/ 74 h 638"/>
              <a:gd name="T2" fmla="*/ 579 w 678"/>
              <a:gd name="T3" fmla="*/ 38 h 638"/>
              <a:gd name="T4" fmla="*/ 627 w 678"/>
              <a:gd name="T5" fmla="*/ 146 h 638"/>
              <a:gd name="T6" fmla="*/ 591 w 678"/>
              <a:gd name="T7" fmla="*/ 182 h 638"/>
              <a:gd name="T8" fmla="*/ 519 w 678"/>
              <a:gd name="T9" fmla="*/ 134 h 638"/>
              <a:gd name="T10" fmla="*/ 471 w 678"/>
              <a:gd name="T11" fmla="*/ 146 h 638"/>
              <a:gd name="T12" fmla="*/ 471 w 678"/>
              <a:gd name="T13" fmla="*/ 254 h 638"/>
              <a:gd name="T14" fmla="*/ 615 w 678"/>
              <a:gd name="T15" fmla="*/ 302 h 638"/>
              <a:gd name="T16" fmla="*/ 639 w 678"/>
              <a:gd name="T17" fmla="*/ 530 h 638"/>
              <a:gd name="T18" fmla="*/ 411 w 678"/>
              <a:gd name="T19" fmla="*/ 614 h 638"/>
              <a:gd name="T20" fmla="*/ 339 w 678"/>
              <a:gd name="T21" fmla="*/ 638 h 638"/>
              <a:gd name="T22" fmla="*/ 123 w 678"/>
              <a:gd name="T23" fmla="*/ 602 h 638"/>
              <a:gd name="T24" fmla="*/ 39 w 678"/>
              <a:gd name="T25" fmla="*/ 398 h 638"/>
              <a:gd name="T26" fmla="*/ 39 w 678"/>
              <a:gd name="T27" fmla="*/ 266 h 638"/>
              <a:gd name="T28" fmla="*/ 111 w 678"/>
              <a:gd name="T29" fmla="*/ 290 h 638"/>
              <a:gd name="T30" fmla="*/ 147 w 678"/>
              <a:gd name="T31" fmla="*/ 422 h 638"/>
              <a:gd name="T32" fmla="*/ 159 w 678"/>
              <a:gd name="T33" fmla="*/ 458 h 638"/>
              <a:gd name="T34" fmla="*/ 303 w 678"/>
              <a:gd name="T35" fmla="*/ 494 h 638"/>
              <a:gd name="T36" fmla="*/ 351 w 678"/>
              <a:gd name="T37" fmla="*/ 482 h 638"/>
              <a:gd name="T38" fmla="*/ 363 w 678"/>
              <a:gd name="T39" fmla="*/ 446 h 638"/>
              <a:gd name="T40" fmla="*/ 351 w 678"/>
              <a:gd name="T41" fmla="*/ 326 h 638"/>
              <a:gd name="T42" fmla="*/ 279 w 678"/>
              <a:gd name="T43" fmla="*/ 278 h 638"/>
              <a:gd name="T44" fmla="*/ 327 w 678"/>
              <a:gd name="T45" fmla="*/ 194 h 638"/>
              <a:gd name="T46" fmla="*/ 339 w 678"/>
              <a:gd name="T47" fmla="*/ 86 h 638"/>
              <a:gd name="T48" fmla="*/ 363 w 678"/>
              <a:gd name="T49" fmla="*/ 7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8" h="638">
                <a:moveTo>
                  <a:pt x="363" y="74"/>
                </a:moveTo>
                <a:cubicBezTo>
                  <a:pt x="412" y="0"/>
                  <a:pt x="501" y="12"/>
                  <a:pt x="579" y="38"/>
                </a:cubicBezTo>
                <a:cubicBezTo>
                  <a:pt x="592" y="77"/>
                  <a:pt x="614" y="107"/>
                  <a:pt x="627" y="146"/>
                </a:cubicBezTo>
                <a:cubicBezTo>
                  <a:pt x="615" y="158"/>
                  <a:pt x="607" y="177"/>
                  <a:pt x="591" y="182"/>
                </a:cubicBezTo>
                <a:cubicBezTo>
                  <a:pt x="565" y="191"/>
                  <a:pt x="529" y="144"/>
                  <a:pt x="519" y="134"/>
                </a:cubicBezTo>
                <a:cubicBezTo>
                  <a:pt x="503" y="138"/>
                  <a:pt x="484" y="136"/>
                  <a:pt x="471" y="146"/>
                </a:cubicBezTo>
                <a:cubicBezTo>
                  <a:pt x="446" y="166"/>
                  <a:pt x="467" y="245"/>
                  <a:pt x="471" y="254"/>
                </a:cubicBezTo>
                <a:cubicBezTo>
                  <a:pt x="492" y="296"/>
                  <a:pt x="576" y="289"/>
                  <a:pt x="615" y="302"/>
                </a:cubicBezTo>
                <a:cubicBezTo>
                  <a:pt x="662" y="372"/>
                  <a:pt x="678" y="436"/>
                  <a:pt x="639" y="530"/>
                </a:cubicBezTo>
                <a:cubicBezTo>
                  <a:pt x="615" y="587"/>
                  <a:pt x="454" y="603"/>
                  <a:pt x="411" y="614"/>
                </a:cubicBezTo>
                <a:cubicBezTo>
                  <a:pt x="386" y="620"/>
                  <a:pt x="339" y="638"/>
                  <a:pt x="339" y="638"/>
                </a:cubicBezTo>
                <a:cubicBezTo>
                  <a:pt x="256" y="630"/>
                  <a:pt x="201" y="618"/>
                  <a:pt x="123" y="602"/>
                </a:cubicBezTo>
                <a:cubicBezTo>
                  <a:pt x="91" y="507"/>
                  <a:pt x="128" y="458"/>
                  <a:pt x="39" y="398"/>
                </a:cubicBezTo>
                <a:cubicBezTo>
                  <a:pt x="27" y="361"/>
                  <a:pt x="0" y="299"/>
                  <a:pt x="39" y="266"/>
                </a:cubicBezTo>
                <a:cubicBezTo>
                  <a:pt x="58" y="250"/>
                  <a:pt x="111" y="290"/>
                  <a:pt x="111" y="290"/>
                </a:cubicBezTo>
                <a:cubicBezTo>
                  <a:pt x="162" y="444"/>
                  <a:pt x="113" y="286"/>
                  <a:pt x="147" y="422"/>
                </a:cubicBezTo>
                <a:cubicBezTo>
                  <a:pt x="150" y="434"/>
                  <a:pt x="148" y="451"/>
                  <a:pt x="159" y="458"/>
                </a:cubicBezTo>
                <a:cubicBezTo>
                  <a:pt x="166" y="463"/>
                  <a:pt x="286" y="490"/>
                  <a:pt x="303" y="494"/>
                </a:cubicBezTo>
                <a:cubicBezTo>
                  <a:pt x="319" y="490"/>
                  <a:pt x="338" y="492"/>
                  <a:pt x="351" y="482"/>
                </a:cubicBezTo>
                <a:cubicBezTo>
                  <a:pt x="361" y="474"/>
                  <a:pt x="363" y="459"/>
                  <a:pt x="363" y="446"/>
                </a:cubicBezTo>
                <a:cubicBezTo>
                  <a:pt x="363" y="406"/>
                  <a:pt x="369" y="362"/>
                  <a:pt x="351" y="326"/>
                </a:cubicBezTo>
                <a:cubicBezTo>
                  <a:pt x="338" y="300"/>
                  <a:pt x="279" y="278"/>
                  <a:pt x="279" y="278"/>
                </a:cubicBezTo>
                <a:cubicBezTo>
                  <a:pt x="257" y="213"/>
                  <a:pt x="261" y="210"/>
                  <a:pt x="327" y="194"/>
                </a:cubicBezTo>
                <a:cubicBezTo>
                  <a:pt x="331" y="158"/>
                  <a:pt x="326" y="120"/>
                  <a:pt x="339" y="86"/>
                </a:cubicBezTo>
                <a:cubicBezTo>
                  <a:pt x="344" y="73"/>
                  <a:pt x="399" y="74"/>
                  <a:pt x="363" y="74"/>
                </a:cubicBezTo>
                <a:close/>
              </a:path>
            </a:pathLst>
          </a:cu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20" name="Freeform 19"/>
          <p:cNvSpPr>
            <a:spLocks/>
          </p:cNvSpPr>
          <p:nvPr/>
        </p:nvSpPr>
        <p:spPr bwMode="auto">
          <a:xfrm>
            <a:off x="3758774" y="5517232"/>
            <a:ext cx="2570163" cy="1087438"/>
          </a:xfrm>
          <a:custGeom>
            <a:avLst/>
            <a:gdLst>
              <a:gd name="T0" fmla="*/ 0 w 1619"/>
              <a:gd name="T1" fmla="*/ 25 h 685"/>
              <a:gd name="T2" fmla="*/ 216 w 1619"/>
              <a:gd name="T3" fmla="*/ 13 h 685"/>
              <a:gd name="T4" fmla="*/ 252 w 1619"/>
              <a:gd name="T5" fmla="*/ 25 h 685"/>
              <a:gd name="T6" fmla="*/ 312 w 1619"/>
              <a:gd name="T7" fmla="*/ 37 h 685"/>
              <a:gd name="T8" fmla="*/ 336 w 1619"/>
              <a:gd name="T9" fmla="*/ 109 h 685"/>
              <a:gd name="T10" fmla="*/ 348 w 1619"/>
              <a:gd name="T11" fmla="*/ 265 h 685"/>
              <a:gd name="T12" fmla="*/ 360 w 1619"/>
              <a:gd name="T13" fmla="*/ 301 h 685"/>
              <a:gd name="T14" fmla="*/ 516 w 1619"/>
              <a:gd name="T15" fmla="*/ 349 h 685"/>
              <a:gd name="T16" fmla="*/ 672 w 1619"/>
              <a:gd name="T17" fmla="*/ 253 h 685"/>
              <a:gd name="T18" fmla="*/ 756 w 1619"/>
              <a:gd name="T19" fmla="*/ 181 h 685"/>
              <a:gd name="T20" fmla="*/ 912 w 1619"/>
              <a:gd name="T21" fmla="*/ 121 h 685"/>
              <a:gd name="T22" fmla="*/ 1128 w 1619"/>
              <a:gd name="T23" fmla="*/ 85 h 685"/>
              <a:gd name="T24" fmla="*/ 1560 w 1619"/>
              <a:gd name="T25" fmla="*/ 169 h 685"/>
              <a:gd name="T26" fmla="*/ 1596 w 1619"/>
              <a:gd name="T27" fmla="*/ 241 h 685"/>
              <a:gd name="T28" fmla="*/ 1608 w 1619"/>
              <a:gd name="T29" fmla="*/ 277 h 685"/>
              <a:gd name="T30" fmla="*/ 1572 w 1619"/>
              <a:gd name="T31" fmla="*/ 253 h 685"/>
              <a:gd name="T32" fmla="*/ 1488 w 1619"/>
              <a:gd name="T33" fmla="*/ 265 h 685"/>
              <a:gd name="T34" fmla="*/ 1476 w 1619"/>
              <a:gd name="T35" fmla="*/ 301 h 685"/>
              <a:gd name="T36" fmla="*/ 1500 w 1619"/>
              <a:gd name="T37" fmla="*/ 457 h 685"/>
              <a:gd name="T38" fmla="*/ 1488 w 1619"/>
              <a:gd name="T39" fmla="*/ 505 h 685"/>
              <a:gd name="T40" fmla="*/ 1452 w 1619"/>
              <a:gd name="T41" fmla="*/ 517 h 685"/>
              <a:gd name="T42" fmla="*/ 1380 w 1619"/>
              <a:gd name="T43" fmla="*/ 553 h 685"/>
              <a:gd name="T44" fmla="*/ 1356 w 1619"/>
              <a:gd name="T45" fmla="*/ 637 h 685"/>
              <a:gd name="T46" fmla="*/ 1284 w 1619"/>
              <a:gd name="T47" fmla="*/ 685 h 685"/>
              <a:gd name="T48" fmla="*/ 1068 w 1619"/>
              <a:gd name="T49" fmla="*/ 673 h 685"/>
              <a:gd name="T50" fmla="*/ 1032 w 1619"/>
              <a:gd name="T51" fmla="*/ 661 h 685"/>
              <a:gd name="T52" fmla="*/ 1020 w 1619"/>
              <a:gd name="T53" fmla="*/ 625 h 685"/>
              <a:gd name="T54" fmla="*/ 996 w 1619"/>
              <a:gd name="T55" fmla="*/ 589 h 685"/>
              <a:gd name="T56" fmla="*/ 864 w 1619"/>
              <a:gd name="T57" fmla="*/ 313 h 685"/>
              <a:gd name="T58" fmla="*/ 828 w 1619"/>
              <a:gd name="T59" fmla="*/ 457 h 685"/>
              <a:gd name="T60" fmla="*/ 816 w 1619"/>
              <a:gd name="T61" fmla="*/ 589 h 685"/>
              <a:gd name="T62" fmla="*/ 768 w 1619"/>
              <a:gd name="T63" fmla="*/ 601 h 685"/>
              <a:gd name="T64" fmla="*/ 528 w 1619"/>
              <a:gd name="T65" fmla="*/ 637 h 685"/>
              <a:gd name="T66" fmla="*/ 504 w 1619"/>
              <a:gd name="T67" fmla="*/ 673 h 685"/>
              <a:gd name="T68" fmla="*/ 480 w 1619"/>
              <a:gd name="T69" fmla="*/ 637 h 685"/>
              <a:gd name="T70" fmla="*/ 504 w 1619"/>
              <a:gd name="T71" fmla="*/ 565 h 685"/>
              <a:gd name="T72" fmla="*/ 588 w 1619"/>
              <a:gd name="T73" fmla="*/ 529 h 685"/>
              <a:gd name="T74" fmla="*/ 636 w 1619"/>
              <a:gd name="T75" fmla="*/ 409 h 685"/>
              <a:gd name="T76" fmla="*/ 600 w 1619"/>
              <a:gd name="T77" fmla="*/ 385 h 685"/>
              <a:gd name="T78" fmla="*/ 492 w 1619"/>
              <a:gd name="T79" fmla="*/ 397 h 685"/>
              <a:gd name="T80" fmla="*/ 456 w 1619"/>
              <a:gd name="T81" fmla="*/ 421 h 685"/>
              <a:gd name="T82" fmla="*/ 372 w 1619"/>
              <a:gd name="T83" fmla="*/ 433 h 685"/>
              <a:gd name="T84" fmla="*/ 276 w 1619"/>
              <a:gd name="T85" fmla="*/ 361 h 685"/>
              <a:gd name="T86" fmla="*/ 264 w 1619"/>
              <a:gd name="T87" fmla="*/ 193 h 685"/>
              <a:gd name="T88" fmla="*/ 48 w 1619"/>
              <a:gd name="T89" fmla="*/ 73 h 685"/>
              <a:gd name="T90" fmla="*/ 0 w 1619"/>
              <a:gd name="T91" fmla="*/ 2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19" h="685">
                <a:moveTo>
                  <a:pt x="0" y="25"/>
                </a:moveTo>
                <a:cubicBezTo>
                  <a:pt x="107" y="7"/>
                  <a:pt x="95" y="0"/>
                  <a:pt x="216" y="13"/>
                </a:cubicBezTo>
                <a:cubicBezTo>
                  <a:pt x="228" y="17"/>
                  <a:pt x="240" y="22"/>
                  <a:pt x="252" y="25"/>
                </a:cubicBezTo>
                <a:cubicBezTo>
                  <a:pt x="272" y="30"/>
                  <a:pt x="298" y="23"/>
                  <a:pt x="312" y="37"/>
                </a:cubicBezTo>
                <a:cubicBezTo>
                  <a:pt x="330" y="55"/>
                  <a:pt x="336" y="109"/>
                  <a:pt x="336" y="109"/>
                </a:cubicBezTo>
                <a:cubicBezTo>
                  <a:pt x="340" y="161"/>
                  <a:pt x="342" y="213"/>
                  <a:pt x="348" y="265"/>
                </a:cubicBezTo>
                <a:cubicBezTo>
                  <a:pt x="350" y="278"/>
                  <a:pt x="350" y="294"/>
                  <a:pt x="360" y="301"/>
                </a:cubicBezTo>
                <a:cubicBezTo>
                  <a:pt x="396" y="326"/>
                  <a:pt x="474" y="335"/>
                  <a:pt x="516" y="349"/>
                </a:cubicBezTo>
                <a:cubicBezTo>
                  <a:pt x="582" y="333"/>
                  <a:pt x="625" y="300"/>
                  <a:pt x="672" y="253"/>
                </a:cubicBezTo>
                <a:cubicBezTo>
                  <a:pt x="689" y="202"/>
                  <a:pt x="709" y="201"/>
                  <a:pt x="756" y="181"/>
                </a:cubicBezTo>
                <a:cubicBezTo>
                  <a:pt x="805" y="160"/>
                  <a:pt x="858" y="126"/>
                  <a:pt x="912" y="121"/>
                </a:cubicBezTo>
                <a:cubicBezTo>
                  <a:pt x="989" y="113"/>
                  <a:pt x="1056" y="109"/>
                  <a:pt x="1128" y="85"/>
                </a:cubicBezTo>
                <a:cubicBezTo>
                  <a:pt x="1277" y="92"/>
                  <a:pt x="1432" y="84"/>
                  <a:pt x="1560" y="169"/>
                </a:cubicBezTo>
                <a:cubicBezTo>
                  <a:pt x="1590" y="259"/>
                  <a:pt x="1549" y="148"/>
                  <a:pt x="1596" y="241"/>
                </a:cubicBezTo>
                <a:cubicBezTo>
                  <a:pt x="1602" y="252"/>
                  <a:pt x="1619" y="271"/>
                  <a:pt x="1608" y="277"/>
                </a:cubicBezTo>
                <a:cubicBezTo>
                  <a:pt x="1595" y="283"/>
                  <a:pt x="1584" y="261"/>
                  <a:pt x="1572" y="253"/>
                </a:cubicBezTo>
                <a:cubicBezTo>
                  <a:pt x="1544" y="257"/>
                  <a:pt x="1513" y="252"/>
                  <a:pt x="1488" y="265"/>
                </a:cubicBezTo>
                <a:cubicBezTo>
                  <a:pt x="1477" y="271"/>
                  <a:pt x="1476" y="288"/>
                  <a:pt x="1476" y="301"/>
                </a:cubicBezTo>
                <a:cubicBezTo>
                  <a:pt x="1476" y="394"/>
                  <a:pt x="1479" y="395"/>
                  <a:pt x="1500" y="457"/>
                </a:cubicBezTo>
                <a:cubicBezTo>
                  <a:pt x="1496" y="473"/>
                  <a:pt x="1498" y="492"/>
                  <a:pt x="1488" y="505"/>
                </a:cubicBezTo>
                <a:cubicBezTo>
                  <a:pt x="1480" y="515"/>
                  <a:pt x="1463" y="511"/>
                  <a:pt x="1452" y="517"/>
                </a:cubicBezTo>
                <a:cubicBezTo>
                  <a:pt x="1359" y="564"/>
                  <a:pt x="1470" y="523"/>
                  <a:pt x="1380" y="553"/>
                </a:cubicBezTo>
                <a:cubicBezTo>
                  <a:pt x="1371" y="581"/>
                  <a:pt x="1375" y="615"/>
                  <a:pt x="1356" y="637"/>
                </a:cubicBezTo>
                <a:cubicBezTo>
                  <a:pt x="1337" y="659"/>
                  <a:pt x="1284" y="685"/>
                  <a:pt x="1284" y="685"/>
                </a:cubicBezTo>
                <a:cubicBezTo>
                  <a:pt x="1212" y="681"/>
                  <a:pt x="1140" y="680"/>
                  <a:pt x="1068" y="673"/>
                </a:cubicBezTo>
                <a:cubicBezTo>
                  <a:pt x="1055" y="672"/>
                  <a:pt x="1041" y="670"/>
                  <a:pt x="1032" y="661"/>
                </a:cubicBezTo>
                <a:cubicBezTo>
                  <a:pt x="1023" y="652"/>
                  <a:pt x="1026" y="636"/>
                  <a:pt x="1020" y="625"/>
                </a:cubicBezTo>
                <a:cubicBezTo>
                  <a:pt x="1014" y="612"/>
                  <a:pt x="1002" y="602"/>
                  <a:pt x="996" y="589"/>
                </a:cubicBezTo>
                <a:cubicBezTo>
                  <a:pt x="954" y="494"/>
                  <a:pt x="956" y="374"/>
                  <a:pt x="864" y="313"/>
                </a:cubicBezTo>
                <a:cubicBezTo>
                  <a:pt x="789" y="338"/>
                  <a:pt x="817" y="392"/>
                  <a:pt x="828" y="457"/>
                </a:cubicBezTo>
                <a:cubicBezTo>
                  <a:pt x="824" y="501"/>
                  <a:pt x="833" y="548"/>
                  <a:pt x="816" y="589"/>
                </a:cubicBezTo>
                <a:cubicBezTo>
                  <a:pt x="810" y="604"/>
                  <a:pt x="784" y="599"/>
                  <a:pt x="768" y="601"/>
                </a:cubicBezTo>
                <a:cubicBezTo>
                  <a:pt x="685" y="612"/>
                  <a:pt x="607" y="611"/>
                  <a:pt x="528" y="637"/>
                </a:cubicBezTo>
                <a:cubicBezTo>
                  <a:pt x="520" y="649"/>
                  <a:pt x="518" y="673"/>
                  <a:pt x="504" y="673"/>
                </a:cubicBezTo>
                <a:cubicBezTo>
                  <a:pt x="490" y="673"/>
                  <a:pt x="480" y="651"/>
                  <a:pt x="480" y="637"/>
                </a:cubicBezTo>
                <a:cubicBezTo>
                  <a:pt x="480" y="612"/>
                  <a:pt x="483" y="579"/>
                  <a:pt x="504" y="565"/>
                </a:cubicBezTo>
                <a:cubicBezTo>
                  <a:pt x="554" y="532"/>
                  <a:pt x="526" y="544"/>
                  <a:pt x="588" y="529"/>
                </a:cubicBezTo>
                <a:cubicBezTo>
                  <a:pt x="621" y="496"/>
                  <a:pt x="672" y="462"/>
                  <a:pt x="636" y="409"/>
                </a:cubicBezTo>
                <a:cubicBezTo>
                  <a:pt x="628" y="397"/>
                  <a:pt x="612" y="393"/>
                  <a:pt x="600" y="385"/>
                </a:cubicBezTo>
                <a:cubicBezTo>
                  <a:pt x="564" y="389"/>
                  <a:pt x="527" y="388"/>
                  <a:pt x="492" y="397"/>
                </a:cubicBezTo>
                <a:cubicBezTo>
                  <a:pt x="478" y="400"/>
                  <a:pt x="470" y="417"/>
                  <a:pt x="456" y="421"/>
                </a:cubicBezTo>
                <a:cubicBezTo>
                  <a:pt x="429" y="429"/>
                  <a:pt x="400" y="429"/>
                  <a:pt x="372" y="433"/>
                </a:cubicBezTo>
                <a:cubicBezTo>
                  <a:pt x="302" y="416"/>
                  <a:pt x="294" y="434"/>
                  <a:pt x="276" y="361"/>
                </a:cubicBezTo>
                <a:cubicBezTo>
                  <a:pt x="272" y="305"/>
                  <a:pt x="271" y="249"/>
                  <a:pt x="264" y="193"/>
                </a:cubicBezTo>
                <a:cubicBezTo>
                  <a:pt x="251" y="83"/>
                  <a:pt x="115" y="115"/>
                  <a:pt x="48" y="73"/>
                </a:cubicBezTo>
                <a:cubicBezTo>
                  <a:pt x="29" y="61"/>
                  <a:pt x="16" y="41"/>
                  <a:pt x="0" y="25"/>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Tree>
    <p:extLst>
      <p:ext uri="{BB962C8B-B14F-4D97-AF65-F5344CB8AC3E}">
        <p14:creationId xmlns:p14="http://schemas.microsoft.com/office/powerpoint/2010/main" val="793741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Rectangle 3"/>
          <p:cNvSpPr/>
          <p:nvPr/>
        </p:nvSpPr>
        <p:spPr>
          <a:xfrm>
            <a:off x="5364088" y="6165304"/>
            <a:ext cx="3835602" cy="369332"/>
          </a:xfrm>
          <a:prstGeom prst="rect">
            <a:avLst/>
          </a:prstGeom>
        </p:spPr>
        <p:txBody>
          <a:bodyPr wrap="none">
            <a:spAutoFit/>
          </a:bodyPr>
          <a:lstStyle/>
          <a:p>
            <a:r>
              <a:rPr lang="en-US" dirty="0" smtClean="0"/>
              <a:t>around the cake</a:t>
            </a:r>
            <a:r>
              <a:rPr lang="id-ID" dirty="0" smtClean="0"/>
              <a:t>,</a:t>
            </a:r>
            <a:r>
              <a:rPr lang="en-US" dirty="0" smtClean="0"/>
              <a:t> </a:t>
            </a:r>
            <a:r>
              <a:rPr lang="en-US" dirty="0" err="1" smtClean="0"/>
              <a:t>wayne</a:t>
            </a:r>
            <a:r>
              <a:rPr lang="en-US" dirty="0" smtClean="0"/>
              <a:t> </a:t>
            </a:r>
            <a:r>
              <a:rPr lang="en-US" dirty="0" err="1" smtClean="0"/>
              <a:t>thiebaud</a:t>
            </a:r>
            <a:r>
              <a:rPr lang="id-ID" dirty="0" smtClean="0"/>
              <a:t> 1963</a:t>
            </a:r>
            <a:endParaRPr lang="id-ID" dirty="0"/>
          </a:p>
        </p:txBody>
      </p:sp>
      <p:pic>
        <p:nvPicPr>
          <p:cNvPr id="10242" name="Picture 2" descr="C:\Users\BOY\Downloads\wong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401" y="2204864"/>
            <a:ext cx="47625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BOY\Downloads\de5c64907c205a0169e1f2e5849994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211960" cy="35824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3608299"/>
            <a:ext cx="1899431" cy="369332"/>
          </a:xfrm>
          <a:prstGeom prst="rect">
            <a:avLst/>
          </a:prstGeom>
        </p:spPr>
        <p:txBody>
          <a:bodyPr wrap="none">
            <a:spAutoFit/>
          </a:bodyPr>
          <a:lstStyle/>
          <a:p>
            <a:r>
              <a:rPr lang="id-ID" dirty="0" smtClean="0"/>
              <a:t>New york, Al Held</a:t>
            </a:r>
            <a:endParaRPr lang="id-ID" dirty="0"/>
          </a:p>
        </p:txBody>
      </p:sp>
    </p:spTree>
    <p:extLst>
      <p:ext uri="{BB962C8B-B14F-4D97-AF65-F5344CB8AC3E}">
        <p14:creationId xmlns:p14="http://schemas.microsoft.com/office/powerpoint/2010/main" val="4277774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FORM</a:t>
            </a:r>
            <a:endParaRPr lang="id-ID" dirty="0"/>
          </a:p>
        </p:txBody>
      </p:sp>
      <p:sp>
        <p:nvSpPr>
          <p:cNvPr id="3" name="Content Placeholder 2"/>
          <p:cNvSpPr>
            <a:spLocks noGrp="1"/>
          </p:cNvSpPr>
          <p:nvPr>
            <p:ph sz="quarter" idx="1"/>
          </p:nvPr>
        </p:nvSpPr>
        <p:spPr>
          <a:xfrm>
            <a:off x="457200" y="1600201"/>
            <a:ext cx="8229600" cy="1684784"/>
          </a:xfrm>
        </p:spPr>
        <p:txBody>
          <a:bodyPr>
            <a:normAutofit/>
          </a:bodyPr>
          <a:lstStyle/>
          <a:p>
            <a:pPr marL="0" indent="0">
              <a:buNone/>
            </a:pPr>
            <a:r>
              <a:rPr lang="id-ID" dirty="0" smtClean="0"/>
              <a:t>Bentuk benda memiliki tiga dimensi. Seperti bentuk, keduanya memiliki panjang dan lebar, namun bentuknya juga memiliki kedalaman. ANDA adalah bentuk tiga dimensi, begitu pula pohon atau meja.</a:t>
            </a:r>
            <a:endParaRPr lang="id-ID" dirty="0"/>
          </a:p>
        </p:txBody>
      </p:sp>
      <p:pic>
        <p:nvPicPr>
          <p:cNvPr id="3074" name="Picture 2" descr="C:\Users\BOY\Downloads\geometricfor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077072"/>
            <a:ext cx="571500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016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OY\Downloads\color-of-my-sou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200"/>
            <a:ext cx="9144000" cy="6823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l"/>
            <a:r>
              <a:rPr lang="en-US" b="1" dirty="0" smtClean="0">
                <a:solidFill>
                  <a:schemeClr val="bg1"/>
                </a:solidFill>
              </a:rPr>
              <a:t>COLOR</a:t>
            </a:r>
            <a:br>
              <a:rPr lang="en-US" b="1" dirty="0" smtClean="0">
                <a:solidFill>
                  <a:schemeClr val="bg1"/>
                </a:solidFill>
              </a:rPr>
            </a:br>
            <a:endParaRPr lang="id-ID" dirty="0">
              <a:solidFill>
                <a:schemeClr val="bg1"/>
              </a:solidFill>
            </a:endParaRPr>
          </a:p>
        </p:txBody>
      </p:sp>
      <p:sp>
        <p:nvSpPr>
          <p:cNvPr id="3" name="Content Placeholder 2"/>
          <p:cNvSpPr>
            <a:spLocks noGrp="1"/>
          </p:cNvSpPr>
          <p:nvPr>
            <p:ph sz="quarter" idx="1"/>
          </p:nvPr>
        </p:nvSpPr>
        <p:spPr/>
        <p:txBody>
          <a:bodyPr/>
          <a:lstStyle/>
          <a:p>
            <a:endParaRPr lang="id-ID" dirty="0"/>
          </a:p>
        </p:txBody>
      </p:sp>
    </p:spTree>
    <p:extLst>
      <p:ext uri="{BB962C8B-B14F-4D97-AF65-F5344CB8AC3E}">
        <p14:creationId xmlns:p14="http://schemas.microsoft.com/office/powerpoint/2010/main" val="232469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id-ID" dirty="0" smtClean="0"/>
              <a:t>WARNA</a:t>
            </a:r>
            <a:endParaRPr lang="id-ID" dirty="0"/>
          </a:p>
        </p:txBody>
      </p:sp>
      <p:sp>
        <p:nvSpPr>
          <p:cNvPr id="3" name="Content Placeholder 2"/>
          <p:cNvSpPr>
            <a:spLocks noGrp="1"/>
          </p:cNvSpPr>
          <p:nvPr>
            <p:ph sz="quarter" idx="1"/>
          </p:nvPr>
        </p:nvSpPr>
        <p:spPr>
          <a:xfrm>
            <a:off x="107504" y="908720"/>
            <a:ext cx="8229600" cy="4525963"/>
          </a:xfrm>
        </p:spPr>
        <p:txBody>
          <a:bodyPr>
            <a:normAutofit fontScale="70000" lnSpcReduction="20000"/>
          </a:bodyPr>
          <a:lstStyle/>
          <a:p>
            <a:pPr marL="0" indent="0">
              <a:buNone/>
            </a:pPr>
            <a:r>
              <a:rPr lang="id-ID" dirty="0" smtClean="0"/>
              <a:t>Warna adalah unsur seni yang paling ekspresif. Ini berbagi hubungan yang kuat dengan emosi. Warna bisa menjadi petunjuk kuat bagi simbolisme seniman, atau makna dibalik sebuah karya seni. Warna bisa mewakili berbagai perasaan atau gagasan. Hitam bisa berdiri untuk misteri atau kejahatan, putih bisa berarti kemurnian atau kepolosan. Merah berarti cinta, gairah, kelaparan, atau kekerasan, hijau bersifat meditasi, menenangkan, sementara biru adalah simbol kekuasaan, atau royalti. Sebuah sistem penjara di North Carolina memutuskan bahwa mereka akan berusaha mengurangi perilaku kekerasan di dalam penjara dengan melukis penjara dengan warna pink. Setelah berkonsultasi dengan spesialis warna, diputuskan bahwa karena warna pink adalah warna feminin, dan betina memiliki lebih sedikit insiden kekerasan, warna pink akan menjadi warna yang bagus untuk fasilitas mereka. Setelah beberapa bulan tingkat kekerasan terus meningkat. Petugas penjara dibiarkan menggaruk-garuk kepala mereka ... apa yang salah? Spesialis warna lain dikonsultasikan, dan dengan cepat ditemukan bahwa warna pink adalah variasi warna merah, yang merupakan warna gairah, dan sekarang penjara itu bagus dari putih. Warna adalah unsur seni yang berasal dari cahaya reflektif. Anda melihat warna karena gelombang cahaya dipantulkan dari benda ke mata Anda.</a:t>
            </a:r>
            <a:endParaRPr lang="id-ID" dirty="0"/>
          </a:p>
        </p:txBody>
      </p:sp>
      <p:pic>
        <p:nvPicPr>
          <p:cNvPr id="5122" name="Picture 2" descr="C:\Users\BOY\Downloads\aduk-warna-dengan-coreldra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9" y="4509120"/>
            <a:ext cx="4499992"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6756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a:xfrm>
            <a:off x="6012160" y="1600200"/>
            <a:ext cx="2674640" cy="5141168"/>
          </a:xfrm>
        </p:spPr>
        <p:txBody>
          <a:bodyPr>
            <a:normAutofit fontScale="70000" lnSpcReduction="20000"/>
          </a:bodyPr>
          <a:lstStyle/>
          <a:p>
            <a:pPr marL="0" indent="0">
              <a:buNone/>
            </a:pPr>
            <a:r>
              <a:rPr lang="id-ID" dirty="0" smtClean="0"/>
              <a:t>Warna apa yang Anda lihat saat Anda menatap alun-alun merah, lalu menggeser pandangan Anda dari merah ke area putih? </a:t>
            </a:r>
          </a:p>
          <a:p>
            <a:pPr marL="0" indent="0">
              <a:buNone/>
            </a:pPr>
            <a:endParaRPr lang="id-ID" dirty="0"/>
          </a:p>
          <a:p>
            <a:pPr marL="0" indent="0">
              <a:buNone/>
            </a:pPr>
            <a:endParaRPr lang="id-ID" dirty="0" smtClean="0"/>
          </a:p>
          <a:p>
            <a:pPr marL="0" indent="0">
              <a:buNone/>
            </a:pPr>
            <a:r>
              <a:rPr lang="id-ID" dirty="0" smtClean="0"/>
              <a:t>Ini disebut afterimage. Hal itu terjadi karena reseptor di mata Anda mempertahankan stimulasi visual bahkan setelah sudah berhenti. Otak Anda menciptakan afterimage sebagai reaksi terhadap warna yang Anda pandang pada awalnya.</a:t>
            </a:r>
            <a:endParaRPr lang="id-ID" dirty="0"/>
          </a:p>
        </p:txBody>
      </p:sp>
      <p:sp>
        <p:nvSpPr>
          <p:cNvPr id="4" name="Rectangle 3"/>
          <p:cNvSpPr>
            <a:spLocks noChangeArrowheads="1"/>
          </p:cNvSpPr>
          <p:nvPr/>
        </p:nvSpPr>
        <p:spPr bwMode="auto">
          <a:xfrm>
            <a:off x="495300" y="228600"/>
            <a:ext cx="3581400" cy="31242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5" name="Rectangle 4"/>
          <p:cNvSpPr>
            <a:spLocks noChangeArrowheads="1"/>
          </p:cNvSpPr>
          <p:nvPr/>
        </p:nvSpPr>
        <p:spPr bwMode="auto">
          <a:xfrm>
            <a:off x="495300" y="3505200"/>
            <a:ext cx="3505200" cy="28956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6" name="Rectangle 5"/>
          <p:cNvSpPr>
            <a:spLocks noChangeArrowheads="1"/>
          </p:cNvSpPr>
          <p:nvPr/>
        </p:nvSpPr>
        <p:spPr bwMode="auto">
          <a:xfrm>
            <a:off x="1790700" y="1219200"/>
            <a:ext cx="914400" cy="9144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Tree>
    <p:extLst>
      <p:ext uri="{BB962C8B-B14F-4D97-AF65-F5344CB8AC3E}">
        <p14:creationId xmlns:p14="http://schemas.microsoft.com/office/powerpoint/2010/main" val="1377728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id-ID" dirty="0" smtClean="0"/>
              <a:t>HUE</a:t>
            </a:r>
            <a:endParaRPr lang="id-ID" dirty="0"/>
          </a:p>
        </p:txBody>
      </p:sp>
      <p:sp>
        <p:nvSpPr>
          <p:cNvPr id="3" name="Content Placeholder 2"/>
          <p:cNvSpPr>
            <a:spLocks noGrp="1"/>
          </p:cNvSpPr>
          <p:nvPr>
            <p:ph sz="quarter" idx="1"/>
          </p:nvPr>
        </p:nvSpPr>
        <p:spPr>
          <a:xfrm>
            <a:off x="457200" y="1196752"/>
            <a:ext cx="8229600" cy="1180728"/>
          </a:xfrm>
        </p:spPr>
        <p:txBody>
          <a:bodyPr>
            <a:normAutofit fontScale="70000" lnSpcReduction="20000"/>
          </a:bodyPr>
          <a:lstStyle/>
          <a:p>
            <a:pPr marL="0" indent="0">
              <a:buNone/>
            </a:pPr>
            <a:r>
              <a:rPr lang="id-ID" dirty="0" smtClean="0"/>
              <a:t>Hue adalah nama warna dalam bentuk aslinya. Merah, biru, dan kuning disebut warna primer. Anda tidak bisa membuat warna primer dengan mencampur warna lainnya, namun dengan mencampur warna hitam, putih, atau kombinasi warna primer, Anda bisa membuat warna lain dalam spektrum.</a:t>
            </a:r>
            <a:endParaRPr lang="id-ID" dirty="0"/>
          </a:p>
        </p:txBody>
      </p:sp>
      <p:sp>
        <p:nvSpPr>
          <p:cNvPr id="4" name="Oval 3"/>
          <p:cNvSpPr>
            <a:spLocks noChangeArrowheads="1"/>
          </p:cNvSpPr>
          <p:nvPr/>
        </p:nvSpPr>
        <p:spPr bwMode="auto">
          <a:xfrm>
            <a:off x="793173" y="5150644"/>
            <a:ext cx="990600" cy="9906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5" name="Oval 4"/>
          <p:cNvSpPr>
            <a:spLocks noChangeArrowheads="1"/>
          </p:cNvSpPr>
          <p:nvPr/>
        </p:nvSpPr>
        <p:spPr bwMode="auto">
          <a:xfrm>
            <a:off x="640773" y="2483644"/>
            <a:ext cx="990600" cy="990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6" name="Oval 5"/>
          <p:cNvSpPr>
            <a:spLocks noChangeArrowheads="1"/>
          </p:cNvSpPr>
          <p:nvPr/>
        </p:nvSpPr>
        <p:spPr bwMode="auto">
          <a:xfrm>
            <a:off x="2317173" y="2559844"/>
            <a:ext cx="990600" cy="990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7" name="Oval 6"/>
          <p:cNvSpPr>
            <a:spLocks noChangeArrowheads="1"/>
          </p:cNvSpPr>
          <p:nvPr/>
        </p:nvSpPr>
        <p:spPr bwMode="auto">
          <a:xfrm>
            <a:off x="3764973" y="5150644"/>
            <a:ext cx="990600" cy="9906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8" name="Oval 7"/>
          <p:cNvSpPr>
            <a:spLocks noChangeArrowheads="1"/>
          </p:cNvSpPr>
          <p:nvPr/>
        </p:nvSpPr>
        <p:spPr bwMode="auto">
          <a:xfrm>
            <a:off x="3841173" y="2559844"/>
            <a:ext cx="990600" cy="9906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9" name="Oval 8"/>
          <p:cNvSpPr>
            <a:spLocks noChangeArrowheads="1"/>
          </p:cNvSpPr>
          <p:nvPr/>
        </p:nvSpPr>
        <p:spPr bwMode="auto">
          <a:xfrm>
            <a:off x="6584373" y="5150644"/>
            <a:ext cx="990600" cy="99060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10" name="Text Box 22"/>
          <p:cNvSpPr txBox="1">
            <a:spLocks noChangeArrowheads="1"/>
          </p:cNvSpPr>
          <p:nvPr/>
        </p:nvSpPr>
        <p:spPr bwMode="auto">
          <a:xfrm>
            <a:off x="5288973" y="3017044"/>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b="1"/>
              <a:t>Primary colors</a:t>
            </a:r>
          </a:p>
        </p:txBody>
      </p:sp>
      <p:sp>
        <p:nvSpPr>
          <p:cNvPr id="11" name="Text Box 23"/>
          <p:cNvSpPr txBox="1">
            <a:spLocks noChangeArrowheads="1"/>
          </p:cNvSpPr>
          <p:nvPr/>
        </p:nvSpPr>
        <p:spPr bwMode="auto">
          <a:xfrm>
            <a:off x="869373" y="3779044"/>
            <a:ext cx="563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b="1">
                <a:latin typeface="Verdana" pitchFamily="34" charset="0"/>
              </a:rPr>
              <a:t>Secondary colors</a:t>
            </a:r>
            <a:r>
              <a:rPr lang="en-US">
                <a:latin typeface="Verdana" pitchFamily="34" charset="0"/>
              </a:rPr>
              <a:t> are made by mixing two primary colors.</a:t>
            </a:r>
          </a:p>
        </p:txBody>
      </p:sp>
      <p:sp>
        <p:nvSpPr>
          <p:cNvPr id="12" name="Text Box 24"/>
          <p:cNvSpPr txBox="1">
            <a:spLocks noChangeArrowheads="1"/>
          </p:cNvSpPr>
          <p:nvPr/>
        </p:nvSpPr>
        <p:spPr bwMode="auto">
          <a:xfrm>
            <a:off x="488373" y="6293644"/>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Red and yellow</a:t>
            </a:r>
          </a:p>
        </p:txBody>
      </p:sp>
      <p:sp>
        <p:nvSpPr>
          <p:cNvPr id="13" name="Text Box 25"/>
          <p:cNvSpPr txBox="1">
            <a:spLocks noChangeArrowheads="1"/>
          </p:cNvSpPr>
          <p:nvPr/>
        </p:nvSpPr>
        <p:spPr bwMode="auto">
          <a:xfrm>
            <a:off x="2850573" y="6217444"/>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      Yellow and Blue</a:t>
            </a:r>
          </a:p>
        </p:txBody>
      </p:sp>
      <p:sp>
        <p:nvSpPr>
          <p:cNvPr id="14" name="Text Box 26"/>
          <p:cNvSpPr txBox="1">
            <a:spLocks noChangeArrowheads="1"/>
          </p:cNvSpPr>
          <p:nvPr/>
        </p:nvSpPr>
        <p:spPr bwMode="auto">
          <a:xfrm>
            <a:off x="6279573" y="6217444"/>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Red and blue</a:t>
            </a:r>
          </a:p>
        </p:txBody>
      </p:sp>
      <p:sp>
        <p:nvSpPr>
          <p:cNvPr id="15" name="Text Box 27"/>
          <p:cNvSpPr txBox="1">
            <a:spLocks noChangeArrowheads="1"/>
          </p:cNvSpPr>
          <p:nvPr/>
        </p:nvSpPr>
        <p:spPr bwMode="auto">
          <a:xfrm>
            <a:off x="869373" y="4769644"/>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orange</a:t>
            </a:r>
          </a:p>
        </p:txBody>
      </p:sp>
      <p:sp>
        <p:nvSpPr>
          <p:cNvPr id="16" name="Text Box 28"/>
          <p:cNvSpPr txBox="1">
            <a:spLocks noChangeArrowheads="1"/>
          </p:cNvSpPr>
          <p:nvPr/>
        </p:nvSpPr>
        <p:spPr bwMode="auto">
          <a:xfrm>
            <a:off x="3841173" y="4769644"/>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Green</a:t>
            </a:r>
          </a:p>
        </p:txBody>
      </p:sp>
      <p:sp>
        <p:nvSpPr>
          <p:cNvPr id="17" name="Text Box 29"/>
          <p:cNvSpPr txBox="1">
            <a:spLocks noChangeArrowheads="1"/>
          </p:cNvSpPr>
          <p:nvPr/>
        </p:nvSpPr>
        <p:spPr bwMode="auto">
          <a:xfrm>
            <a:off x="6584373" y="4693444"/>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Violet</a:t>
            </a:r>
          </a:p>
        </p:txBody>
      </p:sp>
    </p:spTree>
    <p:extLst>
      <p:ext uri="{BB962C8B-B14F-4D97-AF65-F5344CB8AC3E}">
        <p14:creationId xmlns:p14="http://schemas.microsoft.com/office/powerpoint/2010/main" val="1191367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err="1" smtClean="0">
                <a:latin typeface="Copperplate Gothic Bold" panose="020E0705020206020404" pitchFamily="34" charset="0"/>
              </a:rPr>
              <a:t>Komunikasi</a:t>
            </a:r>
            <a:r>
              <a:rPr lang="en-GB" sz="2800" dirty="0" smtClean="0">
                <a:latin typeface="Copperplate Gothic Bold" panose="020E0705020206020404" pitchFamily="34" charset="0"/>
              </a:rPr>
              <a:t> Visual </a:t>
            </a:r>
            <a:r>
              <a:rPr lang="en-GB" sz="2800" dirty="0" err="1">
                <a:latin typeface="Copperplate Gothic Bold" panose="020E0705020206020404" pitchFamily="34" charset="0"/>
              </a:rPr>
              <a:t>mempunyai</a:t>
            </a:r>
            <a:r>
              <a:rPr lang="en-GB" sz="2800" dirty="0">
                <a:latin typeface="Copperplate Gothic Bold" panose="020E0705020206020404" pitchFamily="34" charset="0"/>
              </a:rPr>
              <a:t/>
            </a:r>
            <a:br>
              <a:rPr lang="en-GB" sz="2800" dirty="0">
                <a:latin typeface="Copperplate Gothic Bold" panose="020E0705020206020404" pitchFamily="34" charset="0"/>
              </a:rPr>
            </a:br>
            <a:r>
              <a:rPr lang="en-GB" sz="2800" dirty="0" err="1">
                <a:latin typeface="Copperplate Gothic Bold" panose="020E0705020206020404" pitchFamily="34" charset="0"/>
              </a:rPr>
              <a:t>tiga</a:t>
            </a:r>
            <a:r>
              <a:rPr lang="en-GB" sz="2800" dirty="0">
                <a:latin typeface="Copperplate Gothic Bold" panose="020E0705020206020404" pitchFamily="34" charset="0"/>
              </a:rPr>
              <a:t> </a:t>
            </a:r>
            <a:r>
              <a:rPr lang="en-GB" sz="2800" dirty="0" err="1">
                <a:latin typeface="Copperplate Gothic Bold" panose="020E0705020206020404" pitchFamily="34" charset="0"/>
              </a:rPr>
              <a:t>fungsi</a:t>
            </a:r>
            <a:r>
              <a:rPr lang="en-GB" sz="2800" dirty="0">
                <a:latin typeface="Copperplate Gothic Bold" panose="020E0705020206020404" pitchFamily="34" charset="0"/>
              </a:rPr>
              <a:t> </a:t>
            </a:r>
            <a:r>
              <a:rPr lang="en-GB" sz="2800" dirty="0" err="1">
                <a:latin typeface="Copperplate Gothic Bold" panose="020E0705020206020404" pitchFamily="34" charset="0"/>
              </a:rPr>
              <a:t>dasar</a:t>
            </a:r>
            <a:r>
              <a:rPr lang="en-GB" sz="2800" dirty="0">
                <a:latin typeface="Copperplate Gothic Bold" panose="020E0705020206020404" pitchFamily="34" charset="0"/>
              </a:rPr>
              <a:t/>
            </a:r>
            <a:br>
              <a:rPr lang="en-GB" sz="2800" dirty="0">
                <a:latin typeface="Copperplate Gothic Bold" panose="020E0705020206020404" pitchFamily="34" charset="0"/>
              </a:rPr>
            </a:br>
            <a:endParaRPr lang="en-GB" sz="2800" dirty="0">
              <a:latin typeface="Copperplate Gothic Bold" panose="020E0705020206020404" pitchFamily="34" charset="0"/>
            </a:endParaRPr>
          </a:p>
        </p:txBody>
      </p:sp>
      <p:sp>
        <p:nvSpPr>
          <p:cNvPr id="3" name="Content Placeholder 2"/>
          <p:cNvSpPr>
            <a:spLocks noGrp="1"/>
          </p:cNvSpPr>
          <p:nvPr>
            <p:ph sz="quarter" idx="1"/>
          </p:nvPr>
        </p:nvSpPr>
        <p:spPr/>
        <p:txBody>
          <a:bodyPr/>
          <a:lstStyle/>
          <a:p>
            <a:r>
              <a:rPr lang="fi-FI" dirty="0"/>
              <a:t>Desain Komunikasi Visual sebagai sarana </a:t>
            </a:r>
            <a:r>
              <a:rPr lang="fi-FI" dirty="0" smtClean="0"/>
              <a:t>identifikasi</a:t>
            </a:r>
          </a:p>
          <a:p>
            <a:r>
              <a:rPr lang="nn-NO" dirty="0"/>
              <a:t>Desain Komunikasi Visual sebagai sarana informasi dan </a:t>
            </a:r>
            <a:r>
              <a:rPr lang="nn-NO" dirty="0" smtClean="0"/>
              <a:t>instruksi</a:t>
            </a:r>
          </a:p>
          <a:p>
            <a:r>
              <a:rPr lang="it-IT" dirty="0"/>
              <a:t>Desain Komunikasi Visual sebagai sarana presentasi dan promosi</a:t>
            </a:r>
            <a:endParaRPr lang="en-GB" dirty="0"/>
          </a:p>
        </p:txBody>
      </p:sp>
    </p:spTree>
    <p:extLst>
      <p:ext uri="{BB962C8B-B14F-4D97-AF65-F5344CB8AC3E}">
        <p14:creationId xmlns:p14="http://schemas.microsoft.com/office/powerpoint/2010/main" val="2066319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a:xfrm>
            <a:off x="3275856" y="5589240"/>
            <a:ext cx="5472608" cy="1152128"/>
          </a:xfrm>
        </p:spPr>
        <p:txBody>
          <a:bodyPr>
            <a:normAutofit fontScale="70000" lnSpcReduction="20000"/>
          </a:bodyPr>
          <a:lstStyle/>
          <a:p>
            <a:pPr marL="0" indent="0">
              <a:buNone/>
            </a:pPr>
            <a:r>
              <a:rPr lang="id-ID" dirty="0" smtClean="0"/>
              <a:t>Warna-warna ini termasuk kuning hijau, kuning oranye, merah oranye, biru hijau, biru violet, merah violet. Selalu cantumkan warna utama terlebih dahulu bila mengacu pada warna tersier.</a:t>
            </a:r>
            <a:endParaRPr lang="id-ID" dirty="0"/>
          </a:p>
        </p:txBody>
      </p:sp>
      <p:sp>
        <p:nvSpPr>
          <p:cNvPr id="4" name="Content Placeholder 2"/>
          <p:cNvSpPr txBox="1">
            <a:spLocks/>
          </p:cNvSpPr>
          <p:nvPr/>
        </p:nvSpPr>
        <p:spPr>
          <a:xfrm>
            <a:off x="609600" y="1752600"/>
            <a:ext cx="2458616" cy="4525963"/>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d-ID" smtClean="0"/>
              <a:t>Roda warna adalah spektrum yang membungkuk menjadi lingkaran. Ini adalah alat yang berguna untuk mengatur warna. Masih ada kelompok enam warna lain yang disebut warna antara, atau tersier. Ini dibuat dengan mencampur warna primer dengan warna sekunder</a:t>
            </a:r>
            <a:endParaRPr lang="id-ID" dirty="0"/>
          </a:p>
        </p:txBody>
      </p:sp>
      <p:pic>
        <p:nvPicPr>
          <p:cNvPr id="5" name="Picture 4" descr="color"/>
          <p:cNvPicPr>
            <a:picLocks noChangeAspect="1" noChangeArrowheads="1"/>
          </p:cNvPicPr>
          <p:nvPr/>
        </p:nvPicPr>
        <p:blipFill>
          <a:blip r:embed="rId2">
            <a:extLst>
              <a:ext uri="{28A0092B-C50C-407E-A947-70E740481C1C}">
                <a14:useLocalDpi xmlns:a14="http://schemas.microsoft.com/office/drawing/2010/main" val="0"/>
              </a:ext>
            </a:extLst>
          </a:blip>
          <a:srcRect r="1497" b="6366"/>
          <a:stretch>
            <a:fillRect/>
          </a:stretch>
        </p:blipFill>
        <p:spPr bwMode="auto">
          <a:xfrm>
            <a:off x="4067944" y="980728"/>
            <a:ext cx="4386263"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3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Color Schemes</a:t>
            </a:r>
            <a:endParaRPr lang="id-ID" dirty="0"/>
          </a:p>
        </p:txBody>
      </p:sp>
      <p:sp>
        <p:nvSpPr>
          <p:cNvPr id="3" name="Content Placeholder 2"/>
          <p:cNvSpPr>
            <a:spLocks noGrp="1"/>
          </p:cNvSpPr>
          <p:nvPr>
            <p:ph sz="quarter" idx="1"/>
          </p:nvPr>
        </p:nvSpPr>
        <p:spPr>
          <a:xfrm>
            <a:off x="457200" y="1600200"/>
            <a:ext cx="2890664" cy="4525963"/>
          </a:xfrm>
        </p:spPr>
        <p:txBody>
          <a:bodyPr>
            <a:normAutofit fontScale="77500" lnSpcReduction="20000"/>
          </a:bodyPr>
          <a:lstStyle/>
          <a:p>
            <a:pPr marL="0" indent="0">
              <a:buNone/>
            </a:pPr>
            <a:r>
              <a:rPr lang="id-ID" dirty="0" smtClean="0"/>
              <a:t>Analogous Colors ... warna yang saling berdekatan pada roda warna, seperti hijau dan hijau kuning. Complementary Colors ... warna yang saling berhadapan satu sama lain seperti kuning dan ungu. Warna Monokromatik ... skema warna yang hanya menggunakan satu warna dan hitam dan putih dicampur dengan warna yang satu untuk membuat warna, atau nilai warnanya.</a:t>
            </a:r>
            <a:endParaRPr lang="id-ID" dirty="0"/>
          </a:p>
        </p:txBody>
      </p:sp>
      <p:pic>
        <p:nvPicPr>
          <p:cNvPr id="4" name="Picture 3" descr="color"/>
          <p:cNvPicPr>
            <a:picLocks noChangeAspect="1" noChangeArrowheads="1"/>
          </p:cNvPicPr>
          <p:nvPr/>
        </p:nvPicPr>
        <p:blipFill>
          <a:blip r:embed="rId2" cstate="print">
            <a:extLst>
              <a:ext uri="{28A0092B-C50C-407E-A947-70E740481C1C}">
                <a14:useLocalDpi xmlns:a14="http://schemas.microsoft.com/office/drawing/2010/main" val="0"/>
              </a:ext>
            </a:extLst>
          </a:blip>
          <a:srcRect l="-262" b="7790"/>
          <a:stretch>
            <a:fillRect/>
          </a:stretch>
        </p:blipFill>
        <p:spPr bwMode="auto">
          <a:xfrm>
            <a:off x="5219700" y="1629568"/>
            <a:ext cx="3276600" cy="314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8"/>
          <p:cNvSpPr txBox="1">
            <a:spLocks noChangeArrowheads="1"/>
          </p:cNvSpPr>
          <p:nvPr/>
        </p:nvSpPr>
        <p:spPr bwMode="auto">
          <a:xfrm>
            <a:off x="4991100" y="1629568"/>
            <a:ext cx="3276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Warm colors</a:t>
            </a:r>
          </a:p>
          <a:p>
            <a:pPr>
              <a:spcBef>
                <a:spcPct val="50000"/>
              </a:spcBef>
            </a:pPr>
            <a:endParaRPr lang="en-US"/>
          </a:p>
        </p:txBody>
      </p:sp>
      <p:sp>
        <p:nvSpPr>
          <p:cNvPr id="6" name="Text Box 10"/>
          <p:cNvSpPr txBox="1">
            <a:spLocks noChangeArrowheads="1"/>
          </p:cNvSpPr>
          <p:nvPr/>
        </p:nvSpPr>
        <p:spPr bwMode="auto">
          <a:xfrm>
            <a:off x="6286500" y="4677568"/>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Cool colors</a:t>
            </a:r>
          </a:p>
        </p:txBody>
      </p:sp>
    </p:spTree>
    <p:extLst>
      <p:ext uri="{BB962C8B-B14F-4D97-AF65-F5344CB8AC3E}">
        <p14:creationId xmlns:p14="http://schemas.microsoft.com/office/powerpoint/2010/main" val="3210660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a:xfrm>
            <a:off x="395536" y="5999762"/>
            <a:ext cx="8229600" cy="885622"/>
          </a:xfrm>
        </p:spPr>
        <p:txBody>
          <a:bodyPr>
            <a:normAutofit fontScale="85000" lnSpcReduction="20000"/>
          </a:bodyPr>
          <a:lstStyle/>
          <a:p>
            <a:pPr marL="0" indent="0">
              <a:buNone/>
            </a:pPr>
            <a:r>
              <a:rPr lang="id-ID" dirty="0" smtClean="0"/>
              <a:t>Persepsi Anda tentang warna dipengaruhi oleh warna yang mengelilingi warna itu. Perhatikan bahwa semua kotak sebenarnya berukuran sama</a:t>
            </a:r>
            <a:endParaRPr lang="id-ID" dirty="0"/>
          </a:p>
        </p:txBody>
      </p:sp>
      <p:sp>
        <p:nvSpPr>
          <p:cNvPr id="4" name="Rectangle 3"/>
          <p:cNvSpPr>
            <a:spLocks noChangeArrowheads="1"/>
          </p:cNvSpPr>
          <p:nvPr/>
        </p:nvSpPr>
        <p:spPr bwMode="auto">
          <a:xfrm>
            <a:off x="1028700" y="-7462"/>
            <a:ext cx="3200400" cy="28194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5" name="Rectangle 4"/>
          <p:cNvSpPr>
            <a:spLocks noChangeArrowheads="1"/>
          </p:cNvSpPr>
          <p:nvPr/>
        </p:nvSpPr>
        <p:spPr bwMode="auto">
          <a:xfrm>
            <a:off x="4457700" y="2964338"/>
            <a:ext cx="3200400" cy="28194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6" name="Rectangle 5"/>
          <p:cNvSpPr>
            <a:spLocks noChangeArrowheads="1"/>
          </p:cNvSpPr>
          <p:nvPr/>
        </p:nvSpPr>
        <p:spPr bwMode="auto">
          <a:xfrm>
            <a:off x="1028700" y="2964338"/>
            <a:ext cx="3200400" cy="2819400"/>
          </a:xfrm>
          <a:prstGeom prst="rect">
            <a:avLst/>
          </a:prstGeom>
          <a:solidFill>
            <a:srgbClr val="003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7" name="Rectangle 6"/>
          <p:cNvSpPr>
            <a:spLocks noChangeArrowheads="1"/>
          </p:cNvSpPr>
          <p:nvPr/>
        </p:nvSpPr>
        <p:spPr bwMode="auto">
          <a:xfrm>
            <a:off x="4457700" y="-7462"/>
            <a:ext cx="3200400" cy="2819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8" name="Rectangle 7"/>
          <p:cNvSpPr>
            <a:spLocks noChangeArrowheads="1"/>
          </p:cNvSpPr>
          <p:nvPr/>
        </p:nvSpPr>
        <p:spPr bwMode="auto">
          <a:xfrm>
            <a:off x="1943100" y="678338"/>
            <a:ext cx="1295400" cy="12954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9" name="Rectangle 8"/>
          <p:cNvSpPr>
            <a:spLocks noChangeArrowheads="1"/>
          </p:cNvSpPr>
          <p:nvPr/>
        </p:nvSpPr>
        <p:spPr bwMode="auto">
          <a:xfrm>
            <a:off x="5295900" y="754538"/>
            <a:ext cx="1295400" cy="12954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10" name="Rectangle 9"/>
          <p:cNvSpPr>
            <a:spLocks noChangeArrowheads="1"/>
          </p:cNvSpPr>
          <p:nvPr/>
        </p:nvSpPr>
        <p:spPr bwMode="auto">
          <a:xfrm>
            <a:off x="2019300" y="3650138"/>
            <a:ext cx="1295400" cy="1295400"/>
          </a:xfrm>
          <a:prstGeom prst="rect">
            <a:avLst/>
          </a:prstGeom>
          <a:solidFill>
            <a:srgbClr val="367E2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
        <p:nvSpPr>
          <p:cNvPr id="11" name="Rectangle 10"/>
          <p:cNvSpPr>
            <a:spLocks noChangeArrowheads="1"/>
          </p:cNvSpPr>
          <p:nvPr/>
        </p:nvSpPr>
        <p:spPr bwMode="auto">
          <a:xfrm>
            <a:off x="5372100" y="3650138"/>
            <a:ext cx="1295400" cy="1295400"/>
          </a:xfrm>
          <a:prstGeom prst="rect">
            <a:avLst/>
          </a:prstGeom>
          <a:solidFill>
            <a:srgbClr val="367E2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id-ID"/>
          </a:p>
        </p:txBody>
      </p:sp>
    </p:spTree>
    <p:extLst>
      <p:ext uri="{BB962C8B-B14F-4D97-AF65-F5344CB8AC3E}">
        <p14:creationId xmlns:p14="http://schemas.microsoft.com/office/powerpoint/2010/main" val="39154113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a:xfrm>
            <a:off x="395536" y="5517232"/>
            <a:ext cx="8229600" cy="1184995"/>
          </a:xfrm>
        </p:spPr>
        <p:txBody>
          <a:bodyPr>
            <a:normAutofit fontScale="55000" lnSpcReduction="20000"/>
          </a:bodyPr>
          <a:lstStyle/>
          <a:p>
            <a:pPr marL="0" indent="0">
              <a:buNone/>
            </a:pPr>
            <a:r>
              <a:rPr lang="id-ID" dirty="0" smtClean="0"/>
              <a:t>Warna sewenang-wenang Seniman terkadang menggunakan warna untuk mengekspresikan emosi atau perasaan, mengabaikan warna benda yang sebenarnya. Mereka memilih warna sewenang-wenang untuk mengungkapkan makna. Marc merasa bahwa warna kuning adalah warna lembut dan ceria yang melambangkan wanita, sementara biru melambangkan pria intelektual dan spiritual. Merah melambangkan bumi, dengan hijau menjadi pujiannya.</a:t>
            </a:r>
            <a:endParaRPr lang="id-ID" dirty="0"/>
          </a:p>
        </p:txBody>
      </p:sp>
      <p:pic>
        <p:nvPicPr>
          <p:cNvPr id="4" name="Picture 3" descr="marc"/>
          <p:cNvPicPr>
            <a:picLocks noChangeAspect="1" noChangeArrowheads="1"/>
          </p:cNvPicPr>
          <p:nvPr/>
        </p:nvPicPr>
        <p:blipFill>
          <a:blip r:embed="rId2">
            <a:extLst>
              <a:ext uri="{28A0092B-C50C-407E-A947-70E740481C1C}">
                <a14:useLocalDpi xmlns:a14="http://schemas.microsoft.com/office/drawing/2010/main" val="0"/>
              </a:ext>
            </a:extLst>
          </a:blip>
          <a:srcRect l="2057" t="2979" r="647" b="1097"/>
          <a:stretch>
            <a:fillRect/>
          </a:stretch>
        </p:blipFill>
        <p:spPr bwMode="auto">
          <a:xfrm>
            <a:off x="1322203" y="260648"/>
            <a:ext cx="6172200" cy="4562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865003" y="4832648"/>
            <a:ext cx="739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Franz Marc. </a:t>
            </a:r>
            <a:r>
              <a:rPr lang="en-US" i="1"/>
              <a:t>Yellow Cow. </a:t>
            </a:r>
            <a:r>
              <a:rPr lang="en-US"/>
              <a:t>1911 oil.</a:t>
            </a:r>
            <a:endParaRPr lang="en-US" i="1"/>
          </a:p>
        </p:txBody>
      </p:sp>
    </p:spTree>
    <p:extLst>
      <p:ext uri="{BB962C8B-B14F-4D97-AF65-F5344CB8AC3E}">
        <p14:creationId xmlns:p14="http://schemas.microsoft.com/office/powerpoint/2010/main" val="1930003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Rectangle 3"/>
          <p:cNvSpPr/>
          <p:nvPr/>
        </p:nvSpPr>
        <p:spPr>
          <a:xfrm>
            <a:off x="6121243" y="5675777"/>
            <a:ext cx="2621487" cy="369332"/>
          </a:xfrm>
          <a:prstGeom prst="rect">
            <a:avLst/>
          </a:prstGeom>
        </p:spPr>
        <p:txBody>
          <a:bodyPr wrap="none">
            <a:spAutoFit/>
          </a:bodyPr>
          <a:lstStyle/>
          <a:p>
            <a:r>
              <a:rPr lang="id-ID" smtClean="0"/>
              <a:t>blue dancers, </a:t>
            </a:r>
            <a:r>
              <a:rPr lang="id-ID" dirty="0" smtClean="0"/>
              <a:t>edgar degas</a:t>
            </a:r>
            <a:endParaRPr lang="id-ID" dirty="0"/>
          </a:p>
        </p:txBody>
      </p:sp>
      <p:pic>
        <p:nvPicPr>
          <p:cNvPr id="11266" name="Picture 2" descr="C:\Users\BOY\Downloads\Edgar-Degas-Blue-Dancers-18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20680" cy="604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453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638"/>
            <a:ext cx="8229600" cy="1143000"/>
          </a:xfrm>
        </p:spPr>
        <p:txBody>
          <a:bodyPr/>
          <a:lstStyle/>
          <a:p>
            <a:pPr algn="r"/>
            <a:r>
              <a:rPr lang="id-ID" dirty="0" smtClean="0"/>
              <a:t>TEKSTUR</a:t>
            </a:r>
            <a:endParaRPr lang="id-ID" dirty="0"/>
          </a:p>
        </p:txBody>
      </p:sp>
      <p:sp>
        <p:nvSpPr>
          <p:cNvPr id="3" name="Content Placeholder 2"/>
          <p:cNvSpPr>
            <a:spLocks noGrp="1"/>
          </p:cNvSpPr>
          <p:nvPr>
            <p:ph sz="quarter" idx="1"/>
          </p:nvPr>
        </p:nvSpPr>
        <p:spPr>
          <a:xfrm>
            <a:off x="6588224" y="1600200"/>
            <a:ext cx="2098576" cy="5069160"/>
          </a:xfrm>
        </p:spPr>
        <p:txBody>
          <a:bodyPr>
            <a:normAutofit fontScale="70000" lnSpcReduction="20000"/>
          </a:bodyPr>
          <a:lstStyle/>
          <a:p>
            <a:pPr marL="0" indent="0">
              <a:buNone/>
            </a:pPr>
            <a:r>
              <a:rPr lang="id-ID" dirty="0"/>
              <a:t>Tekstur adalah tampilan permukaan (corak) dari suatu benda yang dapat dinilai dengan cara dilihat atau diraba. Yang pada prakteknya, tekstur sering dikategorikan sebagai corak dari suatu permukaan benda, misalnya permukaan karpet, baju, kulit kayu, cat dinding, cat canvas, dan lain sebagainya.</a:t>
            </a:r>
          </a:p>
        </p:txBody>
      </p:sp>
      <p:pic>
        <p:nvPicPr>
          <p:cNvPr id="8194" name="Picture 2" descr="C:\Users\BOY\Downloads\TextureLandsca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20" y="1196752"/>
            <a:ext cx="5553000" cy="527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063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a:xfrm>
            <a:off x="-36512" y="5704656"/>
            <a:ext cx="8229600" cy="1180728"/>
          </a:xfrm>
        </p:spPr>
        <p:txBody>
          <a:bodyPr>
            <a:normAutofit/>
          </a:bodyPr>
          <a:lstStyle/>
          <a:p>
            <a:pPr marL="0" indent="0">
              <a:buNone/>
            </a:pPr>
            <a:r>
              <a:rPr lang="id-ID" b="1" dirty="0" smtClean="0"/>
              <a:t>Vincent van Gogh</a:t>
            </a:r>
            <a:endParaRPr lang="id-ID" b="1" dirty="0"/>
          </a:p>
        </p:txBody>
      </p:sp>
      <p:sp>
        <p:nvSpPr>
          <p:cNvPr id="5" name="Text Box 5"/>
          <p:cNvSpPr txBox="1">
            <a:spLocks noChangeArrowheads="1"/>
          </p:cNvSpPr>
          <p:nvPr/>
        </p:nvSpPr>
        <p:spPr bwMode="auto">
          <a:xfrm>
            <a:off x="763960" y="4608013"/>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Janet Fish  </a:t>
            </a:r>
            <a:r>
              <a:rPr lang="en-US" i="1"/>
              <a:t>Oranges </a:t>
            </a:r>
            <a:r>
              <a:rPr lang="en-US"/>
              <a:t> 1973 Pastel on Sandpaper</a:t>
            </a:r>
          </a:p>
        </p:txBody>
      </p:sp>
      <p:pic>
        <p:nvPicPr>
          <p:cNvPr id="9218" name="Picture 2" descr="C:\Users\BOY\Downloads\loving-vincent-gi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73" y="26640"/>
            <a:ext cx="779145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155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RUANG</a:t>
            </a:r>
            <a:endParaRPr lang="id-ID" dirty="0"/>
          </a:p>
        </p:txBody>
      </p:sp>
      <p:sp>
        <p:nvSpPr>
          <p:cNvPr id="3" name="Content Placeholder 2"/>
          <p:cNvSpPr>
            <a:spLocks noGrp="1"/>
          </p:cNvSpPr>
          <p:nvPr>
            <p:ph sz="quarter" idx="1"/>
          </p:nvPr>
        </p:nvSpPr>
        <p:spPr>
          <a:xfrm>
            <a:off x="4860032" y="1600200"/>
            <a:ext cx="3826768" cy="5141168"/>
          </a:xfrm>
        </p:spPr>
        <p:txBody>
          <a:bodyPr>
            <a:normAutofit lnSpcReduction="10000"/>
          </a:bodyPr>
          <a:lstStyle/>
          <a:p>
            <a:pPr marL="0" indent="0">
              <a:buNone/>
            </a:pPr>
            <a:r>
              <a:rPr lang="id-ID" dirty="0"/>
              <a:t>Ruang merupakan jarak antara suatu bentuk dengan bentuk lainnya, pada praktek desain dapat dijadikan unsur untuk memberi efek estetika desain dan dinamika desain grafis. Dalam bentuk fisiknya pengidentifikasian ruang digolongkan menjadi dua unsur, yaitu obyek (figure) dan latar belakang (background).</a:t>
            </a:r>
          </a:p>
        </p:txBody>
      </p:sp>
      <p:pic>
        <p:nvPicPr>
          <p:cNvPr id="6146" name="Picture 2" descr="C:\Users\BOY\Downloads\nirm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24000"/>
            <a:ext cx="4641304" cy="464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87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RUANG POSITIF &amp; NEGATIF</a:t>
            </a:r>
            <a:endParaRPr lang="id-ID" dirty="0"/>
          </a:p>
        </p:txBody>
      </p:sp>
      <p:sp>
        <p:nvSpPr>
          <p:cNvPr id="3" name="Content Placeholder 2"/>
          <p:cNvSpPr>
            <a:spLocks noGrp="1"/>
          </p:cNvSpPr>
          <p:nvPr>
            <p:ph sz="quarter" idx="1"/>
          </p:nvPr>
        </p:nvSpPr>
        <p:spPr>
          <a:xfrm>
            <a:off x="5796136" y="1600200"/>
            <a:ext cx="2890664" cy="4525963"/>
          </a:xfrm>
        </p:spPr>
        <p:txBody>
          <a:bodyPr>
            <a:normAutofit fontScale="92500" lnSpcReduction="20000"/>
          </a:bodyPr>
          <a:lstStyle/>
          <a:p>
            <a:pPr marL="0" indent="0">
              <a:buNone/>
            </a:pPr>
            <a:r>
              <a:rPr lang="id-ID" dirty="0" smtClean="0"/>
              <a:t>Dalam seni dua dan tiga dimensi, bentuk atau bentuk disebut ruang positif atau gambar. Ruang kosong antara bentuk disebut ruang negatif atau ground. Pada slide berikutnya, </a:t>
            </a:r>
          </a:p>
          <a:p>
            <a:pPr marL="0" indent="0">
              <a:buNone/>
            </a:pPr>
            <a:r>
              <a:rPr lang="id-ID" dirty="0" smtClean="0"/>
              <a:t>Jasper Johns menggunakan satu ruang positif negatif. Apakah wajah atau vasnya positif atau negatif?</a:t>
            </a:r>
            <a:endParaRPr lang="id-ID" dirty="0"/>
          </a:p>
        </p:txBody>
      </p:sp>
      <p:pic>
        <p:nvPicPr>
          <p:cNvPr id="7170" name="Picture 2" descr="C:\Users\BOY\Downloads\tang-yau-hoong-negative-space-art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7560"/>
            <a:ext cx="5591209"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08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a:xfrm>
            <a:off x="395536" y="5273824"/>
            <a:ext cx="8229600" cy="1584176"/>
          </a:xfrm>
        </p:spPr>
        <p:txBody>
          <a:bodyPr>
            <a:normAutofit fontScale="85000" lnSpcReduction="20000"/>
          </a:bodyPr>
          <a:lstStyle/>
          <a:p>
            <a:pPr marL="0" indent="0">
              <a:buNone/>
            </a:pPr>
            <a:r>
              <a:rPr lang="id-ID" dirty="0" smtClean="0"/>
              <a:t>Apakah Anda melihat vas atau Anda melihat profil Pablo Picasso. Jasper Johns telah dengan sengaja mengatur karya ini sebagai teka-teki visual untuk membingungkan penampil. Satu menit wajah sangat jernih dan nampak seperti sosoknya, sedangkan ruang antar profil adalah tanah. Saat berikutnya vas menjadi sosok dan ruang di sekitar vas menjadi tanah</a:t>
            </a:r>
            <a:endParaRPr lang="id-ID" dirty="0"/>
          </a:p>
        </p:txBody>
      </p:sp>
      <p:pic>
        <p:nvPicPr>
          <p:cNvPr id="4" name="Picture 3" descr="scan0002"/>
          <p:cNvPicPr>
            <a:picLocks noChangeAspect="1" noChangeArrowheads="1"/>
          </p:cNvPicPr>
          <p:nvPr/>
        </p:nvPicPr>
        <p:blipFill>
          <a:blip r:embed="rId2">
            <a:extLst>
              <a:ext uri="{28A0092B-C50C-407E-A947-70E740481C1C}">
                <a14:useLocalDpi xmlns:a14="http://schemas.microsoft.com/office/drawing/2010/main" val="0"/>
              </a:ext>
            </a:extLst>
          </a:blip>
          <a:srcRect l="3670" t="12869" r="55963" b="7060"/>
          <a:stretch>
            <a:fillRect/>
          </a:stretch>
        </p:blipFill>
        <p:spPr bwMode="auto">
          <a:xfrm>
            <a:off x="857169" y="188640"/>
            <a:ext cx="33528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an0002"/>
          <p:cNvPicPr>
            <a:picLocks noChangeAspect="1" noChangeArrowheads="1"/>
          </p:cNvPicPr>
          <p:nvPr/>
        </p:nvPicPr>
        <p:blipFill>
          <a:blip r:embed="rId2">
            <a:extLst>
              <a:ext uri="{28A0092B-C50C-407E-A947-70E740481C1C}">
                <a14:useLocalDpi xmlns:a14="http://schemas.microsoft.com/office/drawing/2010/main" val="0"/>
              </a:ext>
            </a:extLst>
          </a:blip>
          <a:srcRect l="50177" t="12030" r="5640" b="7361"/>
          <a:stretch>
            <a:fillRect/>
          </a:stretch>
        </p:blipFill>
        <p:spPr bwMode="auto">
          <a:xfrm>
            <a:off x="4590969" y="188640"/>
            <a:ext cx="3581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704769" y="4532040"/>
            <a:ext cx="731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Jasper Johns </a:t>
            </a:r>
            <a:r>
              <a:rPr lang="en-US" i="1"/>
              <a:t>Cups 4 Picasso</a:t>
            </a:r>
            <a:r>
              <a:rPr lang="en-US"/>
              <a:t> 1972 Lithograph.</a:t>
            </a:r>
          </a:p>
        </p:txBody>
      </p:sp>
    </p:spTree>
    <p:extLst>
      <p:ext uri="{BB962C8B-B14F-4D97-AF65-F5344CB8AC3E}">
        <p14:creationId xmlns:p14="http://schemas.microsoft.com/office/powerpoint/2010/main" val="2600302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a:t>Desain Komunikasi Visual sebagai sarana identifikasi</a:t>
            </a:r>
            <a:endParaRPr lang="en-GB" dirty="0"/>
          </a:p>
        </p:txBody>
      </p:sp>
      <p:pic>
        <p:nvPicPr>
          <p:cNvPr id="1026" name="Picture 2" descr="Image result for Desain Komunikasi Visual sebagai sarana identifika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916832"/>
            <a:ext cx="4840313" cy="4840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ogo aqu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626" y="3140968"/>
            <a:ext cx="2227115"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16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a:xfrm>
            <a:off x="5181600" y="1600200"/>
            <a:ext cx="3505200" cy="4525963"/>
          </a:xfrm>
        </p:spPr>
        <p:txBody>
          <a:bodyPr>
            <a:normAutofit/>
          </a:bodyPr>
          <a:lstStyle/>
          <a:p>
            <a:pPr marL="0" indent="0">
              <a:buNone/>
            </a:pPr>
            <a:r>
              <a:rPr lang="id-ID" dirty="0" smtClean="0"/>
              <a:t>Pada awalnya cetakan ini terlihat normal. Air jatuh untuk memutar roda air. Namun, ikuti air dari dasar jatuhnya. Ini berjalan menanjak. Escher telah menyusun sebuah teka-teki visual dengan menggunakan matematika perspektif.</a:t>
            </a:r>
            <a:endParaRPr lang="id-ID" dirty="0"/>
          </a:p>
        </p:txBody>
      </p:sp>
      <p:pic>
        <p:nvPicPr>
          <p:cNvPr id="4" name="Picture 3" descr="space"/>
          <p:cNvPicPr>
            <a:picLocks noChangeAspect="1" noChangeArrowheads="1"/>
          </p:cNvPicPr>
          <p:nvPr/>
        </p:nvPicPr>
        <p:blipFill>
          <a:blip r:embed="rId2">
            <a:extLst>
              <a:ext uri="{28A0092B-C50C-407E-A947-70E740481C1C}">
                <a14:useLocalDpi xmlns:a14="http://schemas.microsoft.com/office/drawing/2010/main" val="0"/>
              </a:ext>
            </a:extLst>
          </a:blip>
          <a:srcRect l="5838" t="5592" r="5138" b="5687"/>
          <a:stretch>
            <a:fillRect/>
          </a:stretch>
        </p:blipFill>
        <p:spPr bwMode="auto">
          <a:xfrm>
            <a:off x="533400" y="163513"/>
            <a:ext cx="4648200"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533400" y="6327776"/>
            <a:ext cx="807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M.C. Escher </a:t>
            </a:r>
            <a:r>
              <a:rPr lang="en-US" i="1"/>
              <a:t>Waterfall </a:t>
            </a:r>
            <a:r>
              <a:rPr lang="en-US"/>
              <a:t>1961 Lithograph</a:t>
            </a:r>
          </a:p>
        </p:txBody>
      </p:sp>
    </p:spTree>
    <p:extLst>
      <p:ext uri="{BB962C8B-B14F-4D97-AF65-F5344CB8AC3E}">
        <p14:creationId xmlns:p14="http://schemas.microsoft.com/office/powerpoint/2010/main" val="20738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t>
            </a:r>
            <a:endParaRPr lang="id-ID" dirty="0"/>
          </a:p>
        </p:txBody>
      </p:sp>
      <p:sp>
        <p:nvSpPr>
          <p:cNvPr id="3" name="Content Placeholder 2"/>
          <p:cNvSpPr>
            <a:spLocks noGrp="1"/>
          </p:cNvSpPr>
          <p:nvPr>
            <p:ph sz="quarter" idx="1"/>
          </p:nvPr>
        </p:nvSpPr>
        <p:spPr/>
        <p:txBody>
          <a:bodyPr/>
          <a:lstStyle/>
          <a:p>
            <a:endParaRPr lang="id-ID"/>
          </a:p>
        </p:txBody>
      </p:sp>
    </p:spTree>
    <p:extLst>
      <p:ext uri="{BB962C8B-B14F-4D97-AF65-F5344CB8AC3E}">
        <p14:creationId xmlns:p14="http://schemas.microsoft.com/office/powerpoint/2010/main" val="1675298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n-NO" dirty="0"/>
              <a:t>Desain Komunikasi Visual sebagai sarana informasi dan instruksi</a:t>
            </a:r>
            <a:endParaRPr lang="en-GB" dirty="0"/>
          </a:p>
        </p:txBody>
      </p:sp>
      <p:sp>
        <p:nvSpPr>
          <p:cNvPr id="3" name="Content Placeholder 2"/>
          <p:cNvSpPr>
            <a:spLocks noGrp="1"/>
          </p:cNvSpPr>
          <p:nvPr>
            <p:ph sz="quarter" idx="1"/>
          </p:nvPr>
        </p:nvSpPr>
        <p:spPr/>
        <p:txBody>
          <a:bodyPr/>
          <a:lstStyle/>
          <a:p>
            <a:pPr marL="0" indent="0">
              <a:buNone/>
            </a:pPr>
            <a:r>
              <a:rPr lang="sv-SE" dirty="0"/>
              <a:t>Sebagai sarana informasi dan instruksi, desain komunikasi visual bertujuan </a:t>
            </a:r>
            <a:r>
              <a:rPr lang="sv-SE" dirty="0" smtClean="0"/>
              <a:t>menunjukkan hubungan </a:t>
            </a:r>
            <a:r>
              <a:rPr lang="sv-SE" dirty="0"/>
              <a:t>antara suatu hal dengan hal yang lain dalam petunjuk, arah, posisi dan skala</a:t>
            </a:r>
          </a:p>
          <a:p>
            <a:pPr marL="0" indent="0">
              <a:buNone/>
            </a:pPr>
            <a:endParaRPr lang="en-GB" dirty="0"/>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789040"/>
            <a:ext cx="3274963" cy="27728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imbol toilet pria dan wani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175" y="4480216"/>
            <a:ext cx="2423067" cy="167847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0" descr="Image result for simbol restor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68982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Desain Komunikasi Visual sebagai sarana presentasi dan promosi</a:t>
            </a:r>
            <a:endParaRPr lang="en-GB" dirty="0"/>
          </a:p>
        </p:txBody>
      </p:sp>
      <p:sp>
        <p:nvSpPr>
          <p:cNvPr id="3" name="Content Placeholder 2"/>
          <p:cNvSpPr>
            <a:spLocks noGrp="1"/>
          </p:cNvSpPr>
          <p:nvPr>
            <p:ph sz="quarter" idx="1"/>
          </p:nvPr>
        </p:nvSpPr>
        <p:spPr/>
        <p:txBody>
          <a:bodyPr/>
          <a:lstStyle/>
          <a:p>
            <a:pPr marL="0" indent="0">
              <a:buNone/>
            </a:pPr>
            <a:r>
              <a:rPr lang="en-GB" dirty="0" err="1" smtClean="0"/>
              <a:t>Sebagai</a:t>
            </a:r>
            <a:r>
              <a:rPr lang="en-GB" dirty="0" smtClean="0"/>
              <a:t> </a:t>
            </a:r>
            <a:r>
              <a:rPr lang="en-GB" dirty="0" err="1"/>
              <a:t>sarana</a:t>
            </a:r>
            <a:r>
              <a:rPr lang="en-GB" dirty="0"/>
              <a:t> </a:t>
            </a:r>
            <a:r>
              <a:rPr lang="en-GB" dirty="0" err="1"/>
              <a:t>presentasi</a:t>
            </a:r>
            <a:r>
              <a:rPr lang="en-GB" dirty="0"/>
              <a:t> </a:t>
            </a:r>
            <a:r>
              <a:rPr lang="en-GB" dirty="0" err="1"/>
              <a:t>dan</a:t>
            </a:r>
            <a:r>
              <a:rPr lang="en-GB" dirty="0"/>
              <a:t> </a:t>
            </a:r>
            <a:r>
              <a:rPr lang="en-GB" dirty="0" err="1"/>
              <a:t>promosi</a:t>
            </a:r>
            <a:r>
              <a:rPr lang="en-GB" dirty="0"/>
              <a:t> </a:t>
            </a:r>
            <a:r>
              <a:rPr lang="en-GB" dirty="0" err="1"/>
              <a:t>adalah</a:t>
            </a:r>
            <a:r>
              <a:rPr lang="en-GB" dirty="0"/>
              <a:t> </a:t>
            </a:r>
            <a:r>
              <a:rPr lang="en-GB" dirty="0" err="1" smtClean="0"/>
              <a:t>untuk</a:t>
            </a:r>
            <a:r>
              <a:rPr lang="en-GB" dirty="0"/>
              <a:t> </a:t>
            </a:r>
            <a:r>
              <a:rPr lang="en-GB" dirty="0" err="1" smtClean="0"/>
              <a:t>menyampaikan</a:t>
            </a:r>
            <a:r>
              <a:rPr lang="en-GB" dirty="0" smtClean="0"/>
              <a:t> </a:t>
            </a:r>
            <a:r>
              <a:rPr lang="en-GB" dirty="0" err="1"/>
              <a:t>pesan</a:t>
            </a:r>
            <a:r>
              <a:rPr lang="en-GB" dirty="0"/>
              <a:t>, </a:t>
            </a:r>
            <a:r>
              <a:rPr lang="en-GB" dirty="0" err="1"/>
              <a:t>mendapatkan</a:t>
            </a:r>
            <a:r>
              <a:rPr lang="en-GB" dirty="0"/>
              <a:t> </a:t>
            </a:r>
            <a:r>
              <a:rPr lang="en-GB" dirty="0" err="1"/>
              <a:t>perhatian</a:t>
            </a:r>
            <a:r>
              <a:rPr lang="en-GB" dirty="0"/>
              <a:t> (</a:t>
            </a:r>
            <a:r>
              <a:rPr lang="en-GB" dirty="0" err="1"/>
              <a:t>atensi</a:t>
            </a:r>
            <a:r>
              <a:rPr lang="en-GB" dirty="0"/>
              <a:t>) </a:t>
            </a:r>
            <a:r>
              <a:rPr lang="en-GB" dirty="0" err="1"/>
              <a:t>dari</a:t>
            </a:r>
            <a:r>
              <a:rPr lang="en-GB" dirty="0"/>
              <a:t> </a:t>
            </a:r>
            <a:r>
              <a:rPr lang="en-GB" dirty="0" err="1"/>
              <a:t>mata</a:t>
            </a:r>
            <a:r>
              <a:rPr lang="en-GB" dirty="0"/>
              <a:t> (</a:t>
            </a:r>
            <a:r>
              <a:rPr lang="en-GB" dirty="0" err="1"/>
              <a:t>secara</a:t>
            </a:r>
            <a:r>
              <a:rPr lang="en-GB" dirty="0"/>
              <a:t> visual) </a:t>
            </a:r>
            <a:r>
              <a:rPr lang="en-GB" dirty="0" err="1"/>
              <a:t>dan</a:t>
            </a:r>
            <a:r>
              <a:rPr lang="en-GB" dirty="0"/>
              <a:t> </a:t>
            </a:r>
            <a:r>
              <a:rPr lang="en-GB" dirty="0" err="1" smtClean="0"/>
              <a:t>membuat</a:t>
            </a:r>
            <a:r>
              <a:rPr lang="en-GB" dirty="0"/>
              <a:t> </a:t>
            </a:r>
            <a:r>
              <a:rPr lang="en-GB" dirty="0" err="1" smtClean="0"/>
              <a:t>pesan</a:t>
            </a:r>
            <a:r>
              <a:rPr lang="en-GB" dirty="0" smtClean="0"/>
              <a:t> </a:t>
            </a:r>
            <a:r>
              <a:rPr lang="en-GB" dirty="0" err="1"/>
              <a:t>tersebut</a:t>
            </a:r>
            <a:r>
              <a:rPr lang="en-GB" dirty="0"/>
              <a:t> </a:t>
            </a:r>
            <a:r>
              <a:rPr lang="en-GB" dirty="0" err="1"/>
              <a:t>dapat</a:t>
            </a:r>
            <a:r>
              <a:rPr lang="en-GB" dirty="0"/>
              <a:t> </a:t>
            </a:r>
            <a:r>
              <a:rPr lang="en-GB" dirty="0" err="1" smtClean="0"/>
              <a:t>diingat</a:t>
            </a:r>
            <a:endParaRPr lang="en-GB" dirty="0"/>
          </a:p>
          <a:p>
            <a:pPr marL="0" indent="0">
              <a:buNone/>
            </a:pPr>
            <a:endParaRPr lang="en-GB" dirty="0"/>
          </a:p>
        </p:txBody>
      </p:sp>
      <p:pic>
        <p:nvPicPr>
          <p:cNvPr id="3074" name="Picture 2" descr="Image result for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4005064"/>
            <a:ext cx="2076450" cy="268605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pos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Image result for pos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9" name="Picture 7" descr="C:\Users\Pak Boy\Downloads\JULIO\poste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012" y="4076501"/>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Pak Boy\Downloads\JULIO\blink_aberdeen_poster_foil_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16" y="4049637"/>
            <a:ext cx="2050956" cy="269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619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id-ID" dirty="0" smtClean="0"/>
              <a:t>GARIS</a:t>
            </a:r>
            <a:endParaRPr lang="id-ID" dirty="0"/>
          </a:p>
        </p:txBody>
      </p:sp>
      <p:sp>
        <p:nvSpPr>
          <p:cNvPr id="3" name="Content Placeholder 2"/>
          <p:cNvSpPr>
            <a:spLocks noGrp="1"/>
          </p:cNvSpPr>
          <p:nvPr>
            <p:ph sz="quarter" idx="1"/>
          </p:nvPr>
        </p:nvSpPr>
        <p:spPr>
          <a:xfrm>
            <a:off x="35496" y="1475923"/>
            <a:ext cx="3024336" cy="5358916"/>
          </a:xfrm>
        </p:spPr>
        <p:txBody>
          <a:bodyPr>
            <a:normAutofit fontScale="85000" lnSpcReduction="10000"/>
          </a:bodyPr>
          <a:lstStyle/>
          <a:p>
            <a:pPr marL="0" indent="0">
              <a:buNone/>
            </a:pPr>
            <a:r>
              <a:rPr lang="id-ID" dirty="0"/>
              <a:t>Sebuah garis adalah unsur desain yang menghubungkan antara satu titik poin dengan titik poin yang lain sehingga bisa berbentuk gambar garis lengkung (curve) atau lurus (straight). Garis adalah unsur dasar untuk membangun bentuk atau konstruksi desain. Di dalam duni a komunikasi visual seringkali kita menggunakan dotted line, solid line, dan garis putus-putus.</a:t>
            </a:r>
          </a:p>
        </p:txBody>
      </p:sp>
      <p:pic>
        <p:nvPicPr>
          <p:cNvPr id="4" name="Picture 3" descr="scan0004"/>
          <p:cNvPicPr>
            <a:picLocks noChangeAspect="1" noChangeArrowheads="1"/>
          </p:cNvPicPr>
          <p:nvPr/>
        </p:nvPicPr>
        <p:blipFill>
          <a:blip r:embed="rId2">
            <a:extLst>
              <a:ext uri="{28A0092B-C50C-407E-A947-70E740481C1C}">
                <a14:useLocalDpi xmlns:a14="http://schemas.microsoft.com/office/drawing/2010/main" val="0"/>
              </a:ext>
            </a:extLst>
          </a:blip>
          <a:srcRect l="50716" t="32739" r="-226" b="33630"/>
          <a:stretch>
            <a:fillRect/>
          </a:stretch>
        </p:blipFill>
        <p:spPr bwMode="auto">
          <a:xfrm>
            <a:off x="3107169" y="4320239"/>
            <a:ext cx="31242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an0004"/>
          <p:cNvPicPr>
            <a:picLocks noChangeAspect="1" noChangeArrowheads="1"/>
          </p:cNvPicPr>
          <p:nvPr/>
        </p:nvPicPr>
        <p:blipFill>
          <a:blip r:embed="rId3">
            <a:extLst>
              <a:ext uri="{28A0092B-C50C-407E-A947-70E740481C1C}">
                <a14:useLocalDpi xmlns:a14="http://schemas.microsoft.com/office/drawing/2010/main" val="0"/>
              </a:ext>
            </a:extLst>
          </a:blip>
          <a:srcRect l="39044" t="-1030" r="9711" b="69106"/>
          <a:stretch>
            <a:fillRect/>
          </a:stretch>
        </p:blipFill>
        <p:spPr bwMode="auto">
          <a:xfrm>
            <a:off x="2987824" y="1484784"/>
            <a:ext cx="32004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an0004"/>
          <p:cNvPicPr>
            <a:picLocks noChangeAspect="1" noChangeArrowheads="1"/>
          </p:cNvPicPr>
          <p:nvPr/>
        </p:nvPicPr>
        <p:blipFill>
          <a:blip r:embed="rId2">
            <a:extLst>
              <a:ext uri="{28A0092B-C50C-407E-A947-70E740481C1C}">
                <a14:useLocalDpi xmlns:a14="http://schemas.microsoft.com/office/drawing/2010/main" val="0"/>
              </a:ext>
            </a:extLst>
          </a:blip>
          <a:srcRect l="612" t="3419" r="62401" b="41881"/>
          <a:stretch>
            <a:fillRect/>
          </a:stretch>
        </p:blipFill>
        <p:spPr bwMode="auto">
          <a:xfrm>
            <a:off x="6295303" y="1772816"/>
            <a:ext cx="278288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798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4610497"/>
            <a:ext cx="5112568"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smtClean="0"/>
              <a:t>The Architects Home In The Ravine</a:t>
            </a:r>
            <a:r>
              <a:rPr lang="id-ID" sz="1600" dirty="0" smtClean="0"/>
              <a:t>, PETER DOIG 1991</a:t>
            </a:r>
            <a:endParaRPr lang="id-ID" sz="1600" dirty="0"/>
          </a:p>
        </p:txBody>
      </p:sp>
      <p:pic>
        <p:nvPicPr>
          <p:cNvPr id="1026" name="Picture 2" descr="C:\Users\BOY\Downloads\the-weeping-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412776"/>
            <a:ext cx="4142071" cy="50609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30347" y="6473713"/>
            <a:ext cx="3689472" cy="369332"/>
          </a:xfrm>
          <a:prstGeom prst="rect">
            <a:avLst/>
          </a:prstGeom>
        </p:spPr>
        <p:txBody>
          <a:bodyPr wrap="none">
            <a:spAutoFit/>
          </a:bodyPr>
          <a:lstStyle/>
          <a:p>
            <a:r>
              <a:rPr lang="id-ID" dirty="0" smtClean="0"/>
              <a:t>Weeping Woman, Pablo Picasso 1937</a:t>
            </a:r>
            <a:endParaRPr lang="id-ID" dirty="0"/>
          </a:p>
        </p:txBody>
      </p:sp>
      <p:pic>
        <p:nvPicPr>
          <p:cNvPr id="1027" name="Picture 3" descr="C:\Users\BOY\Downloads\landscape-1455105783-lot-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59" y="2276872"/>
            <a:ext cx="466725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87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869160"/>
            <a:ext cx="8229600" cy="1257003"/>
          </a:xfrm>
        </p:spPr>
        <p:txBody>
          <a:bodyPr>
            <a:normAutofit fontScale="77500" lnSpcReduction="20000"/>
          </a:bodyPr>
          <a:lstStyle/>
          <a:p>
            <a:pPr marL="0" indent="0">
              <a:buNone/>
            </a:pPr>
            <a:r>
              <a:rPr lang="id-ID" dirty="0" smtClean="0"/>
              <a:t>Beberapa baris yang kita pikir kita lihat di alam benar-benar tidak ada. Misalnya, ketika Anda melihat sisi-sisi bentuk, Anda memikirkan garis. Dalam foto bunga dogwood, perhatikan bahwa tidak ada garis hitam di sekitar bunga itu, hanya hitam putih. Namun dalam sketsa bunga yang sama, garis digunakan untuk menentukan bentuk bunga.</a:t>
            </a:r>
            <a:endParaRPr lang="id-ID" dirty="0"/>
          </a:p>
        </p:txBody>
      </p:sp>
      <p:pic>
        <p:nvPicPr>
          <p:cNvPr id="4" name="Picture 3" descr="scan0003"/>
          <p:cNvPicPr>
            <a:picLocks noChangeAspect="1" noChangeArrowheads="1"/>
          </p:cNvPicPr>
          <p:nvPr/>
        </p:nvPicPr>
        <p:blipFill>
          <a:blip r:embed="rId2">
            <a:extLst>
              <a:ext uri="{28A0092B-C50C-407E-A947-70E740481C1C}">
                <a14:useLocalDpi xmlns:a14="http://schemas.microsoft.com/office/drawing/2010/main" val="0"/>
              </a:ext>
            </a:extLst>
          </a:blip>
          <a:srcRect l="3061" t="6419" r="56123" b="5841"/>
          <a:stretch>
            <a:fillRect/>
          </a:stretch>
        </p:blipFill>
        <p:spPr bwMode="auto">
          <a:xfrm>
            <a:off x="821432" y="538162"/>
            <a:ext cx="30480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an0003"/>
          <p:cNvPicPr>
            <a:picLocks noChangeAspect="1" noChangeArrowheads="1"/>
          </p:cNvPicPr>
          <p:nvPr/>
        </p:nvPicPr>
        <p:blipFill>
          <a:blip r:embed="rId2">
            <a:extLst>
              <a:ext uri="{28A0092B-C50C-407E-A947-70E740481C1C}">
                <a14:useLocalDpi xmlns:a14="http://schemas.microsoft.com/office/drawing/2010/main" val="0"/>
              </a:ext>
            </a:extLst>
          </a:blip>
          <a:srcRect l="49101" t="5565"/>
          <a:stretch>
            <a:fillRect/>
          </a:stretch>
        </p:blipFill>
        <p:spPr bwMode="auto">
          <a:xfrm>
            <a:off x="4860032" y="842962"/>
            <a:ext cx="2922588" cy="258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74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1"/>
            <a:ext cx="8229600" cy="1143000"/>
          </a:xfrm>
        </p:spPr>
        <p:txBody>
          <a:bodyPr/>
          <a:lstStyle/>
          <a:p>
            <a:pPr algn="l"/>
            <a:r>
              <a:rPr lang="id-ID" dirty="0" smtClean="0"/>
              <a:t>JENIS GARIS</a:t>
            </a:r>
            <a:endParaRPr lang="id-ID" dirty="0"/>
          </a:p>
        </p:txBody>
      </p:sp>
      <p:pic>
        <p:nvPicPr>
          <p:cNvPr id="4" name="Picture 3" descr="scan0005"/>
          <p:cNvPicPr>
            <a:picLocks noChangeAspect="1" noChangeArrowheads="1"/>
          </p:cNvPicPr>
          <p:nvPr/>
        </p:nvPicPr>
        <p:blipFill>
          <a:blip r:embed="rId2" cstate="print">
            <a:extLst>
              <a:ext uri="{28A0092B-C50C-407E-A947-70E740481C1C}">
                <a14:useLocalDpi xmlns:a14="http://schemas.microsoft.com/office/drawing/2010/main" val="0"/>
              </a:ext>
            </a:extLst>
          </a:blip>
          <a:srcRect l="1990" t="39047" r="55313" b="23723"/>
          <a:stretch>
            <a:fillRect/>
          </a:stretch>
        </p:blipFill>
        <p:spPr bwMode="auto">
          <a:xfrm>
            <a:off x="253202" y="1216819"/>
            <a:ext cx="190658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an0005"/>
          <p:cNvPicPr>
            <a:picLocks noChangeAspect="1" noChangeArrowheads="1"/>
          </p:cNvPicPr>
          <p:nvPr/>
        </p:nvPicPr>
        <p:blipFill>
          <a:blip r:embed="rId3">
            <a:extLst>
              <a:ext uri="{28A0092B-C50C-407E-A947-70E740481C1C}">
                <a14:useLocalDpi xmlns:a14="http://schemas.microsoft.com/office/drawing/2010/main" val="0"/>
              </a:ext>
            </a:extLst>
          </a:blip>
          <a:srcRect l="55350" t="2081" r="-403" b="72951"/>
          <a:stretch>
            <a:fillRect/>
          </a:stretch>
        </p:blipFill>
        <p:spPr bwMode="auto">
          <a:xfrm>
            <a:off x="558002" y="4722019"/>
            <a:ext cx="23622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an0005"/>
          <p:cNvPicPr>
            <a:picLocks noChangeAspect="1" noChangeArrowheads="1"/>
          </p:cNvPicPr>
          <p:nvPr/>
        </p:nvPicPr>
        <p:blipFill>
          <a:blip r:embed="rId3">
            <a:extLst>
              <a:ext uri="{28A0092B-C50C-407E-A947-70E740481C1C}">
                <a14:useLocalDpi xmlns:a14="http://schemas.microsoft.com/office/drawing/2010/main" val="0"/>
              </a:ext>
            </a:extLst>
          </a:blip>
          <a:srcRect l="61244" t="62762" r="479" b="7956"/>
          <a:stretch>
            <a:fillRect/>
          </a:stretch>
        </p:blipFill>
        <p:spPr bwMode="auto">
          <a:xfrm>
            <a:off x="2767802" y="1140619"/>
            <a:ext cx="266700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an"/>
          <p:cNvPicPr>
            <a:picLocks noChangeAspect="1" noChangeArrowheads="1"/>
          </p:cNvPicPr>
          <p:nvPr/>
        </p:nvPicPr>
        <p:blipFill>
          <a:blip r:embed="rId4">
            <a:lum bright="6000"/>
            <a:extLst>
              <a:ext uri="{28A0092B-C50C-407E-A947-70E740481C1C}">
                <a14:useLocalDpi xmlns:a14="http://schemas.microsoft.com/office/drawing/2010/main" val="0"/>
              </a:ext>
            </a:extLst>
          </a:blip>
          <a:srcRect l="73126" t="72391" r="4820" b="14835"/>
          <a:stretch>
            <a:fillRect/>
          </a:stretch>
        </p:blipFill>
        <p:spPr bwMode="auto">
          <a:xfrm>
            <a:off x="4139402" y="4036219"/>
            <a:ext cx="2895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an"/>
          <p:cNvPicPr>
            <a:picLocks noChangeAspect="1" noChangeArrowheads="1"/>
          </p:cNvPicPr>
          <p:nvPr/>
        </p:nvPicPr>
        <p:blipFill>
          <a:blip r:embed="rId4">
            <a:lum bright="18000"/>
            <a:extLst>
              <a:ext uri="{28A0092B-C50C-407E-A947-70E740481C1C}">
                <a14:useLocalDpi xmlns:a14="http://schemas.microsoft.com/office/drawing/2010/main" val="0"/>
              </a:ext>
            </a:extLst>
          </a:blip>
          <a:srcRect l="76540" t="45792" r="2908" b="40118"/>
          <a:stretch>
            <a:fillRect/>
          </a:stretch>
        </p:blipFill>
        <p:spPr bwMode="auto">
          <a:xfrm>
            <a:off x="5892002" y="759619"/>
            <a:ext cx="2209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1"/>
          <p:cNvSpPr txBox="1">
            <a:spLocks noChangeArrowheads="1"/>
          </p:cNvSpPr>
          <p:nvPr/>
        </p:nvSpPr>
        <p:spPr bwMode="auto">
          <a:xfrm>
            <a:off x="177002" y="3350419"/>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Vertical</a:t>
            </a:r>
          </a:p>
        </p:txBody>
      </p:sp>
      <p:sp>
        <p:nvSpPr>
          <p:cNvPr id="10" name="Text Box 12"/>
          <p:cNvSpPr txBox="1">
            <a:spLocks noChangeArrowheads="1"/>
          </p:cNvSpPr>
          <p:nvPr/>
        </p:nvSpPr>
        <p:spPr bwMode="auto">
          <a:xfrm>
            <a:off x="939002" y="6398419"/>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Horizontal</a:t>
            </a:r>
          </a:p>
        </p:txBody>
      </p:sp>
      <p:sp>
        <p:nvSpPr>
          <p:cNvPr id="11" name="Text Box 13"/>
          <p:cNvSpPr txBox="1">
            <a:spLocks noChangeArrowheads="1"/>
          </p:cNvSpPr>
          <p:nvPr/>
        </p:nvSpPr>
        <p:spPr bwMode="auto">
          <a:xfrm>
            <a:off x="2844002" y="3731419"/>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Diagonal</a:t>
            </a:r>
          </a:p>
        </p:txBody>
      </p:sp>
      <p:sp>
        <p:nvSpPr>
          <p:cNvPr id="12" name="Text Box 14"/>
          <p:cNvSpPr txBox="1">
            <a:spLocks noChangeArrowheads="1"/>
          </p:cNvSpPr>
          <p:nvPr/>
        </p:nvSpPr>
        <p:spPr bwMode="auto">
          <a:xfrm>
            <a:off x="5815802" y="3121819"/>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Curved</a:t>
            </a:r>
          </a:p>
        </p:txBody>
      </p:sp>
      <p:sp>
        <p:nvSpPr>
          <p:cNvPr id="13" name="Text Box 15"/>
          <p:cNvSpPr txBox="1">
            <a:spLocks noChangeArrowheads="1"/>
          </p:cNvSpPr>
          <p:nvPr/>
        </p:nvSpPr>
        <p:spPr bwMode="auto">
          <a:xfrm>
            <a:off x="4596602" y="6474619"/>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a:t>Zig Zag, or also known as geometric</a:t>
            </a:r>
          </a:p>
        </p:txBody>
      </p:sp>
    </p:spTree>
    <p:extLst>
      <p:ext uri="{BB962C8B-B14F-4D97-AF65-F5344CB8AC3E}">
        <p14:creationId xmlns:p14="http://schemas.microsoft.com/office/powerpoint/2010/main" val="19829839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426</TotalTime>
  <Words>1372</Words>
  <Application>Microsoft Office PowerPoint</Application>
  <PresentationFormat>On-screen Show (4:3)</PresentationFormat>
  <Paragraphs>90</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Oriel</vt:lpstr>
      <vt:lpstr>PowerPoint Presentation</vt:lpstr>
      <vt:lpstr>Komunikasi Visual mempunyai tiga fungsi dasar </vt:lpstr>
      <vt:lpstr>Desain Komunikasi Visual sebagai sarana identifikasi</vt:lpstr>
      <vt:lpstr>Desain Komunikasi Visual sebagai sarana informasi dan instruksi</vt:lpstr>
      <vt:lpstr>Desain Komunikasi Visual sebagai sarana presentasi dan promosi</vt:lpstr>
      <vt:lpstr>GARIS</vt:lpstr>
      <vt:lpstr>PowerPoint Presentation</vt:lpstr>
      <vt:lpstr>PowerPoint Presentation</vt:lpstr>
      <vt:lpstr>JENIS GARIS</vt:lpstr>
      <vt:lpstr>NILAI</vt:lpstr>
      <vt:lpstr>PowerPoint Presentation</vt:lpstr>
      <vt:lpstr>BENTUK (SHAPE)</vt:lpstr>
      <vt:lpstr>PowerPoint Presentation</vt:lpstr>
      <vt:lpstr>PowerPoint Presentation</vt:lpstr>
      <vt:lpstr>FORM</vt:lpstr>
      <vt:lpstr>COLOR </vt:lpstr>
      <vt:lpstr>WARNA</vt:lpstr>
      <vt:lpstr>PowerPoint Presentation</vt:lpstr>
      <vt:lpstr>HUE</vt:lpstr>
      <vt:lpstr>PowerPoint Presentation</vt:lpstr>
      <vt:lpstr>Color Schemes</vt:lpstr>
      <vt:lpstr>PowerPoint Presentation</vt:lpstr>
      <vt:lpstr>PowerPoint Presentation</vt:lpstr>
      <vt:lpstr>PowerPoint Presentation</vt:lpstr>
      <vt:lpstr>TEKSTUR</vt:lpstr>
      <vt:lpstr>PowerPoint Presentation</vt:lpstr>
      <vt:lpstr>RUANG</vt:lpstr>
      <vt:lpstr>RUANG POSITIF &amp; NEGATIF</vt:lpstr>
      <vt:lpstr>PowerPoint Presentation</vt:lpstr>
      <vt:lpstr>PowerPoint Presentation</vt:lpstr>
      <vt:lpstr>fin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Elements Of Art</dc:title>
  <dc:creator>Windows User</dc:creator>
  <cp:lastModifiedBy>Pak Boy</cp:lastModifiedBy>
  <cp:revision>15</cp:revision>
  <dcterms:created xsi:type="dcterms:W3CDTF">2017-05-05T02:03:16Z</dcterms:created>
  <dcterms:modified xsi:type="dcterms:W3CDTF">2019-03-05T00:54:58Z</dcterms:modified>
</cp:coreProperties>
</file>