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3F2884-652A-44FD-87FC-44CF92C8C37A}" type="slidenum">
              <a:rPr lang="id-ID" smtClean="0"/>
              <a:pPr/>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2884-652A-44FD-87FC-44CF92C8C37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13F2884-652A-44FD-87FC-44CF92C8C37A}" type="slidenum">
              <a:rPr lang="id-ID" smtClean="0"/>
              <a:pPr/>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313F2884-652A-44FD-87FC-44CF92C8C37A}" type="slidenum">
              <a:rPr lang="id-ID" smtClean="0"/>
              <a:pPr/>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13F2884-652A-44FD-87FC-44CF92C8C37A}" type="slidenum">
              <a:rPr lang="id-ID" smtClean="0"/>
              <a:pPr/>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A808253-A01A-4846-AE60-14D3B60497FB}"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3F2884-652A-44FD-87FC-44CF92C8C37A}" type="slidenum">
              <a:rPr lang="id-ID" smtClean="0"/>
              <a:pPr/>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13F2884-652A-44FD-87FC-44CF92C8C37A}" type="slidenum">
              <a:rPr lang="id-ID" smtClean="0"/>
              <a:pPr/>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313F2884-652A-44FD-87FC-44CF92C8C37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13F2884-652A-44FD-87FC-44CF92C8C37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13F2884-652A-44FD-87FC-44CF92C8C37A}" type="slidenum">
              <a:rPr lang="id-ID" smtClean="0"/>
              <a:pPr/>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808253-A01A-4846-AE60-14D3B60497FB}" type="datetimeFigureOut">
              <a:rPr lang="id-ID" smtClean="0"/>
              <a:pPr/>
              <a:t>31/08/2020</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13F2884-652A-44FD-87FC-44CF92C8C37A}" type="slidenum">
              <a:rPr lang="id-ID" smtClean="0"/>
              <a:pPr/>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A808253-A01A-4846-AE60-14D3B60497FB}" type="datetimeFigureOut">
              <a:rPr lang="id-ID" smtClean="0"/>
              <a:pPr/>
              <a:t>31/08/2020</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808253-A01A-4846-AE60-14D3B60497FB}" type="datetimeFigureOut">
              <a:rPr lang="id-ID" smtClean="0"/>
              <a:pPr/>
              <a:t>31/08/2020</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13F2884-652A-44FD-87FC-44CF92C8C37A}" type="slidenum">
              <a:rPr lang="id-ID" smtClean="0"/>
              <a:pPr/>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id-ID" dirty="0" smtClean="0"/>
          </a:p>
          <a:p>
            <a:r>
              <a:rPr lang="id-ID" sz="3200" dirty="0" smtClean="0"/>
              <a:t>RATU MUTIALELA </a:t>
            </a:r>
          </a:p>
          <a:p>
            <a:r>
              <a:rPr lang="id-ID" sz="3200" dirty="0" smtClean="0"/>
              <a:t>K1</a:t>
            </a:r>
            <a:endParaRPr lang="id-ID" sz="3200" dirty="0"/>
          </a:p>
        </p:txBody>
      </p:sp>
      <p:sp>
        <p:nvSpPr>
          <p:cNvPr id="2" name="Title 1"/>
          <p:cNvSpPr>
            <a:spLocks noGrp="1"/>
          </p:cNvSpPr>
          <p:nvPr>
            <p:ph type="ctrTitle"/>
          </p:nvPr>
        </p:nvSpPr>
        <p:spPr/>
        <p:txBody>
          <a:bodyPr/>
          <a:lstStyle/>
          <a:p>
            <a:r>
              <a:rPr lang="id-ID" dirty="0" smtClean="0"/>
              <a:t>Komunikasi politik</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SIMPULAN</a:t>
            </a:r>
            <a:endParaRPr lang="id-ID" dirty="0"/>
          </a:p>
        </p:txBody>
      </p:sp>
      <p:sp>
        <p:nvSpPr>
          <p:cNvPr id="3" name="Content Placeholder 2"/>
          <p:cNvSpPr>
            <a:spLocks noGrp="1"/>
          </p:cNvSpPr>
          <p:nvPr>
            <p:ph sz="quarter" idx="1"/>
          </p:nvPr>
        </p:nvSpPr>
        <p:spPr/>
        <p:txBody>
          <a:bodyPr>
            <a:normAutofit lnSpcReduction="10000"/>
          </a:bodyPr>
          <a:lstStyle/>
          <a:p>
            <a:r>
              <a:rPr lang="id-ID" dirty="0"/>
              <a:t>ketiga konsep komunikasi politik diatas, semuanya dapat diterapkan dibeberapa negara. Namun, dalam perkembangan teknologi yang semakin maju seperti saat ini, akan sulit sekali mengontrol setiap komunikasi yang berupa pesan politik yang disampaikan oleh sebagian masyarakat umum.</a:t>
            </a:r>
            <a:endParaRPr lang="id-ID" dirty="0" smtClean="0"/>
          </a:p>
          <a:p>
            <a:r>
              <a:rPr lang="id-ID" dirty="0"/>
              <a:t>Dalam pengaplikasiannya, komunikasi politik dapat mencakup tentang konsep, strategi, dan teknik kampanye, propaganda, dan opini publik. Yang paling umum diterapkan dan biasanya dijadikan alat yakni dalam teknik kampanye. </a:t>
            </a:r>
            <a:endParaRPr lang="id-ID" dirty="0" smtClean="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MODEL-MODEL KOMUNIKASI POLITIK</a:t>
            </a:r>
            <a:endParaRPr lang="id-ID" dirty="0"/>
          </a:p>
        </p:txBody>
      </p:sp>
      <p:sp>
        <p:nvSpPr>
          <p:cNvPr id="3" name="Content Placeholder 2"/>
          <p:cNvSpPr>
            <a:spLocks noGrp="1"/>
          </p:cNvSpPr>
          <p:nvPr>
            <p:ph sz="quarter" idx="1"/>
          </p:nvPr>
        </p:nvSpPr>
        <p:spPr/>
        <p:txBody>
          <a:bodyPr>
            <a:normAutofit/>
          </a:bodyPr>
          <a:lstStyle/>
          <a:p>
            <a:r>
              <a:rPr lang="id-ID" sz="4000" dirty="0"/>
              <a:t>Model </a:t>
            </a:r>
            <a:r>
              <a:rPr lang="id-ID" sz="4000" dirty="0" smtClean="0"/>
              <a:t>memiliki arti </a:t>
            </a:r>
            <a:r>
              <a:rPr lang="id-ID" sz="4000" dirty="0"/>
              <a:t>suatu perwujudan suatu fenomena, baik secara nyata maupun abstrak, dengan memperlihatkan unsur-unsur yang terpenting dalam fenomena tersebut.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b="1" dirty="0" smtClean="0"/>
              <a:t>1.Komunikasi </a:t>
            </a:r>
            <a:r>
              <a:rPr lang="id-ID" b="1" dirty="0"/>
              <a:t>politik tradisional</a:t>
            </a:r>
            <a:r>
              <a:rPr lang="id-ID" dirty="0"/>
              <a:t>, bahwa komunikasi yang diterapkan oleh para elit politik hanyalah untuk kepentingan golongan mereka saja. Media massa difungsikan sebagai alat kontrol sosial untuk memelihara ketertiban dan pemerintahan golongan elit. Disini terlihat jelas bahwa yang memegang kendali adalah para elit politik, sehingga terjadi ketidak seimbangan antara opini masyarakat dan kebijakan yang dijalankan pemerintah.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b="1" dirty="0" smtClean="0"/>
              <a:t>2.Komunikasi </a:t>
            </a:r>
            <a:r>
              <a:rPr lang="id-ID" b="1" dirty="0"/>
              <a:t>masa transisi</a:t>
            </a:r>
            <a:r>
              <a:rPr lang="id-ID" dirty="0"/>
              <a:t>, bahwa media massa harus berjalan secara terang-terangan, tidak terkekang, untuk menciptakan titik pandang yang memberikan pengujian yang independen terhadap pemerintah dan memiliki peluang untuk menelaah semua opini secara bebas dan </a:t>
            </a:r>
            <a:r>
              <a:rPr lang="id-ID" dirty="0" smtClean="0"/>
              <a:t>terbuka.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b="1" dirty="0" smtClean="0"/>
              <a:t>3.Komunikasi </a:t>
            </a:r>
            <a:r>
              <a:rPr lang="id-ID" b="1" dirty="0"/>
              <a:t>timbal balik</a:t>
            </a:r>
            <a:r>
              <a:rPr lang="id-ID" dirty="0"/>
              <a:t>, bahwa tejadinya komunikasi dua arah antara media massa dengan masyarakat serta politisi. Pemerintah menerima prinsip pers yang bebas, tetapi pers juga harus melaksanakan pelayanan masyarakat melalui kritik sosial yang didampaikan oleh bebagai komponen masyarakat yang bertanggung jawab, dengan jaminan atas pers bebas.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SIMPULAN</a:t>
            </a:r>
            <a:endParaRPr lang="id-ID" dirty="0"/>
          </a:p>
        </p:txBody>
      </p:sp>
      <p:sp>
        <p:nvSpPr>
          <p:cNvPr id="3" name="Content Placeholder 2"/>
          <p:cNvSpPr>
            <a:spLocks noGrp="1"/>
          </p:cNvSpPr>
          <p:nvPr>
            <p:ph sz="quarter" idx="1"/>
          </p:nvPr>
        </p:nvSpPr>
        <p:spPr/>
        <p:txBody>
          <a:bodyPr>
            <a:normAutofit/>
          </a:bodyPr>
          <a:lstStyle/>
          <a:p>
            <a:r>
              <a:rPr lang="id-ID" sz="4000" dirty="0"/>
              <a:t>Penerapan ketiga model  </a:t>
            </a:r>
            <a:r>
              <a:rPr lang="id-ID" sz="4000" dirty="0" smtClean="0"/>
              <a:t>tersebut,sebenarnya </a:t>
            </a:r>
            <a:r>
              <a:rPr lang="id-ID" sz="4000" dirty="0"/>
              <a:t>tidak mutlak terjadi secara utuh pada suatu sistem pemerintahan. Tetap terjadi beberapa penyimpangan oleh sebagian kelompok-kelompok yang memiliki kepentingan tersendiri</a:t>
            </a:r>
            <a:r>
              <a:rPr lang="id-ID"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Hubungan antara negara dan media</a:t>
            </a:r>
            <a:endParaRPr lang="id-ID" dirty="0"/>
          </a:p>
        </p:txBody>
      </p:sp>
      <p:sp>
        <p:nvSpPr>
          <p:cNvPr id="3" name="Content Placeholder 2"/>
          <p:cNvSpPr>
            <a:spLocks noGrp="1"/>
          </p:cNvSpPr>
          <p:nvPr>
            <p:ph sz="quarter" idx="1"/>
          </p:nvPr>
        </p:nvSpPr>
        <p:spPr/>
        <p:txBody>
          <a:bodyPr>
            <a:normAutofit fontScale="25000" lnSpcReduction="20000"/>
          </a:bodyPr>
          <a:lstStyle/>
          <a:p>
            <a:endParaRPr lang="id-ID" dirty="0" smtClean="0"/>
          </a:p>
          <a:p>
            <a:r>
              <a:rPr lang="id-ID" sz="11200" dirty="0" smtClean="0"/>
              <a:t> </a:t>
            </a:r>
            <a:r>
              <a:rPr lang="id-ID" sz="11200" dirty="0"/>
              <a:t>seperti yang ditafsirkan oleh kebanyakan orang yakni sebagai perantara dari informasi resmi, mengumpulkan dari sumber-sumber yang resmi, menyampaikan pada warga negara dan mengembalikan tanggapan warga negara kepada pemimpin politik, dalam hal ini pemerintah</a:t>
            </a:r>
            <a:r>
              <a:rPr lang="id-ID" sz="11200" dirty="0" smtClean="0"/>
              <a:t>.</a:t>
            </a:r>
          </a:p>
          <a:p>
            <a:pPr>
              <a:buNone/>
            </a:pPr>
            <a:endParaRPr lang="id-ID" sz="6700" dirty="0"/>
          </a:p>
          <a:p>
            <a:r>
              <a:rPr lang="id-ID" sz="11200" dirty="0" smtClean="0"/>
              <a:t> </a:t>
            </a:r>
            <a:r>
              <a:rPr lang="id-ID" sz="11200" dirty="0"/>
              <a:t>Akan tetapi hubungan yang tersusun atas ruang lingkup yang berbeda-beda dan saling bekerja sama adalah politisi, yakni sebagai komunikasi yang memiliki konsekuensi bagi pengaturan perbuatan manusia dan kondisi konflik.</a:t>
            </a:r>
            <a:endParaRPr lang="id-ID" sz="11200" dirty="0" smtClean="0"/>
          </a:p>
          <a:p>
            <a:pPr>
              <a:buNone/>
            </a:pPr>
            <a:r>
              <a:rPr lang="id-ID" sz="12800" dirty="0" smtClean="0"/>
              <a:t/>
            </a:r>
            <a:br>
              <a:rPr lang="id-ID" sz="12800" dirty="0" smtClean="0"/>
            </a:br>
            <a:endParaRPr lang="id-ID" sz="1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POLA-POLA KOMUNIKASI POLITIK</a:t>
            </a:r>
            <a:endParaRPr lang="id-ID" dirty="0"/>
          </a:p>
        </p:txBody>
      </p:sp>
      <p:sp>
        <p:nvSpPr>
          <p:cNvPr id="3" name="Content Placeholder 2"/>
          <p:cNvSpPr>
            <a:spLocks noGrp="1"/>
          </p:cNvSpPr>
          <p:nvPr>
            <p:ph sz="quarter" idx="1"/>
          </p:nvPr>
        </p:nvSpPr>
        <p:spPr/>
        <p:txBody>
          <a:bodyPr>
            <a:noAutofit/>
          </a:bodyPr>
          <a:lstStyle/>
          <a:p>
            <a:pPr marL="514350" indent="-514350">
              <a:buAutoNum type="arabicPeriod"/>
            </a:pPr>
            <a:r>
              <a:rPr lang="id-ID" sz="2400" dirty="0" smtClean="0"/>
              <a:t>Pola </a:t>
            </a:r>
            <a:r>
              <a:rPr lang="id-ID" sz="2400" dirty="0"/>
              <a:t>komunikasi vertikal (top down, dari pemimpin kepada yang dipimpin</a:t>
            </a:r>
            <a:r>
              <a:rPr lang="id-ID" sz="2400" dirty="0" smtClean="0"/>
              <a:t>)</a:t>
            </a:r>
          </a:p>
          <a:p>
            <a:pPr>
              <a:buNone/>
            </a:pPr>
            <a:r>
              <a:rPr lang="id-ID" sz="2400" dirty="0" smtClean="0"/>
              <a:t>2.</a:t>
            </a:r>
            <a:r>
              <a:rPr lang="id-ID" sz="2400" dirty="0"/>
              <a:t>  Pola komunikasi horizontal</a:t>
            </a:r>
            <a:r>
              <a:rPr lang="id-ID" sz="2400" dirty="0" smtClean="0"/>
              <a:t/>
            </a:r>
            <a:br>
              <a:rPr lang="id-ID" sz="2400" dirty="0" smtClean="0"/>
            </a:br>
            <a:r>
              <a:rPr lang="id-ID" sz="2400" dirty="0"/>
              <a:t>      (antara individu dengan individu, kelompok dengan kelompok</a:t>
            </a:r>
            <a:r>
              <a:rPr lang="id-ID" sz="2400" dirty="0" smtClean="0"/>
              <a:t>)</a:t>
            </a:r>
          </a:p>
          <a:p>
            <a:pPr>
              <a:buNone/>
            </a:pPr>
            <a:r>
              <a:rPr lang="id-ID" sz="2400" dirty="0" smtClean="0"/>
              <a:t>3</a:t>
            </a:r>
            <a:r>
              <a:rPr lang="id-ID" sz="2400" dirty="0"/>
              <a:t>.      Pola komunikasi formal (komunikasi melalui jalur-jalur organisasi formal)</a:t>
            </a:r>
            <a:endParaRPr lang="id-ID" sz="2400" dirty="0" smtClean="0"/>
          </a:p>
          <a:p>
            <a:pPr>
              <a:buNone/>
            </a:pPr>
            <a:r>
              <a:rPr lang="id-ID" sz="2400" dirty="0"/>
              <a:t>4.  Pola komunikasi informal ( komunikasi melalui pertemuan atau tatap muka, tidak mengikuti prosedur atau jalur-jalur organisasi).</a:t>
            </a:r>
            <a:endParaRPr lang="id-ID" sz="2400" dirty="0" smtClean="0"/>
          </a:p>
          <a:p>
            <a:pPr>
              <a:buNone/>
            </a:pPr>
            <a:r>
              <a:rPr lang="id-ID" sz="2400" dirty="0" smtClean="0"/>
              <a:t/>
            </a:r>
            <a:br>
              <a:rPr lang="id-ID" sz="2400" dirty="0" smtClean="0"/>
            </a:br>
            <a:endParaRPr lang="id-ID" sz="2400" dirty="0" smtClean="0"/>
          </a:p>
          <a:p>
            <a:endParaRPr lang="id-ID"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700" b="1" dirty="0" smtClean="0"/>
              <a:t/>
            </a:r>
            <a:br>
              <a:rPr lang="id-ID" sz="2700" b="1" dirty="0" smtClean="0"/>
            </a:br>
            <a:r>
              <a:rPr lang="id-ID" sz="2700" b="1" dirty="0" smtClean="0"/>
              <a:t/>
            </a:r>
            <a:br>
              <a:rPr lang="id-ID" sz="2700" b="1" dirty="0" smtClean="0"/>
            </a:br>
            <a:r>
              <a:rPr lang="id-ID" sz="2700" b="1" dirty="0" smtClean="0"/>
              <a:t/>
            </a:r>
            <a:br>
              <a:rPr lang="id-ID" sz="2700" b="1" dirty="0" smtClean="0"/>
            </a:br>
            <a:r>
              <a:rPr lang="id-ID" sz="2700" b="1" dirty="0" smtClean="0"/>
              <a:t/>
            </a:r>
            <a:br>
              <a:rPr lang="id-ID" sz="2700" b="1" dirty="0" smtClean="0"/>
            </a:br>
            <a:r>
              <a:rPr lang="id-ID" sz="2700" b="1" dirty="0" smtClean="0"/>
              <a:t/>
            </a:r>
            <a:br>
              <a:rPr lang="id-ID" sz="2700" b="1" dirty="0" smtClean="0"/>
            </a:br>
            <a:r>
              <a:rPr lang="id-ID" sz="2700" b="1" dirty="0" smtClean="0"/>
              <a:t/>
            </a:r>
            <a:br>
              <a:rPr lang="id-ID" sz="2700" b="1" dirty="0" smtClean="0"/>
            </a:br>
            <a:r>
              <a:rPr lang="id-ID" sz="2700" b="1" dirty="0" smtClean="0"/>
              <a:t/>
            </a:r>
            <a:br>
              <a:rPr lang="id-ID" sz="2700" b="1" dirty="0" smtClean="0"/>
            </a:br>
            <a:r>
              <a:rPr lang="id-ID" dirty="0" smtClean="0"/>
              <a:t/>
            </a:r>
            <a:br>
              <a:rPr lang="id-ID" dirty="0" smtClean="0"/>
            </a:br>
            <a:r>
              <a:rPr lang="id-ID" sz="2700" b="1" dirty="0" smtClean="0"/>
              <a:t>FAKTOR YANG MEMPENGARUHI POLA KOMUNIKASI POLITIK</a:t>
            </a:r>
            <a:endParaRPr lang="id-ID" sz="2700" b="1" dirty="0"/>
          </a:p>
        </p:txBody>
      </p:sp>
      <p:sp>
        <p:nvSpPr>
          <p:cNvPr id="3" name="Content Placeholder 2"/>
          <p:cNvSpPr>
            <a:spLocks noGrp="1"/>
          </p:cNvSpPr>
          <p:nvPr>
            <p:ph sz="quarter" idx="1"/>
          </p:nvPr>
        </p:nvSpPr>
        <p:spPr/>
        <p:txBody>
          <a:bodyPr>
            <a:normAutofit/>
          </a:bodyPr>
          <a:lstStyle/>
          <a:p>
            <a:pPr>
              <a:buNone/>
            </a:pPr>
            <a:endParaRPr lang="id-ID" dirty="0" smtClean="0"/>
          </a:p>
          <a:p>
            <a:pPr>
              <a:buNone/>
            </a:pPr>
            <a:r>
              <a:rPr lang="id-ID" dirty="0" smtClean="0"/>
              <a:t>1</a:t>
            </a:r>
            <a:r>
              <a:rPr lang="id-ID" dirty="0"/>
              <a:t>.      Faktor fisik (alam)</a:t>
            </a:r>
            <a:endParaRPr lang="id-ID" dirty="0" smtClean="0"/>
          </a:p>
          <a:p>
            <a:pPr>
              <a:buNone/>
            </a:pPr>
            <a:r>
              <a:rPr lang="id-ID" dirty="0"/>
              <a:t>2.      Faktor teknologi</a:t>
            </a:r>
            <a:endParaRPr lang="id-ID" dirty="0" smtClean="0"/>
          </a:p>
          <a:p>
            <a:pPr>
              <a:buNone/>
            </a:pPr>
            <a:r>
              <a:rPr lang="id-ID" dirty="0"/>
              <a:t>3.      Faktor ekonomis</a:t>
            </a:r>
            <a:endParaRPr lang="id-ID" dirty="0" smtClean="0"/>
          </a:p>
          <a:p>
            <a:pPr>
              <a:buNone/>
            </a:pPr>
            <a:r>
              <a:rPr lang="id-ID" dirty="0"/>
              <a:t>4.      Faktor sosiokultural (pendidikan, budaya)</a:t>
            </a:r>
            <a:endParaRPr lang="id-ID" dirty="0" smtClean="0"/>
          </a:p>
          <a:p>
            <a:pPr>
              <a:buNone/>
            </a:pPr>
            <a:r>
              <a:rPr lang="id-ID" dirty="0"/>
              <a:t>5.      Faktor politis</a:t>
            </a:r>
            <a:endParaRPr lang="id-ID" dirty="0" smtClean="0"/>
          </a:p>
          <a:p>
            <a:pPr>
              <a:buNone/>
            </a:pPr>
            <a:r>
              <a:rPr lang="id-ID" dirty="0" smtClean="0"/>
              <a:t/>
            </a:r>
            <a:br>
              <a:rPr lang="id-ID" dirty="0" smtClean="0"/>
            </a:br>
            <a:endParaRPr lang="id-ID" dirty="0" smtClean="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smtClean="0"/>
          </a:p>
          <a:p>
            <a:endParaRPr lang="id-ID" dirty="0"/>
          </a:p>
          <a:p>
            <a:endParaRPr lang="id-ID" dirty="0" smtClean="0"/>
          </a:p>
          <a:p>
            <a:pPr algn="ctr"/>
            <a:r>
              <a:rPr lang="id-ID" sz="4000" dirty="0" smtClean="0"/>
              <a:t>TERIMAKASIH</a:t>
            </a:r>
            <a:endParaRPr lang="id-ID"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PENGERTIAN KOMUNIKASI POLITIK</a:t>
            </a:r>
            <a:endParaRPr lang="id-ID" dirty="0"/>
          </a:p>
        </p:txBody>
      </p:sp>
      <p:sp>
        <p:nvSpPr>
          <p:cNvPr id="3" name="Content Placeholder 2"/>
          <p:cNvSpPr>
            <a:spLocks noGrp="1"/>
          </p:cNvSpPr>
          <p:nvPr>
            <p:ph sz="quarter" idx="1"/>
          </p:nvPr>
        </p:nvSpPr>
        <p:spPr/>
        <p:txBody>
          <a:bodyPr/>
          <a:lstStyle/>
          <a:p>
            <a:r>
              <a:rPr lang="id-ID" dirty="0" smtClean="0"/>
              <a:t>Komunikasi </a:t>
            </a:r>
            <a:r>
              <a:rPr lang="id-ID" dirty="0"/>
              <a:t>politik (political communication) adalah komunikasi yang melibatkan pesan-pesan politik dan aktor-aktor politik, atau berkaitan dengan kekuasaan, pemerintahan, dan kebijakan pemerintah. </a:t>
            </a:r>
            <a:endParaRPr lang="id-ID" dirty="0" smtClean="0"/>
          </a:p>
          <a:p>
            <a:r>
              <a:rPr lang="id-ID" dirty="0" smtClean="0"/>
              <a:t>Komunikasi </a:t>
            </a:r>
            <a:r>
              <a:rPr lang="id-ID" dirty="0"/>
              <a:t>politik juga bisa dipahami sebagai komunikasi antara ”yang memerintah” dan ”yang diperintah”.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smtClean="0"/>
          </a:p>
          <a:p>
            <a:r>
              <a:rPr lang="id-ID" dirty="0" smtClean="0"/>
              <a:t>Dalam </a:t>
            </a:r>
            <a:r>
              <a:rPr lang="id-ID" dirty="0"/>
              <a:t>praktiknya, komuniaksi politik sangat kental dalam kehidupan sehari-hari. Sebab, dalam aktivitas sehari-hari, tidak satu pun manusia tidak berkomunikasi, dan kadang-kadang sudah terjebak dalam analisis dan kajian komunikasi politik.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a:t>Menurut Gabriel Almond (1960): komunikasi politik adalah salah satu fungsi yang selalu ada dalam setiap sistem politik. </a:t>
            </a:r>
            <a:endParaRPr lang="id-ID" dirty="0" smtClean="0"/>
          </a:p>
          <a:p>
            <a:r>
              <a:rPr lang="id-ID" dirty="0" smtClean="0"/>
              <a:t>“</a:t>
            </a:r>
            <a:r>
              <a:rPr lang="id-ID" dirty="0"/>
              <a:t>All of the functions performed in the political system, political socialization and recruitment, interest articulation, interest aggregation, rule making, rule application, and rule adjudication,are performed by means of communication</a:t>
            </a:r>
            <a:r>
              <a:rPr lang="id-ID" dirty="0" smtClean="0"/>
              <a:t>.”</a:t>
            </a:r>
          </a:p>
          <a:p>
            <a:r>
              <a:rPr lang="id-ID" dirty="0" smtClean="0"/>
              <a:t>(Semua fungsi yang dilakukan dalam sistem politik, sosialisasi dan rekrutmen politik, artikulasi minat, agregasi kepentingan, pembuatan aturan, penerapan aturan, dan ajudikasi aturan, dilakukan dengan cara komunikasi.“)</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en-US" dirty="0" err="1"/>
              <a:t>Perloff</a:t>
            </a:r>
            <a:r>
              <a:rPr lang="en-US" dirty="0"/>
              <a:t>: </a:t>
            </a:r>
            <a:r>
              <a:rPr lang="en-US" dirty="0" err="1"/>
              <a:t>Politik</a:t>
            </a:r>
            <a:r>
              <a:rPr lang="en-US" dirty="0"/>
              <a:t> Communications is a Process by which a nation’s leadership, media, and citizenry exchange and confer meaning upon messages that relate to the conduct of public policy</a:t>
            </a:r>
            <a:r>
              <a:rPr lang="en-US" dirty="0" smtClean="0"/>
              <a:t>.</a:t>
            </a:r>
            <a:r>
              <a:rPr lang="id-ID" dirty="0" smtClean="0"/>
              <a:t> (Politik Communications adalah Proses dimana kepemimpinan suatu negara, media, dan warga negara bertukar dan memberikan makna atas pesan-pesan yang berkaitan dengan pelaksanaan kebijakan publik.)</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a:t>Dan Nimmo, Communication (activity) considered political by virtue of its consequences (actual or potential) which regulate human conduct under the condition of conflict </a:t>
            </a:r>
            <a:endParaRPr lang="id-ID" dirty="0" smtClean="0"/>
          </a:p>
          <a:p>
            <a:r>
              <a:rPr lang="id-ID" dirty="0" smtClean="0"/>
              <a:t>(Kegiatan </a:t>
            </a:r>
            <a:r>
              <a:rPr lang="id-ID" dirty="0"/>
              <a:t>komunikasi yang dianggap komunikasi politik berdasarkan konsekuensinya (aktual maupun potensial) yang mengatur perbuatan manusia dalam kondisi konflik</a:t>
            </a:r>
            <a:r>
              <a:rPr lang="id-ID" dirty="0" smtClean="0"/>
              <a:t>.)</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RUANG LINGKUP KOMUNIKASI POLITIK</a:t>
            </a:r>
            <a:endParaRPr lang="id-ID" dirty="0"/>
          </a:p>
        </p:txBody>
      </p:sp>
      <p:sp>
        <p:nvSpPr>
          <p:cNvPr id="3" name="Content Placeholder 2"/>
          <p:cNvSpPr>
            <a:spLocks noGrp="1"/>
          </p:cNvSpPr>
          <p:nvPr>
            <p:ph sz="quarter" idx="1"/>
          </p:nvPr>
        </p:nvSpPr>
        <p:spPr/>
        <p:txBody>
          <a:bodyPr>
            <a:normAutofit fontScale="92500" lnSpcReduction="10000"/>
          </a:bodyPr>
          <a:lstStyle/>
          <a:p>
            <a:r>
              <a:rPr lang="id-ID" dirty="0"/>
              <a:t>W. L Rivers, W. Schramm dan C. G. Cristians, dalam buku “Responsibility in Mass Communication</a:t>
            </a:r>
            <a:r>
              <a:rPr lang="id-ID" dirty="0" smtClean="0"/>
              <a:t>”</a:t>
            </a:r>
          </a:p>
          <a:p>
            <a:r>
              <a:rPr lang="id-ID" b="1" dirty="0" smtClean="0"/>
              <a:t>1.Konsep </a:t>
            </a:r>
            <a:r>
              <a:rPr lang="id-ID" b="1" dirty="0"/>
              <a:t>komunikasi dalam politik authoritarianism</a:t>
            </a:r>
            <a:r>
              <a:rPr lang="id-ID" dirty="0"/>
              <a:t>, bahwa komunikasi politik dimana lembaga suprasrtuktur politik mengatur bahkan menguasai sistem politik yang menghubungkan suprastruktur dan infrastruktur. Artinya bahwa pemerintah memiliki kendali yang besar dalam mengendalikan komunikasi. Masyarakat bahkan tidak diberi kebebasan dalam komunikasi, dan hanya bisa menerima semua pesan komunikasi politik yang disampaikan oleh negara.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b="1" dirty="0" smtClean="0"/>
              <a:t>2.Konsep </a:t>
            </a:r>
            <a:r>
              <a:rPr lang="id-ID" b="1" dirty="0"/>
              <a:t>komunikasi dalam politik liberitarianism</a:t>
            </a:r>
            <a:r>
              <a:rPr lang="id-ID" dirty="0" smtClean="0"/>
              <a:t>,</a:t>
            </a:r>
          </a:p>
          <a:p>
            <a:r>
              <a:rPr lang="id-ID" dirty="0" smtClean="0"/>
              <a:t> </a:t>
            </a:r>
            <a:r>
              <a:rPr lang="id-ID" dirty="0"/>
              <a:t>artinya bahwa komunikasi politik banyak diperankan oleh infrastruktur politik, dan mereka bahkan memiliki kewenangan yang besar dalam menguasai sistem komunikasi politik. Artinya masyarakat sangat berpengaruh besar dalam media komunikasi politik. Dalam konteks ini, negara hanya berperan sebagai pemantau kegiatan komunikasi agar tidak terjadi penyimpangan yang melanggar hukum yang dapat merugikan masyarakat umum.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b="1" dirty="0" smtClean="0"/>
              <a:t>3.Konsep </a:t>
            </a:r>
            <a:r>
              <a:rPr lang="id-ID" b="1" dirty="0"/>
              <a:t>komunikasi dalam politik Social Responsibility Theory, </a:t>
            </a:r>
            <a:r>
              <a:rPr lang="id-ID" dirty="0"/>
              <a:t>bahwa komunikasi politik dimana lembaga suprasrtuktur politik mengatur bahkan menguasai sebagian besar sistem politik yang menghubungkan antara suprastruktur dan infrastruktur politik. Artinya negara memiliki pengaruh yang lebih besar dalam mengendalikan media komunikasi politik kepada masyarakat. Sebaliknya, masyarakat tidak memiliki kekuatan untuk mengendalikan sistem politik dan bahkan hanya bisa menerima pesan politik yang disampaikan negara.</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TotalTime>
  <Words>875</Words>
  <Application>Microsoft Office PowerPoint</Application>
  <PresentationFormat>On-screen Show (4:3)</PresentationFormat>
  <Paragraphs>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Komunikasi politik</vt:lpstr>
      <vt:lpstr>PENGERTIAN KOMUNIKASI POLITIK</vt:lpstr>
      <vt:lpstr>Slide 3</vt:lpstr>
      <vt:lpstr>Slide 4</vt:lpstr>
      <vt:lpstr>Slide 5</vt:lpstr>
      <vt:lpstr>Slide 6</vt:lpstr>
      <vt:lpstr>RUANG LINGKUP KOMUNIKASI POLITIK</vt:lpstr>
      <vt:lpstr>Slide 8</vt:lpstr>
      <vt:lpstr>Slide 9</vt:lpstr>
      <vt:lpstr>SIMPULAN</vt:lpstr>
      <vt:lpstr>MODEL-MODEL KOMUNIKASI POLITIK</vt:lpstr>
      <vt:lpstr>Slide 12</vt:lpstr>
      <vt:lpstr>Slide 13</vt:lpstr>
      <vt:lpstr>Slide 14</vt:lpstr>
      <vt:lpstr>SIMPULAN</vt:lpstr>
      <vt:lpstr>Hubungan antara negara dan media</vt:lpstr>
      <vt:lpstr>POLA-POLA KOMUNIKASI POLITIK</vt:lpstr>
      <vt:lpstr>        FAKTOR YANG MEMPENGARUHI POLA KOMUNIKASI POLITIK</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politik</dc:title>
  <dc:creator>BUNDA RATU</dc:creator>
  <cp:lastModifiedBy>BUNDA RATU</cp:lastModifiedBy>
  <cp:revision>6</cp:revision>
  <dcterms:created xsi:type="dcterms:W3CDTF">2019-03-16T05:33:46Z</dcterms:created>
  <dcterms:modified xsi:type="dcterms:W3CDTF">2020-08-31T03:01:12Z</dcterms:modified>
</cp:coreProperties>
</file>