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60" r:id="rId4"/>
    <p:sldId id="258" r:id="rId5"/>
    <p:sldId id="259" r:id="rId6"/>
  </p:sldIdLst>
  <p:sldSz cx="9144000" cy="6858000" type="screen4x3"/>
  <p:notesSz cx="6858000" cy="931386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ED903DE-BC5A-410C-9CFE-98D28243660E}"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8A49526C-C811-4EAB-925A-2ED58365812A}"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49526C-C811-4EAB-925A-2ED58365812A}"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F98E7-2A1C-416B-8A47-BF5032C726AC}" type="datetimeFigureOut">
              <a:rPr lang="id-ID" smtClean="0"/>
              <a:pPr/>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F736AA4-1D53-462A-9B19-360028493DF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F98E7-2A1C-416B-8A47-BF5032C726AC}" type="datetimeFigureOut">
              <a:rPr lang="id-ID" smtClean="0"/>
              <a:pPr/>
              <a:t>07/10/2015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36AA4-1D53-462A-9B19-360028493DF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lstStyle/>
          <a:p>
            <a:r>
              <a:rPr lang="id-ID" dirty="0" smtClean="0"/>
              <a:t>Dasar Fotografi</a:t>
            </a:r>
            <a:endParaRPr lang="id-ID" dirty="0"/>
          </a:p>
        </p:txBody>
      </p:sp>
      <p:sp>
        <p:nvSpPr>
          <p:cNvPr id="3" name="Subtitle 2"/>
          <p:cNvSpPr>
            <a:spLocks noGrp="1"/>
          </p:cNvSpPr>
          <p:nvPr>
            <p:ph type="subTitle" idx="1"/>
          </p:nvPr>
        </p:nvSpPr>
        <p:spPr>
          <a:xfrm>
            <a:off x="755576" y="3861048"/>
            <a:ext cx="7632848" cy="1368152"/>
          </a:xfrm>
          <a:solidFill>
            <a:schemeClr val="accent1">
              <a:lumMod val="40000"/>
              <a:lumOff val="60000"/>
            </a:schemeClr>
          </a:solidFill>
          <a:effectLst>
            <a:softEdge rad="317500"/>
          </a:effectLst>
        </p:spPr>
        <p:txBody>
          <a:bodyPr>
            <a:normAutofit/>
          </a:bodyPr>
          <a:lstStyle/>
          <a:p>
            <a:r>
              <a:rPr lang="id-ID" dirty="0" smtClean="0"/>
              <a:t>“</a:t>
            </a:r>
            <a:r>
              <a:rPr lang="id-ID" i="1" dirty="0" smtClean="0"/>
              <a:t>You press the button, we do the rest</a:t>
            </a:r>
            <a:r>
              <a:rPr lang="id-ID" dirty="0" smtClean="0"/>
              <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8229600" cy="1143000"/>
          </a:xfrm>
        </p:spPr>
        <p:txBody>
          <a:bodyPr/>
          <a:lstStyle/>
          <a:p>
            <a:r>
              <a:rPr lang="id-ID" b="1" dirty="0" smtClean="0"/>
              <a:t>Definisi Fotografi</a:t>
            </a:r>
            <a:endParaRPr lang="id-ID" b="1" dirty="0"/>
          </a:p>
        </p:txBody>
      </p:sp>
      <p:sp>
        <p:nvSpPr>
          <p:cNvPr id="3" name="Content Placeholder 2"/>
          <p:cNvSpPr>
            <a:spLocks noGrp="1"/>
          </p:cNvSpPr>
          <p:nvPr>
            <p:ph idx="1"/>
          </p:nvPr>
        </p:nvSpPr>
        <p:spPr>
          <a:xfrm>
            <a:off x="914400" y="2357430"/>
            <a:ext cx="8229600" cy="3412976"/>
          </a:xfrm>
        </p:spPr>
        <p:txBody>
          <a:bodyPr>
            <a:noAutofit/>
          </a:bodyPr>
          <a:lstStyle/>
          <a:p>
            <a:pPr algn="ctr">
              <a:buNone/>
            </a:pPr>
            <a:r>
              <a:rPr lang="id-ID" sz="2400" dirty="0" smtClean="0"/>
              <a:t>	Istilah fotografi pertama kali d</a:t>
            </a:r>
            <a:r>
              <a:rPr lang="en-US" sz="2400" dirty="0" err="1" smtClean="0"/>
              <a:t>igunaka</a:t>
            </a:r>
            <a:r>
              <a:rPr lang="id-ID" sz="2400" dirty="0" smtClean="0"/>
              <a:t>n oleh seorang ilmuwan Inggris, </a:t>
            </a:r>
            <a:r>
              <a:rPr lang="id-ID" sz="2400" dirty="0" smtClean="0">
                <a:solidFill>
                  <a:schemeClr val="accent6">
                    <a:lumMod val="75000"/>
                  </a:schemeClr>
                </a:solidFill>
              </a:rPr>
              <a:t>Sir John Herschell</a:t>
            </a:r>
            <a:r>
              <a:rPr lang="id-ID" sz="2400" dirty="0" smtClean="0"/>
              <a:t>, dalam makalahnya yang dipresentasikan pada Royal Society pada 14 Maret 1839 berjudul “</a:t>
            </a:r>
            <a:r>
              <a:rPr lang="id-ID" sz="2400" i="1" dirty="0" smtClean="0"/>
              <a:t>Note on the art of Photography, or The Application of the Chemical Rays of Light to the Purpose of Pictorial Representation”</a:t>
            </a:r>
            <a:r>
              <a:rPr lang="id-ID" sz="2400" dirty="0" smtClean="0"/>
              <a:t>. Ia juga menciptakan istilah “positif/negatif” dan “</a:t>
            </a:r>
            <a:r>
              <a:rPr lang="id-ID" sz="2400" i="1" dirty="0" smtClean="0"/>
              <a:t>snapshot</a:t>
            </a:r>
            <a:r>
              <a:rPr lang="id-ID" sz="2400" dirty="0" smtClean="0"/>
              <a:t>”.</a:t>
            </a: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28604"/>
            <a:ext cx="8229600" cy="6083320"/>
          </a:xfrm>
        </p:spPr>
        <p:txBody>
          <a:bodyPr>
            <a:normAutofit/>
          </a:bodyPr>
          <a:lstStyle/>
          <a:p>
            <a:r>
              <a:rPr lang="en-US" sz="2400" dirty="0" err="1" smtClean="0">
                <a:latin typeface="Baskerville Old Face" pitchFamily="18" charset="0"/>
              </a:rPr>
              <a:t>Fotografi</a:t>
            </a:r>
            <a:r>
              <a:rPr lang="en-US" sz="2400" dirty="0" smtClean="0">
                <a:latin typeface="Baskerville Old Face" pitchFamily="18" charset="0"/>
              </a:rPr>
              <a:t> </a:t>
            </a:r>
            <a:r>
              <a:rPr lang="en-US" sz="2400" dirty="0" err="1" smtClean="0">
                <a:latin typeface="Baskerville Old Face" pitchFamily="18" charset="0"/>
              </a:rPr>
              <a:t>berasal</a:t>
            </a:r>
            <a:r>
              <a:rPr lang="en-US" sz="2400" dirty="0" smtClean="0">
                <a:latin typeface="Baskerville Old Face" pitchFamily="18" charset="0"/>
              </a:rPr>
              <a:t> </a:t>
            </a:r>
            <a:r>
              <a:rPr lang="en-US" sz="2400" dirty="0" err="1" smtClean="0">
                <a:latin typeface="Baskerville Old Face" pitchFamily="18" charset="0"/>
              </a:rPr>
              <a:t>dari</a:t>
            </a:r>
            <a:r>
              <a:rPr lang="en-US" sz="2400" dirty="0" smtClean="0">
                <a:latin typeface="Baskerville Old Face" pitchFamily="18" charset="0"/>
              </a:rPr>
              <a:t> </a:t>
            </a:r>
            <a:r>
              <a:rPr lang="en-US" sz="2400" dirty="0" err="1" smtClean="0">
                <a:latin typeface="Baskerville Old Face" pitchFamily="18" charset="0"/>
              </a:rPr>
              <a:t>bahasa</a:t>
            </a:r>
            <a:r>
              <a:rPr lang="en-US" sz="2400" dirty="0" smtClean="0">
                <a:latin typeface="Baskerville Old Face" pitchFamily="18" charset="0"/>
              </a:rPr>
              <a:t> </a:t>
            </a:r>
            <a:r>
              <a:rPr lang="en-US" sz="2400" dirty="0" err="1" smtClean="0">
                <a:latin typeface="Baskerville Old Face" pitchFamily="18" charset="0"/>
              </a:rPr>
              <a:t>Yunani</a:t>
            </a:r>
            <a:r>
              <a:rPr lang="en-US" sz="2400" dirty="0" smtClean="0">
                <a:latin typeface="Baskerville Old Face" pitchFamily="18" charset="0"/>
              </a:rPr>
              <a:t> </a:t>
            </a:r>
            <a:r>
              <a:rPr lang="en-US" sz="2400" dirty="0" err="1" smtClean="0">
                <a:latin typeface="Baskerville Old Face" pitchFamily="18" charset="0"/>
              </a:rPr>
              <a:t>yaitu</a:t>
            </a:r>
            <a:r>
              <a:rPr lang="en-US" sz="2400" dirty="0" smtClean="0">
                <a:latin typeface="Baskerville Old Face" pitchFamily="18" charset="0"/>
              </a:rPr>
              <a:t> </a:t>
            </a:r>
            <a:r>
              <a:rPr lang="en-US" sz="2400" b="1" dirty="0" smtClean="0">
                <a:latin typeface="Baskerville Old Face" pitchFamily="18" charset="0"/>
              </a:rPr>
              <a:t>Photos</a:t>
            </a:r>
            <a:r>
              <a:rPr lang="en-US" sz="2400" dirty="0" smtClean="0">
                <a:latin typeface="Baskerville Old Face" pitchFamily="18" charset="0"/>
              </a:rPr>
              <a:t> yang </a:t>
            </a:r>
            <a:r>
              <a:rPr lang="en-US" sz="2400" dirty="0" err="1" smtClean="0">
                <a:latin typeface="Baskerville Old Face" pitchFamily="18" charset="0"/>
              </a:rPr>
              <a:t>berarti</a:t>
            </a:r>
            <a:r>
              <a:rPr lang="en-US" sz="2400" dirty="0" smtClean="0">
                <a:latin typeface="Baskerville Old Face" pitchFamily="18" charset="0"/>
              </a:rPr>
              <a:t> </a:t>
            </a:r>
            <a:r>
              <a:rPr lang="en-US" sz="2400" b="1" dirty="0" err="1" smtClean="0">
                <a:latin typeface="Baskerville Old Face" pitchFamily="18" charset="0"/>
              </a:rPr>
              <a:t>cahaya</a:t>
            </a:r>
            <a:r>
              <a:rPr lang="en-US" sz="2400" dirty="0" smtClean="0">
                <a:latin typeface="Baskerville Old Face" pitchFamily="18" charset="0"/>
              </a:rPr>
              <a:t> </a:t>
            </a:r>
            <a:r>
              <a:rPr lang="en-US" sz="2400" dirty="0" err="1" smtClean="0">
                <a:latin typeface="Baskerville Old Face" pitchFamily="18" charset="0"/>
              </a:rPr>
              <a:t>dan</a:t>
            </a:r>
            <a:r>
              <a:rPr lang="en-US" sz="2400" dirty="0" smtClean="0">
                <a:latin typeface="Baskerville Old Face" pitchFamily="18" charset="0"/>
              </a:rPr>
              <a:t> </a:t>
            </a:r>
            <a:r>
              <a:rPr lang="en-US" sz="2400" b="1" dirty="0" err="1" smtClean="0">
                <a:latin typeface="Baskerville Old Face" pitchFamily="18" charset="0"/>
              </a:rPr>
              <a:t>graphos</a:t>
            </a:r>
            <a:r>
              <a:rPr lang="en-US" sz="2400" dirty="0" smtClean="0">
                <a:latin typeface="Baskerville Old Face" pitchFamily="18" charset="0"/>
              </a:rPr>
              <a:t> yang </a:t>
            </a:r>
            <a:r>
              <a:rPr lang="en-US" sz="2400" dirty="0" err="1" smtClean="0">
                <a:latin typeface="Baskerville Old Face" pitchFamily="18" charset="0"/>
              </a:rPr>
              <a:t>berarti</a:t>
            </a:r>
            <a:r>
              <a:rPr lang="en-US" sz="2400" dirty="0" smtClean="0">
                <a:latin typeface="Baskerville Old Face" pitchFamily="18" charset="0"/>
              </a:rPr>
              <a:t> </a:t>
            </a:r>
            <a:r>
              <a:rPr lang="en-US" sz="2400" b="1" dirty="0" err="1" smtClean="0">
                <a:latin typeface="Baskerville Old Face" pitchFamily="18" charset="0"/>
              </a:rPr>
              <a:t>menulis</a:t>
            </a:r>
            <a:r>
              <a:rPr lang="en-US" sz="2400" dirty="0" smtClean="0">
                <a:latin typeface="Baskerville Old Face" pitchFamily="18" charset="0"/>
              </a:rPr>
              <a:t>.</a:t>
            </a:r>
            <a:br>
              <a:rPr lang="en-US" sz="2400" dirty="0" smtClean="0">
                <a:latin typeface="Baskerville Old Face" pitchFamily="18" charset="0"/>
              </a:rPr>
            </a:br>
            <a:r>
              <a:rPr lang="en-US" sz="2400" dirty="0" smtClean="0">
                <a:latin typeface="Baskerville Old Face" pitchFamily="18" charset="0"/>
              </a:rPr>
              <a:t/>
            </a:r>
            <a:br>
              <a:rPr lang="en-US" sz="2400" dirty="0" smtClean="0">
                <a:latin typeface="Baskerville Old Face" pitchFamily="18" charset="0"/>
              </a:rPr>
            </a:br>
            <a:r>
              <a:rPr lang="en-US" sz="2000" dirty="0" smtClean="0"/>
              <a:t/>
            </a:r>
            <a:br>
              <a:rPr lang="en-US" sz="2000" dirty="0" smtClean="0"/>
            </a:b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kamus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bahasa</a:t>
            </a:r>
            <a:r>
              <a:rPr lang="en-US" sz="2000" dirty="0" smtClean="0">
                <a:latin typeface="Times New Roman" pitchFamily="18" charset="0"/>
                <a:cs typeface="Times New Roman" pitchFamily="18" charset="0"/>
              </a:rPr>
              <a:t> Indonesia, </a:t>
            </a:r>
            <a:r>
              <a:rPr lang="en-US" sz="2000" dirty="0" err="1" smtClean="0">
                <a:latin typeface="Times New Roman" pitchFamily="18" charset="0"/>
                <a:cs typeface="Times New Roman" pitchFamily="18" charset="0"/>
              </a:rPr>
              <a:t>fotografi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penghasilan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gambar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cahaya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pada</a:t>
            </a:r>
            <a:r>
              <a:rPr lang="en-US" sz="2000" dirty="0" smtClean="0">
                <a:latin typeface="Times New Roman" pitchFamily="18" charset="0"/>
                <a:cs typeface="Times New Roman" pitchFamily="18" charset="0"/>
              </a:rPr>
              <a:t> film, </a:t>
            </a:r>
            <a:r>
              <a:rPr lang="en-US" sz="2000" dirty="0" err="1" smtClean="0">
                <a:latin typeface="Times New Roman" pitchFamily="18" charset="0"/>
                <a:cs typeface="Times New Roman" pitchFamily="18" charset="0"/>
              </a:rPr>
              <a:t>atau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kata</a:t>
            </a:r>
            <a:r>
              <a:rPr lang="en-US" sz="2000" dirty="0" smtClean="0">
                <a:latin typeface="Times New Roman" pitchFamily="18" charset="0"/>
                <a:cs typeface="Times New Roman" pitchFamily="18" charset="0"/>
              </a:rPr>
              <a:t> lain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menulis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atau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melukis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dengan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cahaya</a:t>
            </a:r>
            <a:r>
              <a:rPr lang="en-US" sz="2000" b="1" dirty="0" smtClean="0">
                <a:latin typeface="Times New Roman" pitchFamily="18" charset="0"/>
                <a:cs typeface="Times New Roman" pitchFamily="18" charset="0"/>
              </a:rPr>
              <a:t>”.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Fotografi</a:t>
            </a:r>
            <a:endParaRPr lang="id-ID" dirty="0"/>
          </a:p>
        </p:txBody>
      </p:sp>
      <p:sp>
        <p:nvSpPr>
          <p:cNvPr id="3" name="Content Placeholder 2"/>
          <p:cNvSpPr>
            <a:spLocks noGrp="1"/>
          </p:cNvSpPr>
          <p:nvPr>
            <p:ph idx="1"/>
          </p:nvPr>
        </p:nvSpPr>
        <p:spPr>
          <a:xfrm>
            <a:off x="457200" y="1600200"/>
            <a:ext cx="8229600" cy="4925144"/>
          </a:xfrm>
        </p:spPr>
        <p:txBody>
          <a:bodyPr numCol="2"/>
          <a:lstStyle/>
          <a:p>
            <a:pPr>
              <a:buNone/>
            </a:pPr>
            <a:r>
              <a:rPr lang="id-ID" dirty="0" smtClean="0">
                <a:solidFill>
                  <a:srgbClr val="FF0000"/>
                </a:solidFill>
              </a:rPr>
              <a:t>Fotografi Digital	</a:t>
            </a:r>
            <a:r>
              <a:rPr lang="id-ID" dirty="0" smtClean="0"/>
              <a:t>	</a:t>
            </a:r>
          </a:p>
          <a:p>
            <a:pPr>
              <a:buFontTx/>
              <a:buChar char="-"/>
            </a:pPr>
            <a:r>
              <a:rPr lang="id-ID" dirty="0" smtClean="0"/>
              <a:t>Tentukan Tema</a:t>
            </a:r>
          </a:p>
          <a:p>
            <a:pPr>
              <a:buFontTx/>
              <a:buChar char="-"/>
            </a:pPr>
            <a:r>
              <a:rPr lang="id-ID" smtClean="0"/>
              <a:t>Mengenal Objek</a:t>
            </a:r>
            <a:endParaRPr lang="id-ID" dirty="0" smtClean="0"/>
          </a:p>
          <a:p>
            <a:pPr>
              <a:buFontTx/>
              <a:buChar char="-"/>
            </a:pPr>
            <a:r>
              <a:rPr lang="id-ID" dirty="0" smtClean="0"/>
              <a:t>Siapkan alat</a:t>
            </a:r>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dirty="0" smtClean="0">
                <a:solidFill>
                  <a:srgbClr val="FF0000"/>
                </a:solidFill>
              </a:rPr>
              <a:t>Fotografi Manual</a:t>
            </a:r>
          </a:p>
          <a:p>
            <a:pPr>
              <a:buFontTx/>
              <a:buChar char="-"/>
            </a:pPr>
            <a:r>
              <a:rPr lang="id-ID" dirty="0" smtClean="0"/>
              <a:t>Tentukan Tema</a:t>
            </a:r>
          </a:p>
          <a:p>
            <a:pPr>
              <a:buFontTx/>
              <a:buChar char="-"/>
            </a:pPr>
            <a:r>
              <a:rPr lang="id-ID" dirty="0" smtClean="0"/>
              <a:t>Cari Informasi</a:t>
            </a:r>
          </a:p>
          <a:p>
            <a:pPr>
              <a:buFontTx/>
              <a:buChar char="-"/>
            </a:pPr>
            <a:r>
              <a:rPr lang="id-ID" dirty="0" smtClean="0"/>
              <a:t>Siapkan Alat</a:t>
            </a:r>
          </a:p>
          <a:p>
            <a:pPr>
              <a:buFontTx/>
              <a:buChar char="-"/>
            </a:pPr>
            <a:r>
              <a:rPr lang="id-ID" dirty="0" smtClean="0"/>
              <a:t>Siapkan Film </a:t>
            </a:r>
          </a:p>
          <a:p>
            <a:pPr>
              <a:buFontTx/>
              <a:buChar char="-"/>
            </a:pPr>
            <a:r>
              <a:rPr lang="id-ID" dirty="0" smtClean="0"/>
              <a:t>Cuci Film</a:t>
            </a:r>
          </a:p>
          <a:p>
            <a:pPr>
              <a:buFontTx/>
              <a:buChar char="-"/>
            </a:pPr>
            <a:r>
              <a:rPr lang="id-ID" dirty="0" smtClean="0"/>
              <a:t>Cetak Film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868958"/>
          </a:xfrm>
          <a:ln>
            <a:solidFill>
              <a:schemeClr val="accent6">
                <a:lumMod val="75000"/>
              </a:schemeClr>
            </a:solidFill>
          </a:ln>
        </p:spPr>
        <p:txBody>
          <a:bodyPr/>
          <a:lstStyle/>
          <a:p>
            <a:r>
              <a:rPr lang="id-ID" dirty="0" smtClean="0"/>
              <a:t>Anugerah bagi seorang fotografer</a:t>
            </a:r>
            <a:endParaRPr lang="id-ID" dirty="0"/>
          </a:p>
        </p:txBody>
      </p:sp>
      <p:sp>
        <p:nvSpPr>
          <p:cNvPr id="3" name="Content Placeholder 2"/>
          <p:cNvSpPr>
            <a:spLocks noGrp="1"/>
          </p:cNvSpPr>
          <p:nvPr>
            <p:ph idx="1"/>
          </p:nvPr>
        </p:nvSpPr>
        <p:spPr>
          <a:xfrm>
            <a:off x="457200" y="3284984"/>
            <a:ext cx="8229600" cy="2841179"/>
          </a:xfrm>
        </p:spPr>
        <p:txBody>
          <a:bodyPr/>
          <a:lstStyle/>
          <a:p>
            <a:pPr algn="ctr"/>
            <a:r>
              <a:rPr lang="id-ID" i="1" dirty="0" smtClean="0">
                <a:solidFill>
                  <a:srgbClr val="0070C0"/>
                </a:solidFill>
                <a:latin typeface="Arial Rounded MT Bold" pitchFamily="34" charset="0"/>
              </a:rPr>
              <a:t>Moment</a:t>
            </a:r>
            <a:r>
              <a:rPr lang="id-ID" dirty="0" smtClean="0">
                <a:solidFill>
                  <a:srgbClr val="0070C0"/>
                </a:solidFill>
                <a:latin typeface="Arial Rounded MT Bold" pitchFamily="34" charset="0"/>
              </a:rPr>
              <a:t> yang tepat</a:t>
            </a:r>
          </a:p>
          <a:p>
            <a:pPr algn="ctr"/>
            <a:r>
              <a:rPr lang="id-ID" i="1" dirty="0" smtClean="0">
                <a:solidFill>
                  <a:srgbClr val="92D050"/>
                </a:solidFill>
                <a:latin typeface="Arial Rounded MT Bold" pitchFamily="34" charset="0"/>
              </a:rPr>
              <a:t>Timing yang pas</a:t>
            </a:r>
          </a:p>
          <a:p>
            <a:pPr algn="ctr"/>
            <a:r>
              <a:rPr lang="id-ID" dirty="0" smtClean="0">
                <a:solidFill>
                  <a:srgbClr val="FF0000"/>
                </a:solidFill>
                <a:latin typeface="Arial Rounded MT Bold" pitchFamily="34" charset="0"/>
              </a:rPr>
              <a:t>Kondisi yang baik</a:t>
            </a:r>
          </a:p>
          <a:p>
            <a:endParaRPr lang="id-ID"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49</Words>
  <Application>Microsoft Office PowerPoint</Application>
  <PresentationFormat>On-screen Show (4:3)</PresentationFormat>
  <Paragraphs>26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Dasar Fotografi</vt:lpstr>
      <vt:lpstr>Definisi Fotografi</vt:lpstr>
      <vt:lpstr>Fotografi berasal dari bahasa Yunani yaitu Photos yang berarti cahaya dan graphos yang berarti menulis.   Dalam kamus bahasa Indonesia, fotografi adalah seni atau proses penghasilan gambar dan cahaya pada film, atau dengan kata lain  “menulis atau melukis dengan cahaya”. </vt:lpstr>
      <vt:lpstr>Proses Fotografi</vt:lpstr>
      <vt:lpstr>Anugerah bagi seorang fotografer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Fotografi</dc:title>
  <dc:creator>vievie</dc:creator>
  <cp:lastModifiedBy>dwimaharani</cp:lastModifiedBy>
  <cp:revision>34</cp:revision>
  <dcterms:created xsi:type="dcterms:W3CDTF">2014-03-11T05:01:31Z</dcterms:created>
  <dcterms:modified xsi:type="dcterms:W3CDTF">2015-10-07T07:48:11Z</dcterms:modified>
</cp:coreProperties>
</file>