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5"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6" d="100"/>
          <a:sy n="86" d="100"/>
        </p:scale>
        <p:origin x="-36" y="124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9C495F-BD08-424D-9BA5-8ED88B1AC89F}" type="datetimeFigureOut">
              <a:rPr lang="id-ID" smtClean="0"/>
              <a:pPr/>
              <a:t>10/09/2020</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36D9CF-E058-4B14-91D4-6808E7B4AE04}"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C436D9CF-E058-4B14-91D4-6808E7B4AE04}" type="slidenum">
              <a:rPr lang="id-ID" smtClean="0"/>
              <a:pPr/>
              <a:t>1</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580E7F83-8EED-4130-87AD-1FAA88B5E14F}" type="datetimeFigureOut">
              <a:rPr lang="id-ID" smtClean="0"/>
              <a:pPr/>
              <a:t>10/09/2020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55F2872-DCAE-45F2-8564-C06DBC5BF6FF}"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80E7F83-8EED-4130-87AD-1FAA88B5E14F}" type="datetimeFigureOut">
              <a:rPr lang="id-ID" smtClean="0"/>
              <a:pPr/>
              <a:t>10/09/2020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55F2872-DCAE-45F2-8564-C06DBC5BF6FF}"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80E7F83-8EED-4130-87AD-1FAA88B5E14F}" type="datetimeFigureOut">
              <a:rPr lang="id-ID" smtClean="0"/>
              <a:pPr/>
              <a:t>10/09/2020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55F2872-DCAE-45F2-8564-C06DBC5BF6FF}"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80E7F83-8EED-4130-87AD-1FAA88B5E14F}" type="datetimeFigureOut">
              <a:rPr lang="id-ID" smtClean="0"/>
              <a:pPr/>
              <a:t>10/09/2020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55F2872-DCAE-45F2-8564-C06DBC5BF6FF}"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0E7F83-8EED-4130-87AD-1FAA88B5E14F}" type="datetimeFigureOut">
              <a:rPr lang="id-ID" smtClean="0"/>
              <a:pPr/>
              <a:t>10/09/2020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55F2872-DCAE-45F2-8564-C06DBC5BF6FF}"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580E7F83-8EED-4130-87AD-1FAA88B5E14F}" type="datetimeFigureOut">
              <a:rPr lang="id-ID" smtClean="0"/>
              <a:pPr/>
              <a:t>10/09/2020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55F2872-DCAE-45F2-8564-C06DBC5BF6FF}"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580E7F83-8EED-4130-87AD-1FAA88B5E14F}" type="datetimeFigureOut">
              <a:rPr lang="id-ID" smtClean="0"/>
              <a:pPr/>
              <a:t>10/09/2020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955F2872-DCAE-45F2-8564-C06DBC5BF6FF}"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580E7F83-8EED-4130-87AD-1FAA88B5E14F}" type="datetimeFigureOut">
              <a:rPr lang="id-ID" smtClean="0"/>
              <a:pPr/>
              <a:t>10/09/2020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955F2872-DCAE-45F2-8564-C06DBC5BF6FF}"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0E7F83-8EED-4130-87AD-1FAA88B5E14F}" type="datetimeFigureOut">
              <a:rPr lang="id-ID" smtClean="0"/>
              <a:pPr/>
              <a:t>10/09/2020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955F2872-DCAE-45F2-8564-C06DBC5BF6FF}"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0E7F83-8EED-4130-87AD-1FAA88B5E14F}" type="datetimeFigureOut">
              <a:rPr lang="id-ID" smtClean="0"/>
              <a:pPr/>
              <a:t>10/09/2020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55F2872-DCAE-45F2-8564-C06DBC5BF6FF}"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0E7F83-8EED-4130-87AD-1FAA88B5E14F}" type="datetimeFigureOut">
              <a:rPr lang="id-ID" smtClean="0"/>
              <a:pPr/>
              <a:t>10/09/2020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55F2872-DCAE-45F2-8564-C06DBC5BF6FF}"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0E7F83-8EED-4130-87AD-1FAA88B5E14F}" type="datetimeFigureOut">
              <a:rPr lang="id-ID" smtClean="0"/>
              <a:pPr/>
              <a:t>10/09/2020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5F2872-DCAE-45F2-8564-C06DBC5BF6FF}"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id.wikipedia.org/wiki/Pemerintah" TargetMode="External"/><Relationship Id="rId2" Type="http://schemas.openxmlformats.org/officeDocument/2006/relationships/hyperlink" Target="https://id.wikipedia.org/wiki/Media_massa"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id.wikipedia.org/wiki/Satelit" TargetMode="External"/><Relationship Id="rId13" Type="http://schemas.openxmlformats.org/officeDocument/2006/relationships/hyperlink" Target="https://id.wikipedia.org/wiki/Telepon_seluler" TargetMode="External"/><Relationship Id="rId3" Type="http://schemas.openxmlformats.org/officeDocument/2006/relationships/hyperlink" Target="https://id.wikipedia.org/wiki/Radio" TargetMode="External"/><Relationship Id="rId7" Type="http://schemas.openxmlformats.org/officeDocument/2006/relationships/hyperlink" Target="https://id.wikipedia.org/wiki/Telegram" TargetMode="External"/><Relationship Id="rId12" Type="http://schemas.openxmlformats.org/officeDocument/2006/relationships/hyperlink" Target="https://id.wikipedia.org/wiki/Internet" TargetMode="External"/><Relationship Id="rId2" Type="http://schemas.openxmlformats.org/officeDocument/2006/relationships/hyperlink" Target="https://id.wikipedia.org/wiki/Pers" TargetMode="External"/><Relationship Id="rId1" Type="http://schemas.openxmlformats.org/officeDocument/2006/relationships/slideLayout" Target="../slideLayouts/slideLayout2.xml"/><Relationship Id="rId6" Type="http://schemas.openxmlformats.org/officeDocument/2006/relationships/hyperlink" Target="https://id.wikipedia.org/wiki/Musik" TargetMode="External"/><Relationship Id="rId11" Type="http://schemas.openxmlformats.org/officeDocument/2006/relationships/hyperlink" Target="https://id.wikipedia.org/wiki/Kaset" TargetMode="External"/><Relationship Id="rId5" Type="http://schemas.openxmlformats.org/officeDocument/2006/relationships/hyperlink" Target="https://id.wikipedia.org/wiki/Film" TargetMode="External"/><Relationship Id="rId10" Type="http://schemas.openxmlformats.org/officeDocument/2006/relationships/hyperlink" Target="https://id.wikipedia.org/wiki/Disk" TargetMode="External"/><Relationship Id="rId4" Type="http://schemas.openxmlformats.org/officeDocument/2006/relationships/hyperlink" Target="https://id.wikipedia.org/wiki/Televisi" TargetMode="External"/><Relationship Id="rId9" Type="http://schemas.openxmlformats.org/officeDocument/2006/relationships/hyperlink" Target="https://id.wikipedia.org/wiki/Teknologi" TargetMode="External"/><Relationship Id="rId14" Type="http://schemas.openxmlformats.org/officeDocument/2006/relationships/hyperlink" Target="https://id.wikipedia.org/wiki/Pemerintah"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id.wikipedia.org/wiki/Pemerintah" TargetMode="External"/><Relationship Id="rId2" Type="http://schemas.openxmlformats.org/officeDocument/2006/relationships/hyperlink" Target="https://id.wikipedia.org/wiki/Media_massa"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id.wikipedia.org/wiki/Lembaga_Sensor_Film" TargetMode="External"/><Relationship Id="rId3" Type="http://schemas.openxmlformats.org/officeDocument/2006/relationships/hyperlink" Target="https://id.wikipedia.org/wiki/Dewan_Pers" TargetMode="External"/><Relationship Id="rId7" Type="http://schemas.openxmlformats.org/officeDocument/2006/relationships/hyperlink" Target="https://id.wikipedia.org/wiki/Komisi_Informasi" TargetMode="External"/><Relationship Id="rId2" Type="http://schemas.openxmlformats.org/officeDocument/2006/relationships/hyperlink" Target="https://id.wikipedia.org/wiki/Badan_Regulasi_Telekomunikasi_Indonesia" TargetMode="External"/><Relationship Id="rId1" Type="http://schemas.openxmlformats.org/officeDocument/2006/relationships/slideLayout" Target="../slideLayouts/slideLayout2.xml"/><Relationship Id="rId6" Type="http://schemas.openxmlformats.org/officeDocument/2006/relationships/hyperlink" Target="https://id.wikipedia.org/w/index.php?title=Badan_Standarisasi_Transaksi_Elektronik&amp;action=edit&amp;redlink=1" TargetMode="External"/><Relationship Id="rId5" Type="http://schemas.openxmlformats.org/officeDocument/2006/relationships/hyperlink" Target="https://id.wikipedia.org/wiki/Komisi_Penyiaran_Indonesia" TargetMode="External"/><Relationship Id="rId4" Type="http://schemas.openxmlformats.org/officeDocument/2006/relationships/hyperlink" Target="https://id.wikipedia.org/w/index.php?title=Dewan_Hak_Cipta&amp;action=edit&amp;redlink=1" TargetMode="External"/><Relationship Id="rId9" Type="http://schemas.openxmlformats.org/officeDocument/2006/relationships/hyperlink" Target="https://id.wikipedia.org/wiki/Komisi_Pengawas_Persaingan_Usaha"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Kepentingan  Manajemen  Dalam Bisnis Media</a:t>
            </a:r>
            <a:endParaRPr lang="id-ID" dirty="0"/>
          </a:p>
        </p:txBody>
      </p:sp>
      <p:sp>
        <p:nvSpPr>
          <p:cNvPr id="3" name="Subtitle 2"/>
          <p:cNvSpPr>
            <a:spLocks noGrp="1"/>
          </p:cNvSpPr>
          <p:nvPr>
            <p:ph type="subTitle" idx="1"/>
          </p:nvPr>
        </p:nvSpPr>
        <p:spPr/>
        <p:txBody>
          <a:bodyPr/>
          <a:lstStyle/>
          <a:p>
            <a:r>
              <a:rPr lang="id-ID" smtClean="0"/>
              <a:t>K7</a:t>
            </a:r>
            <a:endParaRPr lang="id-ID" dirty="0" smtClean="0"/>
          </a:p>
          <a:p>
            <a:r>
              <a:rPr lang="id-ID" sz="2800" dirty="0" smtClean="0"/>
              <a:t>Dr.Ir Ratu Mutialela Caropeboka., M.Si </a:t>
            </a:r>
          </a:p>
          <a:p>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a:bodyPr>
          <a:lstStyle/>
          <a:p>
            <a:r>
              <a:rPr lang="id-ID" dirty="0" smtClean="0"/>
              <a:t>Terdapat </a:t>
            </a:r>
            <a:r>
              <a:rPr lang="id-ID" dirty="0"/>
              <a:t>dua tantangan yang mendasarinya. Pertama : publicness media. Pengawasan untuk lebih mengkritik menuju pada konsekuensi yang tidak diinginkan pada bisnis media. </a:t>
            </a:r>
            <a:endParaRPr lang="id-ID" dirty="0" smtClean="0"/>
          </a:p>
          <a:p>
            <a:r>
              <a:rPr lang="id-ID" dirty="0" smtClean="0"/>
              <a:t>Kedua : </a:t>
            </a:r>
            <a:r>
              <a:rPr lang="id-ID" dirty="0"/>
              <a:t>media penting sebagai pilar keempat, yang memainkan peran penting dalam negara demokrasi meskipun sekarang bisnis media telah keluar dari fungsinya ketika media telah bergantung pada ekonomi</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a:t>Keberagaman informasi dihilangkan karena pertumbuhan konsentrasi kepemilikan media. Pemilik media merupakan politikus juga, kemudian media mengekspos beberapa isu politik yang dikontrol oleh kekuatan kelompoknya. </a:t>
            </a:r>
            <a:endParaRPr lang="id-ID" dirty="0" smtClean="0"/>
          </a:p>
          <a:p>
            <a:r>
              <a:rPr lang="id-ID" dirty="0" smtClean="0"/>
              <a:t>Pemilik Media </a:t>
            </a:r>
            <a:r>
              <a:rPr lang="id-ID" dirty="0"/>
              <a:t>mengontrol apa yang dilihat atau didengar dan dibaca warganegara. Kepentingan public tidak sepenuhnya disampaikan karena media mengontrol konten pada berita public.</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7500" lnSpcReduction="20000"/>
          </a:bodyPr>
          <a:lstStyle/>
          <a:p>
            <a:r>
              <a:rPr lang="id-ID" dirty="0"/>
              <a:t>Regulasi media di Indonesia selalu mengalami perubahan, merefleksikan kehidupan politik di Indonesia. Tidak ada aturan yang spesifik untuk mengontrol konsentrasi media. UU penyiaran No. 32/2002 artikel 18 menyatakan bahwa kepemilikan silang radio, televisi dan institusi media </a:t>
            </a:r>
            <a:r>
              <a:rPr lang="id-ID" dirty="0" smtClean="0"/>
              <a:t>cetak </a:t>
            </a:r>
            <a:r>
              <a:rPr lang="id-ID" dirty="0"/>
              <a:t>harus dibatasi, tetapi tidak secara jelas bagaimana pembatasan itu apakah dengan cara paksa atau cara-cara kepemilikannya yang harus dibatasi. </a:t>
            </a:r>
            <a:endParaRPr lang="id-ID" dirty="0" smtClean="0"/>
          </a:p>
          <a:p>
            <a:r>
              <a:rPr lang="id-ID" dirty="0" smtClean="0"/>
              <a:t>Sejak </a:t>
            </a:r>
            <a:r>
              <a:rPr lang="id-ID" dirty="0"/>
              <a:t>reformasi tahun 1998, media di Indonesia mengalami perubahan yang dramatis, hingga 1998, terdapat 279 perusahaan media dan hanya terdapat lima stasiun televisi dan kemudian bertambah hingga terdapat 20 stasiun televisi lokal dan meningkat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a:bodyPr>
          <a:lstStyle/>
          <a:p>
            <a:r>
              <a:rPr lang="id-ID" dirty="0" smtClean="0"/>
              <a:t>Dampak </a:t>
            </a:r>
            <a:r>
              <a:rPr lang="id-ID" dirty="0"/>
              <a:t>dari adanya globalisasi pada media, tidak hanya pertumbuhan asosiasi periklanan </a:t>
            </a:r>
            <a:r>
              <a:rPr lang="id-ID" dirty="0" smtClean="0"/>
              <a:t>global </a:t>
            </a:r>
            <a:r>
              <a:rPr lang="id-ID" dirty="0"/>
              <a:t>dan teknologi komunikasi yang memfasilitasi lintas batas yang bukan hanya mengontrol tetapi juga menyeragamkan konten. </a:t>
            </a:r>
            <a:endParaRPr lang="id-ID" dirty="0" smtClean="0"/>
          </a:p>
          <a:p>
            <a:r>
              <a:rPr lang="id-ID" dirty="0" smtClean="0"/>
              <a:t>Budaya </a:t>
            </a:r>
            <a:r>
              <a:rPr lang="id-ID" dirty="0"/>
              <a:t>dan ideologi di dalam proses globalisasi sebagian besar berhubungan dengan gaya hidup dan melemahkan rasa saling membantu di dalam kehidupan bermasyarakat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a:bodyPr>
          <a:lstStyle/>
          <a:p>
            <a:r>
              <a:rPr lang="id-ID" dirty="0"/>
              <a:t>Industri media di Indonesia telah berkembang denga pesat dan telah menjadi bisnis yang berorientasi pada keuntungan, membentuk kebutuhan public dan kepentingan masyarakat</a:t>
            </a:r>
            <a:r>
              <a:rPr lang="id-ID" dirty="0" smtClean="0"/>
              <a:t>.</a:t>
            </a:r>
          </a:p>
          <a:p>
            <a:r>
              <a:rPr lang="id-ID" dirty="0" smtClean="0"/>
              <a:t>Hak-hak </a:t>
            </a:r>
            <a:r>
              <a:rPr lang="id-ID" dirty="0"/>
              <a:t>yang dimiliki oleh warganegara adalah hak terhadap akses informasi tanpa sebuah </a:t>
            </a:r>
            <a:r>
              <a:rPr lang="id-ID" dirty="0" smtClean="0"/>
              <a:t>pengecualian </a:t>
            </a:r>
            <a:r>
              <a:rPr lang="id-ID" dirty="0"/>
              <a:t>terhadap pengembangan dan transformasi kehidupan mereka sendiri.</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r>
              <a:rPr lang="id-ID" dirty="0" smtClean="0"/>
              <a:t>Industri </a:t>
            </a:r>
            <a:r>
              <a:rPr lang="id-ID" dirty="0"/>
              <a:t>media di Indonesia pada dasarnya hanya mencari keuntungan belaka, perkembangan industri media di Indonesia memiliki motif profit di industri media yang akan mengubah karakter public. </a:t>
            </a:r>
            <a:endParaRPr lang="id-ID" dirty="0" smtClean="0"/>
          </a:p>
          <a:p>
            <a:r>
              <a:rPr lang="id-ID" dirty="0" smtClean="0"/>
              <a:t>Industri </a:t>
            </a:r>
            <a:r>
              <a:rPr lang="id-ID" dirty="0"/>
              <a:t>ini kemudian mengembangkan industri media di daerah-daerah namun tetap saja infrastuktur media dan distribusinya tidak merata.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r>
              <a:rPr lang="id-ID" dirty="0"/>
              <a:t>Maraknya media komunitas menggambarkan bahwa media telah gagal dalam menangani berbagai kebutuhan sosial masyarakat. </a:t>
            </a:r>
            <a:endParaRPr lang="id-ID" dirty="0" smtClean="0"/>
          </a:p>
          <a:p>
            <a:r>
              <a:rPr lang="id-ID" dirty="0" smtClean="0"/>
              <a:t>Media </a:t>
            </a:r>
            <a:r>
              <a:rPr lang="id-ID" dirty="0"/>
              <a:t>lokal pada akhirnya memiliki dampak yang luar biasa dalam mengembangkan jarngannya contohnya adalah DKI Pos dari 20 stasiun TV lokal di seluruh Indonesia, Sindo TV bagian dari MNC memiliki 17 stasiun televisi lokal</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a:t>Ruang public yang tersedia sekarang ini adalah internet. Teknologi ini menguntungkan industri media tetapi juga warganegara. </a:t>
            </a:r>
            <a:endParaRPr lang="id-ID" dirty="0" smtClean="0"/>
          </a:p>
          <a:p>
            <a:r>
              <a:rPr lang="id-ID" dirty="0" smtClean="0"/>
              <a:t>Permasalahan </a:t>
            </a:r>
            <a:r>
              <a:rPr lang="id-ID" dirty="0"/>
              <a:t>sekarang ini adalah pendistribusian yang tidak merata </a:t>
            </a:r>
            <a:r>
              <a:rPr lang="id-ID" dirty="0" smtClean="0"/>
              <a:t>bagi teknologi dan ini </a:t>
            </a:r>
            <a:r>
              <a:rPr lang="id-ID" dirty="0"/>
              <a:t>bukan hanya terjadi di Indonesia namun juga terjadi di beberapa negara di dunia, adanya kesenjangan digital karena teknologi ini hanya terkonsentrasi pada beberapa pulau namun yang lainnya belum dapat mengakses teknologi ini.</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sv-SE" dirty="0"/>
              <a:t>adanya ruang public di internet ini menyebabkan </a:t>
            </a:r>
            <a:r>
              <a:rPr lang="id-ID" dirty="0"/>
              <a:t>Media tidak dapat dipisahkan dari hubungannya antara swasta dan ruang public. Media memiliki peran dalam masyarakat sehingga tak heran jika media menjadi perebutan. Karena mengendalikan media sama saja dengan mengendalikan public. Adanya ruang public adalah salah satu hal yang membuat posisi media begitu pentiing stetapi juga keterlibatan public sehiingga berperan penting dalam demokrasi. </a:t>
            </a:r>
            <a:endParaRPr lang="id-ID" dirty="0" smtClean="0"/>
          </a:p>
          <a:p>
            <a:endParaRPr lang="sv-SE" dirty="0" smtClean="0"/>
          </a:p>
          <a:p>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smtClean="0"/>
              <a:t>Dengan menggunakan kekuatan media, akhirnya ide-ide swasta dapat dengan mudah tersampaikan dan menjadi opini public, Adanya perkembangan media saat ini memungkinkan adanya global village seperti yang dikemukakakn Mc Lihan yang memungkinkan sebuah keadaan dimana adanya perkembangan teknologi dan industri media menyebabkan masyarakat dapat menonton hal yang sama di TV yang dapat diakses di TV lokal. </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10000"/>
          </a:bodyPr>
          <a:lstStyle/>
          <a:p>
            <a:pPr algn="just">
              <a:buNone/>
            </a:pPr>
            <a:endParaRPr lang="id-ID" dirty="0"/>
          </a:p>
          <a:p>
            <a:r>
              <a:rPr lang="id-ID" dirty="0" smtClean="0"/>
              <a:t>Bagaimana media </a:t>
            </a:r>
            <a:r>
              <a:rPr lang="id-ID" dirty="0"/>
              <a:t>sebagai organisasi profit oriented, dan bagaimana media mengelola organisasi </a:t>
            </a:r>
            <a:r>
              <a:rPr lang="id-ID" dirty="0" smtClean="0"/>
              <a:t>t </a:t>
            </a:r>
            <a:r>
              <a:rPr lang="id-ID" dirty="0"/>
              <a:t>sehingga bisa dikonsumsi masyarakat, apakah benar media menjalani fungsinya sebagai </a:t>
            </a:r>
            <a:r>
              <a:rPr lang="id-ID" i="1" dirty="0"/>
              <a:t>to educate, to inform dan to </a:t>
            </a:r>
            <a:r>
              <a:rPr lang="id-ID" i="1" dirty="0" smtClean="0"/>
              <a:t>entertain</a:t>
            </a:r>
            <a:r>
              <a:rPr lang="id-ID" dirty="0" smtClean="0"/>
              <a:t>.</a:t>
            </a:r>
          </a:p>
          <a:p>
            <a:r>
              <a:rPr lang="id-ID" dirty="0" smtClean="0"/>
              <a:t> </a:t>
            </a:r>
            <a:r>
              <a:rPr lang="id-ID" dirty="0"/>
              <a:t>Manajeman media dapat menjadi sangat luas dan kompleks, karena di dalamnya terdapat pembahasan tentang ekonomi media dan ekonomi politik media, perkembangan tekhnologi serta sistem sosial politik tempat media itu berada.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Permasalahan media diantaranya : Keakuratan berita dan perlindungan sumber. Keakuratan berita sering kali diragukan dalam sistem demokrasi, sebab setiap orang memiliki hak yang sama untuk menyampaikan pendapat serta informasi, yang berimplikasi sebagai alat yang powerful dalam menciptakan opini dan propaganda.</a:t>
            </a:r>
          </a:p>
          <a:p>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The medium and the message : Inseparable duo </a:t>
            </a:r>
            <a:br>
              <a:rPr lang="id-ID" dirty="0" smtClean="0"/>
            </a:br>
            <a:endParaRPr lang="id-ID" dirty="0"/>
          </a:p>
        </p:txBody>
      </p:sp>
      <p:sp>
        <p:nvSpPr>
          <p:cNvPr id="3" name="Content Placeholder 2"/>
          <p:cNvSpPr>
            <a:spLocks noGrp="1"/>
          </p:cNvSpPr>
          <p:nvPr>
            <p:ph idx="1"/>
          </p:nvPr>
        </p:nvSpPr>
        <p:spPr/>
        <p:txBody>
          <a:bodyPr>
            <a:normAutofit fontScale="92500" lnSpcReduction="20000"/>
          </a:bodyPr>
          <a:lstStyle/>
          <a:p>
            <a:r>
              <a:rPr lang="id-ID" dirty="0" smtClean="0"/>
              <a:t>Mc Luhan berpendapat bahwa medium is the message, bahwa sekarang bukan lagi isi pesannya yang merupakan sebuah pesan, namun media itu sendiri yang merupakan sebuah pesan.</a:t>
            </a:r>
          </a:p>
          <a:p>
            <a:r>
              <a:rPr lang="id-ID" dirty="0" smtClean="0"/>
              <a:t> Mc Luhan menggunakan ini untuk mengetahui dan mentransformasi evolusi media di masyarakat serta dampak yang ditimbulkannya. </a:t>
            </a:r>
          </a:p>
          <a:p>
            <a:r>
              <a:rPr lang="id-ID" dirty="0" smtClean="0"/>
              <a:t>Dari telegraf ke media cetak dan sekarang internet, manusiapun yang memproses informasi mengalami perubahan. </a:t>
            </a:r>
          </a:p>
          <a:p>
            <a:r>
              <a:rPr lang="id-ID" dirty="0" smtClean="0"/>
              <a:t>Manufacturing content, manufacturing consent </a:t>
            </a:r>
          </a:p>
          <a:p>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Kasus media di AS, menganalisis media dalam hal struktur kelembagaan dan hubungannya saat beroperasi. Menurut Herman dan Chomsky, media melayani dan </a:t>
            </a:r>
          </a:p>
          <a:p>
            <a:endParaRPr lang="id-ID"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Autofit/>
          </a:bodyPr>
          <a:lstStyle/>
          <a:p>
            <a:r>
              <a:rPr lang="id-ID" sz="1800" dirty="0"/>
              <a:t>Media cetak, radio, televisi merupakan bisnis yang menguntungkan. Media sebagai propaganda, hal ini menunjukkan bahwa media dapat digunakan sebagai alat untuk mempropaganda. </a:t>
            </a:r>
            <a:r>
              <a:rPr lang="id-ID" sz="1800" dirty="0" smtClean="0"/>
              <a:t> Terdapat empat </a:t>
            </a:r>
            <a:r>
              <a:rPr lang="id-ID" sz="1800" dirty="0"/>
              <a:t>filter yang membuat seseorang melakukan propaganda </a:t>
            </a:r>
            <a:r>
              <a:rPr lang="id-ID" sz="1800" dirty="0" smtClean="0"/>
              <a:t>diantaranya</a:t>
            </a:r>
            <a:r>
              <a:rPr lang="id-ID" sz="1800" dirty="0"/>
              <a:t>: </a:t>
            </a:r>
            <a:endParaRPr lang="id-ID" sz="1800" dirty="0" smtClean="0"/>
          </a:p>
          <a:p>
            <a:pPr>
              <a:buNone/>
            </a:pPr>
            <a:r>
              <a:rPr lang="id-ID" sz="1800" dirty="0" smtClean="0"/>
              <a:t>	1.Tingginya </a:t>
            </a:r>
            <a:r>
              <a:rPr lang="id-ID" sz="1800" dirty="0"/>
              <a:t>konsentrasi pemilik media hanya untuk keuntungan perusahaan. </a:t>
            </a:r>
            <a:endParaRPr lang="id-ID" sz="1800" dirty="0" smtClean="0"/>
          </a:p>
          <a:p>
            <a:pPr>
              <a:buNone/>
            </a:pPr>
            <a:r>
              <a:rPr lang="id-ID" sz="1800" dirty="0" smtClean="0"/>
              <a:t>	2. </a:t>
            </a:r>
            <a:r>
              <a:rPr lang="id-ID" sz="1800" dirty="0"/>
              <a:t>iklan, sebagai satu-satunya sumber pendapatan media</a:t>
            </a:r>
            <a:r>
              <a:rPr lang="id-ID" sz="1800" dirty="0" smtClean="0"/>
              <a:t>.</a:t>
            </a:r>
          </a:p>
          <a:p>
            <a:pPr>
              <a:buNone/>
            </a:pPr>
            <a:r>
              <a:rPr lang="id-ID" sz="1800" dirty="0" smtClean="0"/>
              <a:t>	3.Sumber  </a:t>
            </a:r>
            <a:r>
              <a:rPr lang="id-ID" sz="1800" dirty="0"/>
              <a:t> media massa dituntut untuk menjadi simbolisasi hubungan dengan sumber yang powerful informasi pada kebutuhan </a:t>
            </a:r>
            <a:r>
              <a:rPr lang="id-ID" sz="1800" dirty="0" smtClean="0"/>
              <a:t>ekonomi.</a:t>
            </a:r>
          </a:p>
          <a:p>
            <a:pPr>
              <a:buNone/>
            </a:pPr>
            <a:r>
              <a:rPr lang="id-ID" sz="1800" dirty="0" smtClean="0"/>
              <a:t>	4. Flak </a:t>
            </a:r>
            <a:r>
              <a:rPr lang="id-ID" sz="1800" dirty="0"/>
              <a:t>dan the enforces </a:t>
            </a:r>
            <a:r>
              <a:rPr lang="id-ID" sz="1800" dirty="0" smtClean="0"/>
              <a:t> </a:t>
            </a:r>
            <a:r>
              <a:rPr lang="id-ID" sz="1800" dirty="0"/>
              <a:t> flak disini merujuk pada respon negative kepada program dan statement yang diberikan media, keduanya digunakan sebagai agenda mengadvokasi masyarakat dengan menggunakan media. </a:t>
            </a:r>
            <a:endParaRPr lang="id-ID" sz="1800" dirty="0" smtClean="0"/>
          </a:p>
          <a:p>
            <a:pPr>
              <a:buNone/>
            </a:pPr>
            <a:endParaRPr lang="id-ID" sz="1800" dirty="0"/>
          </a:p>
          <a:p>
            <a:pPr>
              <a:buNone/>
            </a:pPr>
            <a:r>
              <a:rPr lang="id-ID" sz="1800" dirty="0" smtClean="0"/>
              <a:t>Refrensi</a:t>
            </a:r>
            <a:r>
              <a:rPr lang="id-ID" sz="1800" dirty="0"/>
              <a:t>: Potret Manajemen Media di Indonesia;, Neny Rahman.blogspot.com </a:t>
            </a:r>
            <a:endParaRPr lang="id-ID" sz="1800" dirty="0" smtClean="0"/>
          </a:p>
          <a:p>
            <a:endParaRPr lang="id-ID" sz="1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ASUMSI TENTANG INDUSRI MEDIA </a:t>
            </a:r>
            <a:endParaRPr lang="id-ID" dirty="0" smtClean="0"/>
          </a:p>
          <a:p>
            <a:r>
              <a:rPr lang="id-ID" dirty="0"/>
              <a:t>Pengertian industri </a:t>
            </a:r>
            <a:r>
              <a:rPr lang="id-ID" dirty="0" smtClean="0"/>
              <a:t>mengandung konotasi </a:t>
            </a:r>
            <a:r>
              <a:rPr lang="id-ID" dirty="0"/>
              <a:t>kekuasaan, kontrol, hidden </a:t>
            </a:r>
            <a:r>
              <a:rPr lang="id-ID" dirty="0" smtClean="0"/>
              <a:t>agenda, </a:t>
            </a:r>
            <a:r>
              <a:rPr lang="id-ID" dirty="0"/>
              <a:t>ideologi dan juga moralitas (Hartley, 2009: 233). Konotasi inilah yang menyebabkan respon terhadap eksistensi industri </a:t>
            </a:r>
            <a:r>
              <a:rPr lang="id-ID" dirty="0" smtClean="0"/>
              <a:t>menjadu </a:t>
            </a:r>
            <a:r>
              <a:rPr lang="id-ID" dirty="0"/>
              <a:t>semakin kompleks, tidak terkecuali dengan industri media atau industri komunikasi.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Keberadaan industri ini tidak hanya dinilai memiliki pengaruh pada sektor ekonomi namun juga politik, sosial dan budaya</a:t>
            </a:r>
            <a:r>
              <a:rPr lang="id-ID" dirty="0" smtClean="0"/>
              <a:t>.</a:t>
            </a:r>
          </a:p>
          <a:p>
            <a:endParaRPr lang="id-ID" dirty="0" smtClean="0"/>
          </a:p>
          <a:p>
            <a:r>
              <a:rPr lang="id-ID" dirty="0" smtClean="0"/>
              <a:t>Keberadaan </a:t>
            </a:r>
            <a:r>
              <a:rPr lang="id-ID" dirty="0"/>
              <a:t>industri media tidak hanya menarik minat para ekonom tetapi juga menarik perhatian para politisi, pengamat sosial dan budaya.</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Regulasi media</a:t>
            </a:r>
          </a:p>
        </p:txBody>
      </p:sp>
      <p:sp>
        <p:nvSpPr>
          <p:cNvPr id="3" name="Content Placeholder 2"/>
          <p:cNvSpPr>
            <a:spLocks noGrp="1"/>
          </p:cNvSpPr>
          <p:nvPr>
            <p:ph idx="1"/>
          </p:nvPr>
        </p:nvSpPr>
        <p:spPr/>
        <p:txBody>
          <a:bodyPr>
            <a:normAutofit lnSpcReduction="10000"/>
          </a:bodyPr>
          <a:lstStyle/>
          <a:p>
            <a:r>
              <a:rPr lang="id-ID" dirty="0"/>
              <a:t> adalah kontrol dan pembinaan </a:t>
            </a:r>
            <a:r>
              <a:rPr lang="id-ID" dirty="0">
                <a:hlinkClick r:id="rId2"/>
              </a:rPr>
              <a:t>media massa </a:t>
            </a:r>
            <a:r>
              <a:rPr lang="id-ID" dirty="0"/>
              <a:t>oleh </a:t>
            </a:r>
            <a:r>
              <a:rPr lang="id-ID" dirty="0">
                <a:hlinkClick r:id="rId3"/>
              </a:rPr>
              <a:t>pemerintah </a:t>
            </a:r>
            <a:r>
              <a:rPr lang="id-ID" dirty="0"/>
              <a:t>dan lembaga lainnya. Ini semua diatur di dalam Hukum yang memiliki aturan dan prosedur untuk mencapai berbagai macam tujuan, misalnya dalam hal intervensi dalam melindungi kepentingan umum yang dinyatakan di dalam regulasi media, serta mendorong persaingan dan pasar media yang efektif, atau menetapkan standar teknis umum. </a:t>
            </a:r>
            <a:endParaRPr lang="id-ID" dirty="0" smtClean="0"/>
          </a:p>
          <a:p>
            <a:endParaRPr lang="id-ID"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r>
              <a:rPr lang="id-ID" dirty="0"/>
              <a:t>Sasaran utama dari regulasi media ini adalah</a:t>
            </a:r>
            <a:r>
              <a:rPr lang="id-ID" dirty="0">
                <a:hlinkClick r:id="rId2"/>
              </a:rPr>
              <a:t> pers,</a:t>
            </a:r>
            <a:r>
              <a:rPr lang="id-ID" dirty="0">
                <a:hlinkClick r:id="rId3"/>
              </a:rPr>
              <a:t> radio </a:t>
            </a:r>
            <a:r>
              <a:rPr lang="id-ID" dirty="0"/>
              <a:t>dan</a:t>
            </a:r>
            <a:r>
              <a:rPr lang="id-ID" dirty="0">
                <a:hlinkClick r:id="rId4"/>
              </a:rPr>
              <a:t> televisi,</a:t>
            </a:r>
            <a:r>
              <a:rPr lang="id-ID" dirty="0"/>
              <a:t> tetapi juga dapat mencakup</a:t>
            </a:r>
            <a:r>
              <a:rPr lang="id-ID" dirty="0">
                <a:hlinkClick r:id="rId5"/>
              </a:rPr>
              <a:t> film,</a:t>
            </a:r>
            <a:r>
              <a:rPr lang="id-ID" dirty="0">
                <a:hlinkClick r:id="rId6"/>
              </a:rPr>
              <a:t> musik rekaman,</a:t>
            </a:r>
            <a:r>
              <a:rPr lang="id-ID" dirty="0">
                <a:hlinkClick r:id="rId7"/>
              </a:rPr>
              <a:t> telegram,</a:t>
            </a:r>
            <a:r>
              <a:rPr lang="id-ID" dirty="0">
                <a:hlinkClick r:id="rId8"/>
              </a:rPr>
              <a:t> satelit,</a:t>
            </a:r>
            <a:r>
              <a:rPr lang="id-ID" dirty="0"/>
              <a:t> penyimpanan dan</a:t>
            </a:r>
            <a:r>
              <a:rPr lang="id-ID" dirty="0">
                <a:hlinkClick r:id="rId9"/>
              </a:rPr>
              <a:t> teknologi </a:t>
            </a:r>
            <a:r>
              <a:rPr lang="id-ID" dirty="0"/>
              <a:t>distribusi </a:t>
            </a:r>
            <a:r>
              <a:rPr lang="id-ID" dirty="0">
                <a:hlinkClick r:id="rId10"/>
              </a:rPr>
              <a:t>(disk,</a:t>
            </a:r>
            <a:r>
              <a:rPr lang="id-ID" dirty="0">
                <a:hlinkClick r:id="rId11"/>
              </a:rPr>
              <a:t> kaset,</a:t>
            </a:r>
            <a:r>
              <a:rPr lang="id-ID" dirty="0"/>
              <a:t> dan sebagainya),</a:t>
            </a:r>
            <a:r>
              <a:rPr lang="id-ID" dirty="0">
                <a:hlinkClick r:id="rId12"/>
              </a:rPr>
              <a:t> internet,</a:t>
            </a:r>
            <a:r>
              <a:rPr lang="id-ID" dirty="0">
                <a:hlinkClick r:id="rId13"/>
              </a:rPr>
              <a:t> ponsel,</a:t>
            </a:r>
            <a:r>
              <a:rPr lang="id-ID" dirty="0"/>
              <a:t> dll. Regulasi media merupakan perangkat media massa yang memiliki peraturan, dimana semuanya diatur oleh</a:t>
            </a:r>
            <a:r>
              <a:rPr lang="id-ID" dirty="0">
                <a:hlinkClick r:id="rId14"/>
              </a:rPr>
              <a:t> Pemerintah </a:t>
            </a:r>
            <a:r>
              <a:rPr lang="id-ID" dirty="0"/>
              <a:t>dan beberapa badan yang membawahi media massa, peraturan diatur dalam hukun dan aturan yang sesuai dengan prosedur.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dirty="0" smtClean="0"/>
          </a:p>
          <a:p>
            <a:r>
              <a:rPr lang="id-ID" dirty="0" smtClean="0"/>
              <a:t>Regulasi </a:t>
            </a:r>
            <a:r>
              <a:rPr lang="id-ID" dirty="0"/>
              <a:t>Media adalah aturan-aturan dan kebijakan yang berkaitan dengan yang mengatur hubungan dan operasional media massa, regulasi sangat penting bagi keteraturan dan keseimbangan hubungan </a:t>
            </a:r>
            <a:r>
              <a:rPr lang="id-ID" dirty="0">
                <a:hlinkClick r:id="rId2"/>
              </a:rPr>
              <a:t>media massa </a:t>
            </a:r>
            <a:r>
              <a:rPr lang="id-ID" dirty="0"/>
              <a:t>dengan</a:t>
            </a:r>
            <a:r>
              <a:rPr lang="id-ID" dirty="0">
                <a:hlinkClick r:id="rId3"/>
              </a:rPr>
              <a:t> pemerintah,</a:t>
            </a:r>
            <a:r>
              <a:rPr lang="id-ID" dirty="0"/>
              <a:t> masyarakat, sesama media massa dan media secara globa</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Regulasi di Indonesia</a:t>
            </a:r>
          </a:p>
        </p:txBody>
      </p:sp>
      <p:sp>
        <p:nvSpPr>
          <p:cNvPr id="3" name="Content Placeholder 2"/>
          <p:cNvSpPr>
            <a:spLocks noGrp="1"/>
          </p:cNvSpPr>
          <p:nvPr>
            <p:ph idx="1"/>
          </p:nvPr>
        </p:nvSpPr>
        <p:spPr/>
        <p:txBody>
          <a:bodyPr>
            <a:normAutofit fontScale="25000" lnSpcReduction="20000"/>
          </a:bodyPr>
          <a:lstStyle/>
          <a:p>
            <a:endParaRPr lang="id-ID" dirty="0" smtClean="0"/>
          </a:p>
          <a:p>
            <a:r>
              <a:rPr lang="id-ID" sz="3800" dirty="0" smtClean="0"/>
              <a:t>UU </a:t>
            </a:r>
            <a:r>
              <a:rPr lang="id-ID" sz="3800" dirty="0"/>
              <a:t>Nomor 14 Tahun 2008 tentang Keterbukaan Informasi Publik, yang mengatur tentang informasi publik </a:t>
            </a:r>
            <a:endParaRPr lang="id-ID" sz="3800" dirty="0" smtClean="0"/>
          </a:p>
          <a:p>
            <a:endParaRPr lang="id-ID" sz="3800" dirty="0" smtClean="0"/>
          </a:p>
          <a:p>
            <a:pPr>
              <a:buNone/>
            </a:pPr>
            <a:r>
              <a:rPr lang="id-ID" sz="3800" dirty="0"/>
              <a:t> </a:t>
            </a:r>
            <a:endParaRPr lang="id-ID" sz="3800" dirty="0" smtClean="0"/>
          </a:p>
          <a:p>
            <a:r>
              <a:rPr lang="id-ID" sz="5500" dirty="0"/>
              <a:t>UU No. 40 Tahun 1999 Tentang Pers, yang mengatur tentang pers di Indonesia yaitu perusahaan pers, dewan pers, kantor berita, waartawan, organisasi pers, pers nasional, pers asing, penyensoran, pembredelan, hak tolak, hak jawab, hak koreksi, kewajiban koreksi, kode etik jurnalistik. </a:t>
            </a:r>
            <a:endParaRPr lang="id-ID" sz="5500" dirty="0" smtClean="0"/>
          </a:p>
          <a:p>
            <a:endParaRPr lang="id-ID" sz="5500" dirty="0" smtClean="0"/>
          </a:p>
          <a:p>
            <a:endParaRPr lang="id-ID" sz="5500" dirty="0" smtClean="0"/>
          </a:p>
          <a:p>
            <a:r>
              <a:rPr lang="id-ID" sz="5500" dirty="0"/>
              <a:t>UU No. 32 Tahun 2002 Tentang Penyiaran yang mengatur penyiaran di Indonesia yaitu televisi, radio, siaran iklan (niaga dan layanan masyarakat), spektrum frekuensi radio, lembaga penyiaran, sistem penyiaran nasional, izin penyelenggaraan penyiaran. </a:t>
            </a:r>
            <a:endParaRPr lang="id-ID" sz="5500" dirty="0" smtClean="0"/>
          </a:p>
          <a:p>
            <a:endParaRPr lang="id-ID" sz="5500" dirty="0" smtClean="0"/>
          </a:p>
          <a:p>
            <a:endParaRPr lang="id-ID" sz="5500" dirty="0" smtClean="0"/>
          </a:p>
          <a:p>
            <a:r>
              <a:rPr lang="id-ID" sz="5500" dirty="0"/>
              <a:t>UU No. 11 Tahun 2008 Tentang Informasi dan Transaksi Elektronik, yang mengatur tentang informasi elektronik, transaksi elektronik, dokumen </a:t>
            </a:r>
            <a:r>
              <a:rPr lang="id-ID" sz="5500" dirty="0" smtClean="0"/>
              <a:t> elektronik</a:t>
            </a:r>
            <a:r>
              <a:rPr lang="id-ID" sz="5500" dirty="0"/>
              <a:t>, sistem elektronik, penyelenggaraan sistem elektronik, jaringan sistem elektronik, agen elektronik, tandatangan elektronik. </a:t>
            </a:r>
            <a:endParaRPr lang="id-ID" sz="5500" dirty="0" smtClean="0"/>
          </a:p>
          <a:p>
            <a:endParaRPr lang="id-ID" sz="5500" dirty="0" smtClean="0"/>
          </a:p>
          <a:p>
            <a:pPr>
              <a:buNone/>
            </a:pPr>
            <a:r>
              <a:rPr lang="id-ID" sz="5500" dirty="0"/>
              <a:t> </a:t>
            </a:r>
            <a:endParaRPr lang="id-ID" sz="5500" dirty="0" smtClean="0"/>
          </a:p>
          <a:p>
            <a:r>
              <a:rPr lang="id-ID" sz="5500" dirty="0"/>
              <a:t>UU No. 5 Tahun 1999 Tentang Larangan Praktek Monopoli dan Persaingan Usaha Tidak Sehat. Undang-undang ini turut dikategorikan dalam regulasi media terkait pengaturan usaha di bidang media dan komunikasi</a:t>
            </a:r>
            <a:endParaRPr lang="id-ID" sz="5500" dirty="0" smtClean="0"/>
          </a:p>
          <a:p>
            <a:endParaRPr lang="id-ID" sz="5500" dirty="0" smtClean="0"/>
          </a:p>
          <a:p>
            <a:endParaRPr lang="id-ID" sz="55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r>
              <a:rPr lang="id-ID" dirty="0"/>
              <a:t>Manajeman media </a:t>
            </a:r>
            <a:endParaRPr lang="id-ID" dirty="0" smtClean="0"/>
          </a:p>
          <a:p>
            <a:r>
              <a:rPr lang="id-ID" dirty="0"/>
              <a:t>adalah “</a:t>
            </a:r>
            <a:endParaRPr lang="id-ID" dirty="0" smtClean="0"/>
          </a:p>
          <a:p>
            <a:r>
              <a:rPr lang="id-ID" dirty="0"/>
              <a:t>sebuah ilmu yang mempelajari bagaimana pengelolaan media dengan prinsip-prinsip dan seluruh proses manajemannya dilakukan, baik terhadap media sebagai industri yang bersifat komersial maupun sosial, media sebagai institusi sosial maupun institusi komersial</a:t>
            </a:r>
            <a:endParaRPr lang="id-ID" dirty="0" smtClean="0"/>
          </a:p>
          <a:p>
            <a:r>
              <a:rPr lang="id-ID" dirty="0"/>
              <a:t>”</a:t>
            </a:r>
            <a:endParaRPr lang="id-ID" dirty="0" smtClean="0"/>
          </a:p>
          <a:p>
            <a:endParaRPr lang="id-ID"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Beberapa macam regulator di Indonesia</a:t>
            </a:r>
          </a:p>
        </p:txBody>
      </p:sp>
      <p:sp>
        <p:nvSpPr>
          <p:cNvPr id="3" name="Content Placeholder 2"/>
          <p:cNvSpPr>
            <a:spLocks noGrp="1"/>
          </p:cNvSpPr>
          <p:nvPr>
            <p:ph idx="1"/>
          </p:nvPr>
        </p:nvSpPr>
        <p:spPr/>
        <p:txBody>
          <a:bodyPr>
            <a:normAutofit fontScale="55000" lnSpcReduction="20000"/>
          </a:bodyPr>
          <a:lstStyle/>
          <a:p>
            <a:pPr>
              <a:buNone/>
            </a:pPr>
            <a:r>
              <a:rPr lang="id-ID" dirty="0"/>
              <a:t> </a:t>
            </a:r>
            <a:endParaRPr lang="id-ID" dirty="0" smtClean="0"/>
          </a:p>
          <a:p>
            <a:pPr>
              <a:buNone/>
            </a:pPr>
            <a:r>
              <a:rPr lang="id-ID" dirty="0" smtClean="0">
                <a:hlinkClick r:id="rId2"/>
              </a:rPr>
              <a:t>1.	Badan </a:t>
            </a:r>
            <a:r>
              <a:rPr lang="id-ID" dirty="0">
                <a:hlinkClick r:id="rId2"/>
              </a:rPr>
              <a:t>Regulasi Telekomunikasi Indonesia </a:t>
            </a:r>
            <a:r>
              <a:rPr lang="id-ID" dirty="0"/>
              <a:t>(BRTI</a:t>
            </a:r>
            <a:r>
              <a:rPr lang="id-ID" dirty="0" smtClean="0"/>
              <a:t>)</a:t>
            </a:r>
          </a:p>
          <a:p>
            <a:pPr>
              <a:buNone/>
            </a:pPr>
            <a:r>
              <a:rPr lang="id-ID" dirty="0"/>
              <a:t> </a:t>
            </a:r>
            <a:endParaRPr lang="id-ID" dirty="0" smtClean="0"/>
          </a:p>
          <a:p>
            <a:pPr>
              <a:buNone/>
            </a:pPr>
            <a:r>
              <a:rPr lang="id-ID" dirty="0" smtClean="0">
                <a:hlinkClick r:id="rId3"/>
              </a:rPr>
              <a:t>2.	Dewan Pers</a:t>
            </a:r>
            <a:endParaRPr lang="id-ID" dirty="0" smtClean="0"/>
          </a:p>
          <a:p>
            <a:pPr>
              <a:buNone/>
            </a:pPr>
            <a:r>
              <a:rPr lang="id-ID" dirty="0"/>
              <a:t> </a:t>
            </a:r>
            <a:endParaRPr lang="id-ID" dirty="0" smtClean="0"/>
          </a:p>
          <a:p>
            <a:pPr>
              <a:buNone/>
            </a:pPr>
            <a:r>
              <a:rPr lang="id-ID" dirty="0">
                <a:hlinkClick r:id="rId4"/>
              </a:rPr>
              <a:t>3</a:t>
            </a:r>
            <a:r>
              <a:rPr lang="id-ID" dirty="0" smtClean="0">
                <a:hlinkClick r:id="rId4"/>
              </a:rPr>
              <a:t>.	Dewan </a:t>
            </a:r>
            <a:r>
              <a:rPr lang="id-ID" dirty="0">
                <a:hlinkClick r:id="rId4"/>
              </a:rPr>
              <a:t>Hak </a:t>
            </a:r>
            <a:r>
              <a:rPr lang="id-ID" dirty="0" smtClean="0">
                <a:hlinkClick r:id="rId4"/>
              </a:rPr>
              <a:t>Cipta</a:t>
            </a:r>
            <a:endParaRPr lang="id-ID" dirty="0" smtClean="0"/>
          </a:p>
          <a:p>
            <a:pPr>
              <a:buNone/>
            </a:pPr>
            <a:r>
              <a:rPr lang="id-ID" dirty="0"/>
              <a:t> </a:t>
            </a:r>
            <a:endParaRPr lang="id-ID" dirty="0" smtClean="0"/>
          </a:p>
          <a:p>
            <a:pPr>
              <a:buNone/>
            </a:pPr>
            <a:r>
              <a:rPr lang="id-ID" dirty="0" smtClean="0">
                <a:hlinkClick r:id="rId5"/>
              </a:rPr>
              <a:t>4.	Komisi </a:t>
            </a:r>
            <a:r>
              <a:rPr lang="id-ID" dirty="0">
                <a:hlinkClick r:id="rId5"/>
              </a:rPr>
              <a:t>Penyiaran Indonesia </a:t>
            </a:r>
            <a:r>
              <a:rPr lang="id-ID" dirty="0" smtClean="0"/>
              <a:t>.</a:t>
            </a:r>
          </a:p>
          <a:p>
            <a:endParaRPr lang="id-ID" dirty="0" smtClean="0"/>
          </a:p>
          <a:p>
            <a:pPr>
              <a:buNone/>
            </a:pPr>
            <a:r>
              <a:rPr lang="id-ID" dirty="0" smtClean="0">
                <a:hlinkClick r:id="rId6"/>
              </a:rPr>
              <a:t>5.	Badan </a:t>
            </a:r>
            <a:r>
              <a:rPr lang="id-ID" dirty="0">
                <a:hlinkClick r:id="rId6"/>
              </a:rPr>
              <a:t>Standarisasi Transaksi </a:t>
            </a:r>
            <a:r>
              <a:rPr lang="id-ID" dirty="0" smtClean="0">
                <a:hlinkClick r:id="rId6"/>
              </a:rPr>
              <a:t>Elektronik</a:t>
            </a:r>
            <a:r>
              <a:rPr lang="id-ID" dirty="0" smtClean="0"/>
              <a:t>.</a:t>
            </a:r>
          </a:p>
          <a:p>
            <a:pPr>
              <a:buNone/>
            </a:pPr>
            <a:endParaRPr lang="id-ID" dirty="0" smtClean="0"/>
          </a:p>
          <a:p>
            <a:pPr>
              <a:buNone/>
            </a:pPr>
            <a:r>
              <a:rPr lang="id-ID" dirty="0" smtClean="0">
                <a:hlinkClick r:id="rId7"/>
              </a:rPr>
              <a:t>6.	Komisi Informasi</a:t>
            </a:r>
            <a:r>
              <a:rPr lang="id-ID" dirty="0" smtClean="0"/>
              <a:t>.</a:t>
            </a:r>
          </a:p>
          <a:p>
            <a:pPr>
              <a:buNone/>
            </a:pPr>
            <a:r>
              <a:rPr lang="id-ID" dirty="0"/>
              <a:t> </a:t>
            </a:r>
            <a:endParaRPr lang="id-ID" dirty="0" smtClean="0"/>
          </a:p>
          <a:p>
            <a:pPr>
              <a:buNone/>
            </a:pPr>
            <a:r>
              <a:rPr lang="id-ID" dirty="0" smtClean="0">
                <a:hlinkClick r:id="rId8"/>
              </a:rPr>
              <a:t>7.	Lembaga </a:t>
            </a:r>
            <a:r>
              <a:rPr lang="id-ID" dirty="0">
                <a:hlinkClick r:id="rId8"/>
              </a:rPr>
              <a:t>Sensor </a:t>
            </a:r>
            <a:r>
              <a:rPr lang="id-ID" dirty="0" smtClean="0">
                <a:hlinkClick r:id="rId8"/>
              </a:rPr>
              <a:t>Film</a:t>
            </a:r>
            <a:r>
              <a:rPr lang="id-ID" dirty="0" smtClean="0"/>
              <a:t>.</a:t>
            </a:r>
          </a:p>
          <a:p>
            <a:pPr>
              <a:buNone/>
            </a:pPr>
            <a:r>
              <a:rPr lang="id-ID" dirty="0"/>
              <a:t> </a:t>
            </a:r>
            <a:endParaRPr lang="id-ID" dirty="0" smtClean="0"/>
          </a:p>
          <a:p>
            <a:pPr>
              <a:buNone/>
            </a:pPr>
            <a:r>
              <a:rPr lang="id-ID" dirty="0" smtClean="0">
                <a:hlinkClick r:id="rId9"/>
              </a:rPr>
              <a:t>8.	Komisi </a:t>
            </a:r>
            <a:r>
              <a:rPr lang="id-ID" dirty="0">
                <a:hlinkClick r:id="rId9"/>
              </a:rPr>
              <a:t>Pengawas Persaingan Usaha </a:t>
            </a:r>
            <a:endParaRPr lang="id-ID"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7500" lnSpcReduction="20000"/>
          </a:bodyPr>
          <a:lstStyle/>
          <a:p>
            <a:r>
              <a:rPr lang="id-ID" dirty="0" smtClean="0"/>
              <a:t>Dampak Globalisasi Media </a:t>
            </a:r>
          </a:p>
          <a:p>
            <a:r>
              <a:rPr lang="id-ID" dirty="0" smtClean="0"/>
              <a:t>Secara garis besar dampak globalisasi media pada tata sosial masyarakat Indonesia dapat kita temukan garis positif atau konstruktif serta garis negatif atau destruktif. </a:t>
            </a:r>
          </a:p>
          <a:p>
            <a:r>
              <a:rPr lang="id-ID" dirty="0" smtClean="0"/>
              <a:t>Mengapa? Garis positif atau lebih tepat akibat konstruktif fenomena globalisasi media massa di Indonesia adalah perubahan sosial politik yang meliputi keterbukaan, penonjolan tiga isu global termsuk kebebasan pers sebagai bagian integral sistem komunikasi sosial masyarakat. </a:t>
            </a:r>
          </a:p>
          <a:p>
            <a:r>
              <a:rPr lang="id-ID" dirty="0" smtClean="0"/>
              <a:t>Sementara itu garis negatif adalah dampak buruk dari globalisasi media dapat juga dilihat dari fenomena masyarakat yang semakin konsumeristik, apatis dan individualistis</a:t>
            </a:r>
            <a:endParaRPr lang="id-ID"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 Beberapa dampak kritis yang perlu dieksplorasi adalah: </a:t>
            </a:r>
          </a:p>
          <a:p>
            <a:r>
              <a:rPr lang="id-ID" dirty="0" smtClean="0"/>
              <a:t>1. Gejala globalisasi media massa membuka kondisi dunia yang disebut dengan istilah </a:t>
            </a:r>
            <a:r>
              <a:rPr lang="id-ID" i="1" dirty="0" smtClean="0"/>
              <a:t>borderless world</a:t>
            </a:r>
            <a:r>
              <a:rPr lang="id-ID" dirty="0" smtClean="0"/>
              <a:t>. Kondisi dunia tanpa batas ini mengakibatkan apa yang sering disebut dengan penyeragaman secara global dalam sistem , pola dan budaya komuniaksi dunia. </a:t>
            </a:r>
          </a:p>
          <a:p>
            <a:endParaRPr lang="id-ID"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a:t>2. Kebijakan Media Global. Setidaknya ada dua dimensi dalam kebijakan media global, yakni kebijakan internal (editorial) yang bersifat horizontal dan kebijakan politk-ideologi pelaku media yang bersifat vertikal. </a:t>
            </a:r>
            <a:r>
              <a:rPr lang="id-ID" dirty="0" smtClean="0"/>
              <a:t>D.</a:t>
            </a:r>
            <a:endParaRPr lang="id-ID"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smtClean="0"/>
              <a:t>alam perkembangan kapitalisme global tidak jarang kedua dimensi tersebut saling bertabrakan kepentingan. Tarik ulur kebijakan politik-ideologi yang dipunyai oleh pelaku media terkait dengan kebijakan-kebijakan publik yang dikeluarkan oleh pemerintah yang bersangkutan. </a:t>
            </a:r>
          </a:p>
          <a:p>
            <a:r>
              <a:rPr lang="id-ID" dirty="0" smtClean="0"/>
              <a:t>Pada saatnya, kebijakan-kebijakan publik tersebut saling silang dengan kepentingan dan kebijakan pelaku media dalam konteks industri media yang mereka buat</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a:t>Manajemen media harus memberikan pengetahuan </a:t>
            </a:r>
            <a:r>
              <a:rPr lang="id-ID" dirty="0" smtClean="0"/>
              <a:t>tentang </a:t>
            </a:r>
            <a:r>
              <a:rPr lang="id-ID" dirty="0"/>
              <a:t>“</a:t>
            </a:r>
            <a:endParaRPr lang="id-ID" dirty="0" smtClean="0"/>
          </a:p>
          <a:p>
            <a:r>
              <a:rPr lang="id-ID" dirty="0"/>
              <a:t> pengelolaan media,  prinsip-prinsip manajemen dan seluruh proses manajemennya secara utuh yang meliputi berbagai </a:t>
            </a:r>
            <a:r>
              <a:rPr lang="id-ID" dirty="0" smtClean="0"/>
              <a:t>FUNGSI MANAJEMEN DALAM BISNIS</a:t>
            </a:r>
          </a:p>
          <a:p>
            <a:r>
              <a:rPr lang="id-ID" dirty="0"/>
              <a:t> </a:t>
            </a:r>
            <a:r>
              <a:rPr lang="id-ID" dirty="0" smtClean="0"/>
              <a:t> </a:t>
            </a:r>
            <a:r>
              <a:rPr lang="id-ID" dirty="0"/>
              <a:t>1. Planning 2. </a:t>
            </a:r>
            <a:r>
              <a:rPr lang="id-ID" dirty="0" smtClean="0"/>
              <a:t>Organazing 3.Staffing</a:t>
            </a:r>
          </a:p>
          <a:p>
            <a:r>
              <a:rPr lang="id-ID" dirty="0" smtClean="0"/>
              <a:t> 4</a:t>
            </a:r>
            <a:r>
              <a:rPr lang="id-ID" dirty="0"/>
              <a:t>. </a:t>
            </a:r>
            <a:r>
              <a:rPr lang="id-ID" dirty="0" smtClean="0"/>
              <a:t>Directing  5</a:t>
            </a:r>
            <a:r>
              <a:rPr lang="id-ID" dirty="0"/>
              <a:t>. Controlling</a:t>
            </a:r>
            <a:endParaRPr lang="id-ID" dirty="0" smtClean="0"/>
          </a:p>
          <a:p>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1. Media sebagai Industri Komersia</a:t>
            </a:r>
            <a:endParaRPr lang="id-ID" dirty="0"/>
          </a:p>
        </p:txBody>
      </p:sp>
      <p:sp>
        <p:nvSpPr>
          <p:cNvPr id="3" name="Content Placeholder 2"/>
          <p:cNvSpPr>
            <a:spLocks noGrp="1"/>
          </p:cNvSpPr>
          <p:nvPr>
            <p:ph idx="1"/>
          </p:nvPr>
        </p:nvSpPr>
        <p:spPr/>
        <p:txBody>
          <a:bodyPr>
            <a:normAutofit lnSpcReduction="10000"/>
          </a:bodyPr>
          <a:lstStyle/>
          <a:p>
            <a:r>
              <a:rPr lang="id-ID" dirty="0"/>
              <a:t>Dalam konteks media sebagai industri komersial, harus diketahui secara jelas dasar filosofis keberadaan media </a:t>
            </a:r>
            <a:r>
              <a:rPr lang="id-ID" dirty="0" smtClean="0"/>
              <a:t>tersebut yang </a:t>
            </a:r>
            <a:r>
              <a:rPr lang="id-ID" dirty="0"/>
              <a:t>memberikan gambaran bahwa media ditujukan untuk kepentingan pasar</a:t>
            </a:r>
            <a:r>
              <a:rPr lang="id-ID" dirty="0" smtClean="0"/>
              <a:t>.</a:t>
            </a:r>
          </a:p>
          <a:p>
            <a:r>
              <a:rPr lang="id-ID" dirty="0" smtClean="0"/>
              <a:t> </a:t>
            </a:r>
            <a:r>
              <a:rPr lang="id-ID" dirty="0"/>
              <a:t>Media disini dilihat sebagai industri dalam prinsip-prinsip kehidupan pasar bebas</a:t>
            </a:r>
            <a:r>
              <a:rPr lang="id-ID" dirty="0" smtClean="0"/>
              <a:t>.</a:t>
            </a:r>
          </a:p>
          <a:p>
            <a:r>
              <a:rPr lang="id-ID" dirty="0" smtClean="0"/>
              <a:t> </a:t>
            </a:r>
            <a:r>
              <a:rPr lang="id-ID" dirty="0"/>
              <a:t>Media dikelola sesuai dengan peranan dan fungsinya untuk keuntungan komersial.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2.Media sebagai Industri Institusi Sosial</a:t>
            </a:r>
            <a:endParaRPr lang="id-ID" dirty="0"/>
          </a:p>
        </p:txBody>
      </p:sp>
      <p:sp>
        <p:nvSpPr>
          <p:cNvPr id="3" name="Content Placeholder 2"/>
          <p:cNvSpPr>
            <a:spLocks noGrp="1"/>
          </p:cNvSpPr>
          <p:nvPr>
            <p:ph idx="1"/>
          </p:nvPr>
        </p:nvSpPr>
        <p:spPr/>
        <p:txBody>
          <a:bodyPr>
            <a:normAutofit fontScale="85000" lnSpcReduction="20000"/>
          </a:bodyPr>
          <a:lstStyle/>
          <a:p>
            <a:r>
              <a:rPr lang="id-ID" dirty="0" smtClean="0"/>
              <a:t>peranan </a:t>
            </a:r>
            <a:r>
              <a:rPr lang="id-ID" dirty="0"/>
              <a:t>dan fungsi media, antara lain sebagai pemberi informasi, pendidikan, hiburan </a:t>
            </a:r>
            <a:r>
              <a:rPr lang="id-ID" dirty="0" smtClean="0"/>
              <a:t>dan sosial kontrol serta </a:t>
            </a:r>
            <a:r>
              <a:rPr lang="id-ID" dirty="0"/>
              <a:t>d</a:t>
            </a:r>
            <a:r>
              <a:rPr lang="id-ID" dirty="0" smtClean="0"/>
              <a:t>isamping </a:t>
            </a:r>
            <a:r>
              <a:rPr lang="id-ID" dirty="0"/>
              <a:t>itu, media juga jelas merupakan </a:t>
            </a:r>
            <a:r>
              <a:rPr lang="id-ID" dirty="0" smtClean="0"/>
              <a:t>institusi </a:t>
            </a:r>
            <a:r>
              <a:rPr lang="id-ID" dirty="0"/>
              <a:t>sosial atau paling tidak sangat dominan mempunyai tugas sosial </a:t>
            </a:r>
            <a:r>
              <a:rPr lang="id-ID" dirty="0" smtClean="0"/>
              <a:t>misalnya </a:t>
            </a:r>
            <a:r>
              <a:rPr lang="id-ID" dirty="0"/>
              <a:t>lembaga penyiaran publik dan lembaga penyiaran komunitas yang secara ekonomis dari sudut pendapatan berbeda dengan media komersial</a:t>
            </a:r>
            <a:r>
              <a:rPr lang="id-ID" dirty="0" smtClean="0"/>
              <a:t>.</a:t>
            </a:r>
          </a:p>
          <a:p>
            <a:r>
              <a:rPr lang="id-ID" dirty="0" smtClean="0"/>
              <a:t> </a:t>
            </a:r>
            <a:r>
              <a:rPr lang="id-ID" dirty="0"/>
              <a:t>Sejak awal harus dipahami bahwa institusi media baik sebagai industri yang bersifat komersial ataupun sosial, berbeda dengan industri lainnya, karena itu produk media harus dijaga kualitasnya sesuai dengan periodisasi </a:t>
            </a:r>
            <a:r>
              <a:rPr lang="id-ID" dirty="0" smtClean="0"/>
              <a:t>media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r>
              <a:rPr lang="id-ID" dirty="0" smtClean="0"/>
              <a:t>Tumbuh </a:t>
            </a:r>
            <a:r>
              <a:rPr lang="id-ID" dirty="0"/>
              <a:t>dan berkembangnya media akan membantu usaha  pencerdasan bangsa, membantu masyarakat untuk memperoleh informasi yang dapat digunakan untuk meningkatkan derajat kehidupannya</a:t>
            </a:r>
            <a:r>
              <a:rPr lang="id-ID" dirty="0" smtClean="0"/>
              <a:t>.</a:t>
            </a:r>
            <a:r>
              <a:rPr lang="id-ID" dirty="0"/>
              <a:t> </a:t>
            </a:r>
            <a:endParaRPr lang="id-ID" dirty="0" smtClean="0"/>
          </a:p>
          <a:p>
            <a:r>
              <a:rPr lang="id-ID" dirty="0" smtClean="0"/>
              <a:t>studi </a:t>
            </a:r>
            <a:r>
              <a:rPr lang="id-ID" dirty="0"/>
              <a:t>manajemen media diharapkan tidak hanya pengembangan ilmu yang diperoleh namun juga mendorong pertumbuhan media serta kehidupan demokrasi yang </a:t>
            </a:r>
            <a:r>
              <a:rPr lang="id-ID" dirty="0" smtClean="0"/>
              <a:t> menjamin </a:t>
            </a:r>
            <a:r>
              <a:rPr lang="id-ID" dirty="0"/>
              <a:t>adanya “ </a:t>
            </a:r>
            <a:endParaRPr lang="id-ID" dirty="0" smtClean="0"/>
          </a:p>
          <a:p>
            <a:r>
              <a:rPr lang="id-ID" dirty="0"/>
              <a:t> </a:t>
            </a:r>
            <a:r>
              <a:rPr lang="id-ID" dirty="0" smtClean="0"/>
              <a:t>FREEDOM OF EXPRESSION, FREEDOM OF SPEECH, AND FREEDOM OF THE  PERS”</a:t>
            </a:r>
          </a:p>
          <a:p>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a:t>menguasai media sama dengan menguasai public. Pertumbuhan industri media tidak bisa lepas dari sistem ekonomi politik. seperti yang terjadi di Indonesia, perubahan situasi politik da ekonomi berdampak dapa dinamika industri media. Tidak hanya media yang sekarang digunakan sebagai kendaraan bagi kepentingan politik tetapi juga alat bisnis yang powerful.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r>
              <a:rPr lang="id-ID" dirty="0" smtClean="0"/>
              <a:t>Bahkan politik dan bisnis seakan digandingkan di industri media. Dalam dinamika politik, warganegara dilihat sebagai seorang pemilih dan bisnis melihat warganegara sebagai seorang konsumen. </a:t>
            </a:r>
          </a:p>
          <a:p>
            <a:r>
              <a:rPr lang="id-ID" dirty="0" smtClean="0"/>
              <a:t>Keduanya merfleksikan bagaimana keadaan media saat ini. media tidak menyedia tempat bagai warganegara untuk dapat berhubungan, merefleksikan dan terlibat didalamnya.</a:t>
            </a:r>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1520</Words>
  <Application>Microsoft Office PowerPoint</Application>
  <PresentationFormat>On-screen Show (4:3)</PresentationFormat>
  <Paragraphs>111</Paragraphs>
  <Slides>34</Slides>
  <Notes>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Kepentingan  Manajemen  Dalam Bisnis Media</vt:lpstr>
      <vt:lpstr>Slide 2</vt:lpstr>
      <vt:lpstr>Slide 3</vt:lpstr>
      <vt:lpstr>Slide 4</vt:lpstr>
      <vt:lpstr>1. Media sebagai Industri Komersia</vt:lpstr>
      <vt:lpstr>2.Media sebagai Industri Institusi Sosial</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The medium and the message : Inseparable duo  </vt:lpstr>
      <vt:lpstr>Slide 22</vt:lpstr>
      <vt:lpstr>Slide 23</vt:lpstr>
      <vt:lpstr>Slide 24</vt:lpstr>
      <vt:lpstr>Slide 25</vt:lpstr>
      <vt:lpstr>Regulasi media</vt:lpstr>
      <vt:lpstr>Slide 27</vt:lpstr>
      <vt:lpstr>Slide 28</vt:lpstr>
      <vt:lpstr>Regulasi di Indonesia</vt:lpstr>
      <vt:lpstr>Beberapa macam regulator di Indonesia</vt:lpstr>
      <vt:lpstr>Slide 31</vt:lpstr>
      <vt:lpstr>Slide 32</vt:lpstr>
      <vt:lpstr>Slide 33</vt:lpstr>
      <vt:lpstr>Slide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Kepentingan  Manajemen  Dalam Bisnis Media</dc:title>
  <dc:creator>BUNDA RATU</dc:creator>
  <cp:lastModifiedBy>BUNDA RATU</cp:lastModifiedBy>
  <cp:revision>2</cp:revision>
  <dcterms:created xsi:type="dcterms:W3CDTF">2020-04-27T04:27:00Z</dcterms:created>
  <dcterms:modified xsi:type="dcterms:W3CDTF">2020-09-10T01:12:49Z</dcterms:modified>
</cp:coreProperties>
</file>