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6" r:id="rId4"/>
    <p:sldId id="273" r:id="rId5"/>
    <p:sldId id="258" r:id="rId6"/>
    <p:sldId id="274" r:id="rId7"/>
    <p:sldId id="263" r:id="rId8"/>
    <p:sldId id="284" r:id="rId9"/>
    <p:sldId id="271" r:id="rId10"/>
    <p:sldId id="272" r:id="rId11"/>
    <p:sldId id="277" r:id="rId12"/>
    <p:sldId id="278" r:id="rId13"/>
    <p:sldId id="279" r:id="rId14"/>
    <p:sldId id="280" r:id="rId15"/>
    <p:sldId id="281" r:id="rId16"/>
    <p:sldId id="282" r:id="rId17"/>
    <p:sldId id="283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5" autoAdjust="0"/>
    <p:restoredTop sz="94595" autoAdjust="0"/>
  </p:normalViewPr>
  <p:slideViewPr>
    <p:cSldViewPr>
      <p:cViewPr>
        <p:scale>
          <a:sx n="75" d="100"/>
          <a:sy n="75" d="100"/>
        </p:scale>
        <p:origin x="-210" y="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E4E23F-5131-4C1C-AD73-C53944C57DC5}" type="datetimeFigureOut">
              <a:rPr lang="id-ID" smtClean="0"/>
              <a:pPr/>
              <a:t>10/09/2020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F1054E-D27D-4A88-957C-D2F6357B54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E4E23F-5131-4C1C-AD73-C53944C57DC5}" type="datetimeFigureOut">
              <a:rPr lang="id-ID" smtClean="0"/>
              <a:pPr/>
              <a:t>10/09/2020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1054E-D27D-4A88-957C-D2F6357B54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E4E23F-5131-4C1C-AD73-C53944C57DC5}" type="datetimeFigureOut">
              <a:rPr lang="id-ID" smtClean="0"/>
              <a:pPr/>
              <a:t>10/09/2020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1054E-D27D-4A88-957C-D2F6357B54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E4E23F-5131-4C1C-AD73-C53944C57DC5}" type="datetimeFigureOut">
              <a:rPr lang="id-ID" smtClean="0"/>
              <a:pPr/>
              <a:t>10/09/2020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1054E-D27D-4A88-957C-D2F6357B54E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E4E23F-5131-4C1C-AD73-C53944C57DC5}" type="datetimeFigureOut">
              <a:rPr lang="id-ID" smtClean="0"/>
              <a:pPr/>
              <a:t>10/09/2020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1054E-D27D-4A88-957C-D2F6357B54E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E4E23F-5131-4C1C-AD73-C53944C57DC5}" type="datetimeFigureOut">
              <a:rPr lang="id-ID" smtClean="0"/>
              <a:pPr/>
              <a:t>10/09/2020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1054E-D27D-4A88-957C-D2F6357B54E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E4E23F-5131-4C1C-AD73-C53944C57DC5}" type="datetimeFigureOut">
              <a:rPr lang="id-ID" smtClean="0"/>
              <a:pPr/>
              <a:t>10/09/2020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1054E-D27D-4A88-957C-D2F6357B54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E4E23F-5131-4C1C-AD73-C53944C57DC5}" type="datetimeFigureOut">
              <a:rPr lang="id-ID" smtClean="0"/>
              <a:pPr/>
              <a:t>10/09/2020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1054E-D27D-4A88-957C-D2F6357B54E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E4E23F-5131-4C1C-AD73-C53944C57DC5}" type="datetimeFigureOut">
              <a:rPr lang="id-ID" smtClean="0"/>
              <a:pPr/>
              <a:t>10/09/2020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1054E-D27D-4A88-957C-D2F6357B54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5E4E23F-5131-4C1C-AD73-C53944C57DC5}" type="datetimeFigureOut">
              <a:rPr lang="id-ID" smtClean="0"/>
              <a:pPr/>
              <a:t>10/09/2020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F1054E-D27D-4A88-957C-D2F6357B54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E4E23F-5131-4C1C-AD73-C53944C57DC5}" type="datetimeFigureOut">
              <a:rPr lang="id-ID" smtClean="0"/>
              <a:pPr/>
              <a:t>10/09/2020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F1054E-D27D-4A88-957C-D2F6357B54E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5E4E23F-5131-4C1C-AD73-C53944C57DC5}" type="datetimeFigureOut">
              <a:rPr lang="id-ID" smtClean="0"/>
              <a:pPr/>
              <a:t>10/09/2020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AF1054E-D27D-4A88-957C-D2F6357B54E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d-ID" b="1" dirty="0" smtClean="0"/>
              <a:t>Analysis of Marketing Environment (Analisis Lingkungan Pemasaran</a:t>
            </a:r>
            <a:r>
              <a:rPr lang="id-ID" b="1" smtClean="0"/>
              <a:t>) </a:t>
            </a:r>
            <a:r>
              <a:rPr lang="id-ID" smtClean="0"/>
              <a:t/>
            </a:r>
            <a:br>
              <a:rPr lang="id-ID" smtClean="0"/>
            </a:br>
            <a:r>
              <a:rPr lang="id-ID" smtClean="0"/>
              <a:t>K6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b="1" dirty="0"/>
              <a:t>(DR.Ir.Ratu Mutialela Caropeboka.M.S)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endParaRPr lang="id-ID" dirty="0" smtClean="0"/>
          </a:p>
          <a:p>
            <a:pPr algn="just">
              <a:buNone/>
            </a:pPr>
            <a:r>
              <a:rPr lang="id-ID" dirty="0" smtClean="0"/>
              <a:t>Situasi lingkungan makro merupakan demografi, ekonomi, teknologi, politik, hukum, sosial, budaya yang mempengaruhi masa depan dan produk.</a:t>
            </a:r>
          </a:p>
          <a:p>
            <a:pPr algn="just">
              <a:buNone/>
            </a:pPr>
            <a:endParaRPr lang="id-ID" dirty="0" smtClean="0"/>
          </a:p>
          <a:p>
            <a:pPr algn="just">
              <a:buNone/>
            </a:pPr>
            <a:r>
              <a:rPr lang="id-ID" dirty="0" smtClean="0"/>
              <a:t>ANALISA MASALAH (SWOT)</a:t>
            </a:r>
          </a:p>
          <a:p>
            <a:pPr lvl="0" algn="just"/>
            <a:r>
              <a:rPr lang="id-ID" b="1" dirty="0" smtClean="0"/>
              <a:t>ANALISIS</a:t>
            </a:r>
            <a:r>
              <a:rPr lang="id-ID" dirty="0" smtClean="0"/>
              <a:t> </a:t>
            </a:r>
            <a:r>
              <a:rPr lang="id-ID" b="1" dirty="0" smtClean="0"/>
              <a:t>KEKUATAN (S)</a:t>
            </a:r>
          </a:p>
          <a:p>
            <a:pPr lvl="0" algn="just"/>
            <a:r>
              <a:rPr lang="id-ID" b="1" dirty="0" smtClean="0"/>
              <a:t> ANALISIS KELEMAHAN( W) </a:t>
            </a:r>
          </a:p>
          <a:p>
            <a:pPr lvl="0" algn="just"/>
            <a:r>
              <a:rPr lang="id-ID" b="1" dirty="0" smtClean="0"/>
              <a:t>ANALISIS PELUANG (O),</a:t>
            </a:r>
          </a:p>
          <a:p>
            <a:pPr lvl="0" algn="just"/>
            <a:r>
              <a:rPr lang="id-ID" b="1" dirty="0" smtClean="0"/>
              <a:t> ANALISIS ANCAMAN (T)</a:t>
            </a:r>
          </a:p>
          <a:p>
            <a:pPr lvl="0" algn="just"/>
            <a:r>
              <a:rPr lang="id-ID" dirty="0" smtClean="0"/>
              <a:t>       </a:t>
            </a:r>
          </a:p>
          <a:p>
            <a:pPr lvl="0" algn="just"/>
            <a:r>
              <a:rPr lang="id-ID" dirty="0" smtClean="0"/>
              <a:t>Mengelola usaha dengan baik adalah mengelola masa depan dan mengelola masa depan adalah mengelola informasi.</a:t>
            </a:r>
          </a:p>
          <a:p>
            <a:pPr algn="just">
              <a:buNone/>
            </a:pPr>
            <a:r>
              <a:rPr lang="id-ID" dirty="0" smtClean="0"/>
              <a:t> </a:t>
            </a:r>
          </a:p>
          <a:p>
            <a:pPr algn="just"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5400684" cy="10801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> SITUASI LINGKUNGAN MAKRO</a:t>
            </a:r>
            <a:endParaRPr lang="id-ID" sz="2800" dirty="0"/>
          </a:p>
        </p:txBody>
      </p:sp>
      <p:sp>
        <p:nvSpPr>
          <p:cNvPr id="5" name="Right Brace 4"/>
          <p:cNvSpPr/>
          <p:nvPr/>
        </p:nvSpPr>
        <p:spPr>
          <a:xfrm>
            <a:off x="6012160" y="3501008"/>
            <a:ext cx="216024" cy="6983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 smtClean="0"/>
          </a:p>
          <a:p>
            <a:endParaRPr lang="id-ID" dirty="0" smtClean="0"/>
          </a:p>
          <a:p>
            <a:endParaRPr lang="id-ID" b="1" dirty="0" smtClean="0"/>
          </a:p>
          <a:p>
            <a:endParaRPr lang="id-ID" b="1" dirty="0" smtClean="0"/>
          </a:p>
          <a:p>
            <a:r>
              <a:rPr lang="id-ID" b="1" dirty="0" smtClean="0"/>
              <a:t>     KONSEP BERWAWASAN PEMASARAN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id-ID" dirty="0" smtClean="0"/>
              <a:t>Tujuan didalam pembahasan ini yaitu :</a:t>
            </a:r>
          </a:p>
          <a:p>
            <a:pPr lvl="0" algn="just"/>
            <a:r>
              <a:rPr lang="id-ID" dirty="0" smtClean="0"/>
              <a:t>Konsep berwawasan pemasaran adalah menolong organisasi mencapai tujuan.</a:t>
            </a:r>
          </a:p>
          <a:p>
            <a:pPr lvl="0" algn="just"/>
            <a:r>
              <a:rPr lang="id-ID" dirty="0" smtClean="0"/>
              <a:t>Tujuan utama perusahaan swasta adalah keuntungan.</a:t>
            </a:r>
          </a:p>
          <a:p>
            <a:pPr lvl="0" algn="just"/>
            <a:r>
              <a:rPr lang="id-ID" dirty="0" smtClean="0"/>
              <a:t>Tujuan dari perusahaan negara atau organisasi nirlaba adalah mempertahankan dan menarik cukup dana untuk melakukan pekerjaan dengan melakukan pekerjaan yang baik, efektif dan efisien.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id-ID" dirty="0" smtClean="0"/>
              <a:t>Seorang direktur pemasaran bertindak tidak hanya sebagai seorang pemasar, melainkan melihat suatu kebutuhan dan bagaimana cara memenuhinya serta dapat menciptakan pelanggan yang menguntungkan. </a:t>
            </a:r>
          </a:p>
          <a:p>
            <a:pPr algn="just">
              <a:buNone/>
            </a:pPr>
            <a:endParaRPr lang="id-ID" sz="2000" dirty="0" smtClean="0"/>
          </a:p>
          <a:p>
            <a:pPr algn="just">
              <a:buNone/>
            </a:pPr>
            <a:r>
              <a:rPr lang="id-ID" dirty="0" smtClean="0"/>
              <a:t>Contoh perusahaan global yang ada di Indonesia yaitu cola-cola, McDonald, Toyota, Sony, demikian juga perusahaan nasional yang sudah menampakkan keahliannya seperti : mustika ratu, aqua, , TransMART dan masih banyak lagi.</a:t>
            </a:r>
          </a:p>
          <a:p>
            <a:pPr algn="just">
              <a:buNone/>
            </a:pPr>
            <a:r>
              <a:rPr lang="id-ID" b="1" dirty="0" smtClean="0"/>
              <a:t> 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d-ID" dirty="0" smtClean="0"/>
              <a:t>Kepuasan adalah tingkat perasaan yang didapat seseorang setelah membandingkan kinerja atau hasil yang dirasakan pelanggan dibandingkan dengan harapan. Tingkat kepuasan adalah fungsi dari perbedaan yaitu jika :</a:t>
            </a:r>
          </a:p>
          <a:p>
            <a:pPr lvl="0" algn="just"/>
            <a:r>
              <a:rPr lang="id-ID" dirty="0" smtClean="0"/>
              <a:t>Kinerja dibawah harapan, pelanggan kecewa.</a:t>
            </a:r>
          </a:p>
          <a:p>
            <a:pPr lvl="0" algn="just"/>
            <a:r>
              <a:rPr lang="id-ID" dirty="0" smtClean="0"/>
              <a:t>Kinerja sesuai harapan, pelanggan puas.</a:t>
            </a:r>
          </a:p>
          <a:p>
            <a:pPr lvl="0" algn="just"/>
            <a:r>
              <a:rPr lang="id-ID" dirty="0" smtClean="0"/>
              <a:t>Kinerja melebihi harapan, pelanggan sangat puas.</a:t>
            </a:r>
          </a:p>
          <a:p>
            <a:pPr algn="just">
              <a:buNone/>
            </a:pPr>
            <a:r>
              <a:rPr lang="id-ID" dirty="0" smtClean="0"/>
              <a:t> 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KEPUASAN PELANGGAN</a:t>
            </a: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id-ID" dirty="0" smtClean="0"/>
              <a:t>Pembeli membentuk harapan melalui pengalaman, pendapat orang lain, komentar khalayak. </a:t>
            </a:r>
          </a:p>
          <a:p>
            <a:pPr algn="just">
              <a:buNone/>
            </a:pPr>
            <a:r>
              <a:rPr lang="id-ID" dirty="0" smtClean="0"/>
              <a:t>Perusahaan yang ingin unggul dalam pasar harus mengamati harapan pelanggan. Perusahaan yang mencapai tingkat kepuasan pelanggan tinggi, akan memastikan mereka bahwa pasar sasaran juga mengetahuinya.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id-ID" dirty="0" smtClean="0"/>
              <a:t>Banyak perusahaan menggunakan dogma lama yaitu : praktek pemasaran klasik yang berpusat pada cara menarik pelanggan baru daripada memepertahankan yang sudah ada seperti :</a:t>
            </a:r>
          </a:p>
          <a:p>
            <a:pPr lvl="0" algn="just"/>
            <a:r>
              <a:rPr lang="id-ID" dirty="0" smtClean="0"/>
              <a:t>Tekanannya ada pada menciptakan transaksi, bukan hubungan.</a:t>
            </a:r>
          </a:p>
          <a:p>
            <a:pPr lvl="0" algn="just"/>
            <a:r>
              <a:rPr lang="id-ID" dirty="0" smtClean="0"/>
              <a:t>Yang dibicarakan adalah kegiatan pra penjualan dan kegiatan penjualan, tetapi bukan pasca penjualan. 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MEMPERTAHANKAN PELANGGAN</a:t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id-ID" dirty="0" smtClean="0"/>
              <a:t>Dua cara mempertahankan pelanggan yaitu :</a:t>
            </a:r>
          </a:p>
          <a:p>
            <a:pPr lvl="0" algn="just"/>
            <a:r>
              <a:rPr lang="id-ID" b="1" dirty="0" smtClean="0"/>
              <a:t>Menyulitkan pembeli untuk berganti pemasok, </a:t>
            </a:r>
            <a:r>
              <a:rPr lang="id-ID" dirty="0" smtClean="0"/>
              <a:t>dalam hal ini biasanya pelanggan cenderung tidak berganti pemasok, jika modal tinggi, biaya pencarian barang/objek tinggi, potongan/discount bagi pelanggan hilang/kurang.</a:t>
            </a:r>
          </a:p>
          <a:p>
            <a:pPr lvl="0" algn="just"/>
            <a:r>
              <a:rPr lang="id-ID" b="1" dirty="0" smtClean="0"/>
              <a:t>Memberikan kepuasan pelanggan yang maksimal</a:t>
            </a:r>
            <a:r>
              <a:rPr lang="id-ID" dirty="0" smtClean="0"/>
              <a:t>, sehingga sukar bagi pemasok baru untuk menembus atau menawarkan harga lebih murah. Disini terjadi persaingan harga dan kepuasan.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6286544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id-ID" dirty="0" smtClean="0"/>
          </a:p>
          <a:p>
            <a:pPr algn="just">
              <a:buNone/>
            </a:pPr>
            <a:endParaRPr lang="id-ID" dirty="0" smtClean="0"/>
          </a:p>
          <a:p>
            <a:pPr algn="just">
              <a:buNone/>
            </a:pPr>
            <a:endParaRPr lang="id-ID" dirty="0" smtClean="0"/>
          </a:p>
          <a:p>
            <a:pPr algn="just">
              <a:buNone/>
            </a:pPr>
            <a:endParaRPr lang="id-ID" dirty="0" smtClean="0"/>
          </a:p>
          <a:p>
            <a:pPr algn="just">
              <a:buNone/>
            </a:pPr>
            <a:r>
              <a:rPr lang="id-ID" sz="3200" dirty="0" smtClean="0"/>
              <a:t>Langkah terakhir dari proses pemasaran adalah mengorganisir sumber daya pemasaran dan melakukan pengawasan rencana pemasaran</a:t>
            </a:r>
            <a:r>
              <a:rPr lang="id-ID" dirty="0" smtClean="0"/>
              <a:t>. </a:t>
            </a:r>
          </a:p>
          <a:p>
            <a:pPr algn="just">
              <a:buNone/>
            </a:pPr>
            <a:endParaRPr lang="id-ID" dirty="0" smtClean="0"/>
          </a:p>
          <a:p>
            <a:pPr algn="just">
              <a:buNone/>
            </a:pPr>
            <a:endParaRPr lang="id-ID" dirty="0" smtClean="0"/>
          </a:p>
          <a:p>
            <a:pPr algn="just"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 smtClean="0"/>
          </a:p>
          <a:p>
            <a:r>
              <a:rPr lang="id-ID" sz="3200" dirty="0" smtClean="0"/>
              <a:t>Perusahaan  multinasional akan menghadapi masalah dalam mengelola keragaman sebagai akibat perusahaan bergerak di berbagai daerah geografis, dengan segmen pasar yang berbeda, saluran penjualan dan produk yang berbeda.</a:t>
            </a:r>
          </a:p>
          <a:p>
            <a:endParaRPr lang="id-ID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endParaRPr lang="id-ID" dirty="0" smtClean="0"/>
          </a:p>
          <a:p>
            <a:pPr algn="just">
              <a:buNone/>
            </a:pPr>
            <a:endParaRPr lang="id-ID" dirty="0" smtClean="0"/>
          </a:p>
          <a:p>
            <a:pPr algn="just">
              <a:buNone/>
            </a:pPr>
            <a:r>
              <a:rPr lang="id-ID" sz="4500" dirty="0" smtClean="0"/>
              <a:t>Tantangan yang dihadapi adalah :</a:t>
            </a:r>
          </a:p>
          <a:p>
            <a:pPr lvl="0" algn="just"/>
            <a:r>
              <a:rPr lang="id-ID" sz="4500" dirty="0" smtClean="0"/>
              <a:t>Bagaimana kantor pusat mengetahui semua produk disemua segmen pasarnya di berbagai geografis yang berbeda berjalan dengan baik ?</a:t>
            </a:r>
          </a:p>
          <a:p>
            <a:pPr lvl="0" algn="just"/>
            <a:r>
              <a:rPr lang="id-ID" sz="4500" dirty="0" smtClean="0"/>
              <a:t>Bagaimana perusahaan dapat menilai peluang pasar yang terbaik, dimana perusahaan tersebut telah menanamkan modal, pengelolaan dan peralatan.</a:t>
            </a:r>
          </a:p>
          <a:p>
            <a:pPr lvl="0" algn="just"/>
            <a:r>
              <a:rPr lang="id-ID" sz="4500" dirty="0" smtClean="0"/>
              <a:t>Bagaimana kantor pusat mengelola tentang keragaman yang dapat menumbuhkan keunggulan kompetitif yang jelas dan mencapai pertumbuhan jangka panjang.</a:t>
            </a:r>
          </a:p>
          <a:p>
            <a:endParaRPr lang="id-ID" sz="45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id-ID" b="1" dirty="0" smtClean="0"/>
          </a:p>
          <a:p>
            <a:pPr algn="just">
              <a:buNone/>
            </a:pPr>
            <a:r>
              <a:rPr lang="id-ID" b="1" dirty="0" smtClean="0"/>
              <a:t>Sistem Perencanaan Pemasaran Strategi</a:t>
            </a:r>
            <a:r>
              <a:rPr lang="id-ID" dirty="0" smtClean="0"/>
              <a:t> (SMPS), terdiri dari perencanaan pasar sebagai berikut :</a:t>
            </a:r>
          </a:p>
          <a:p>
            <a:pPr lvl="0" algn="just"/>
            <a:r>
              <a:rPr lang="id-ID" dirty="0" smtClean="0"/>
              <a:t>Berdasarkan data yang memungkinkan seorang manajer dapat memantau dan memperkirakan penjualan produk.</a:t>
            </a:r>
          </a:p>
          <a:p>
            <a:pPr lvl="0" algn="just"/>
            <a:r>
              <a:rPr lang="id-ID" dirty="0" smtClean="0"/>
              <a:t>Harus disarankan analisis pasar, keperluan segmen pelanggan dan faktor keberhasilan pesaing.</a:t>
            </a:r>
          </a:p>
          <a:p>
            <a:pPr algn="just">
              <a:buNone/>
            </a:pPr>
            <a:r>
              <a:rPr lang="id-ID" dirty="0" smtClean="0"/>
              <a:t> </a:t>
            </a:r>
          </a:p>
          <a:p>
            <a:pPr algn="just"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SMPS mampu mengelola bisnis secara mikro dan sistem ini mengubah pemasaran dari “sistem konseptual” menjadi “rekayasa”. Cara kerja rekayasa yang diperlukan adalah interaksi dan informasi.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5740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id-ID" dirty="0" smtClean="0"/>
          </a:p>
          <a:p>
            <a:pPr marL="514350" lvl="0" indent="-514350" algn="just">
              <a:buAutoNum type="arabicPeriod"/>
            </a:pPr>
            <a:r>
              <a:rPr lang="id-ID" sz="2400" dirty="0" smtClean="0"/>
              <a:t>Perencanaan tingkat segmen dalam suatu negara lebih baik.</a:t>
            </a:r>
          </a:p>
          <a:p>
            <a:pPr marL="514350" lvl="0" indent="-514350" algn="just">
              <a:buAutoNum type="arabicPeriod"/>
            </a:pPr>
            <a:r>
              <a:rPr lang="id-ID" sz="2400" dirty="0" smtClean="0"/>
              <a:t>Kinerja lebih baik dalam mengenali peluang pasar antar negara.</a:t>
            </a:r>
          </a:p>
          <a:p>
            <a:pPr marL="514350" lvl="0" indent="-514350" algn="just">
              <a:buAutoNum type="arabicPeriod"/>
            </a:pPr>
            <a:r>
              <a:rPr lang="id-ID" sz="2400" dirty="0" smtClean="0"/>
              <a:t>Komunikasi antar negara lebih baik tentang strategi dan taktik yang unggul dalam segmen pasar tertentu.</a:t>
            </a:r>
          </a:p>
          <a:p>
            <a:pPr marL="514350" lvl="0" indent="-514350" algn="just">
              <a:buAutoNum type="arabicPeriod"/>
            </a:pPr>
            <a:r>
              <a:rPr lang="id-ID" sz="2400" dirty="0" smtClean="0"/>
              <a:t>Disiplin keuangan yang lebih baik dalam menentukan investasi penelitiaan</a:t>
            </a:r>
            <a:r>
              <a:rPr lang="id-ID" sz="3200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38138"/>
          </a:xfrm>
        </p:spPr>
        <p:txBody>
          <a:bodyPr>
            <a:noAutofit/>
          </a:bodyPr>
          <a:lstStyle/>
          <a:p>
            <a:pPr algn="just"/>
            <a:r>
              <a:rPr lang="id-ID" sz="2800" b="1" dirty="0" smtClean="0"/>
              <a:t/>
            </a:r>
            <a:br>
              <a:rPr lang="id-ID" sz="2800" b="1" dirty="0" smtClean="0"/>
            </a:b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400" dirty="0" smtClean="0"/>
              <a:t>Beberapa manfaat sistem perencanaan pemasaran global dengan relational database </a:t>
            </a:r>
            <a:r>
              <a:rPr lang="id-ID" sz="2800" dirty="0" smtClean="0"/>
              <a:t>:</a:t>
            </a:r>
            <a:br>
              <a:rPr lang="id-ID" sz="2800" dirty="0" smtClean="0"/>
            </a:br>
            <a:r>
              <a:rPr lang="id-ID" sz="2800" dirty="0" smtClean="0"/>
              <a:t> </a:t>
            </a:r>
            <a:r>
              <a:rPr lang="id-ID" sz="2000" dirty="0" smtClean="0"/>
              <a:t>PENGGUNAAN dan MANFAAT REKAYASA PEMASARAN 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400" dirty="0" smtClean="0"/>
              <a:t/>
            </a:r>
            <a:br>
              <a:rPr lang="id-ID" sz="2400" dirty="0" smtClean="0"/>
            </a:br>
            <a:endParaRPr lang="id-ID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 algn="just">
              <a:buAutoNum type="arabicPeriod" startAt="5"/>
            </a:pPr>
            <a:r>
              <a:rPr lang="id-ID" sz="2800" dirty="0" smtClean="0"/>
              <a:t>Pelatihan ketrampilan dan cara berpikir pemasaran lebih baik karena adanya paradigma dan cara berpikir yang sama.</a:t>
            </a:r>
          </a:p>
          <a:p>
            <a:pPr marL="514350" lvl="0" indent="-514350" algn="just">
              <a:buAutoNum type="arabicPeriod" startAt="5"/>
            </a:pPr>
            <a:endParaRPr lang="id-ID" sz="2800" dirty="0" smtClean="0"/>
          </a:p>
          <a:p>
            <a:pPr marL="514350" lvl="0" indent="-514350" algn="just">
              <a:buAutoNum type="arabicPeriod" startAt="6"/>
            </a:pPr>
            <a:r>
              <a:rPr lang="id-ID" sz="2800" dirty="0" smtClean="0"/>
              <a:t>Pemantauan pesaing lebih baik.</a:t>
            </a:r>
          </a:p>
          <a:p>
            <a:pPr marL="514350" lvl="0" indent="-514350" algn="just">
              <a:buAutoNum type="arabicPeriod" startAt="6"/>
            </a:pPr>
            <a:endParaRPr lang="id-ID" sz="2800" dirty="0" smtClean="0"/>
          </a:p>
          <a:p>
            <a:pPr marL="514350" lvl="0" indent="-514350" algn="just">
              <a:buAutoNum type="arabicPeriod" startAt="7"/>
            </a:pPr>
            <a:r>
              <a:rPr lang="id-ID" sz="2800" dirty="0" smtClean="0"/>
              <a:t>Arsip dan dokumentasi yang lebih baik.</a:t>
            </a:r>
          </a:p>
          <a:p>
            <a:pPr marL="514350" lvl="0" indent="-514350" algn="just">
              <a:buAutoNum type="arabicPeriod" startAt="7"/>
            </a:pPr>
            <a:endParaRPr lang="id-ID" sz="2800" dirty="0" smtClean="0"/>
          </a:p>
          <a:p>
            <a:pPr marL="514350" lvl="0" indent="-514350" algn="just">
              <a:buAutoNum type="arabicPeriod" startAt="8"/>
            </a:pPr>
            <a:r>
              <a:rPr lang="id-ID" sz="2800" dirty="0" smtClean="0"/>
              <a:t>Pengawasan kantor pusat lebih baik dan perkiraan biaya tercakup dalam sistem.</a:t>
            </a:r>
            <a:endParaRPr lang="id-ID" sz="2800" smtClean="0"/>
          </a:p>
          <a:p>
            <a:pPr marL="514350" lvl="0" indent="-514350" algn="just">
              <a:buAutoNum type="arabicPeriod" startAt="8"/>
            </a:pPr>
            <a:endParaRPr lang="id-ID" sz="2800" dirty="0" smtClean="0"/>
          </a:p>
          <a:p>
            <a:pPr algn="just">
              <a:buNone/>
            </a:pPr>
            <a:r>
              <a:rPr lang="id-ID" sz="2800" dirty="0" smtClean="0"/>
              <a:t>(Sumber : Nelson Rosenbaum et al 1993)</a:t>
            </a:r>
          </a:p>
          <a:p>
            <a:pPr algn="just">
              <a:buNone/>
            </a:pPr>
            <a:endParaRPr lang="id-ID" sz="2800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lvl="0" algn="just"/>
            <a:r>
              <a:rPr lang="id-ID" dirty="0" smtClean="0"/>
              <a:t>Situasi pasar merupakan ukuran dan pertumbuhan pasar, segmen pasar, geografis, keperluan pelanggan dan perilaku pembeli.</a:t>
            </a:r>
          </a:p>
          <a:p>
            <a:pPr lvl="0" algn="just"/>
            <a:r>
              <a:rPr lang="id-ID" dirty="0" smtClean="0"/>
              <a:t>Situasi produk merupakan penjualan, harga, marjin kontribusi dan laba bersih dari setiap produk.</a:t>
            </a:r>
          </a:p>
          <a:p>
            <a:pPr lvl="0" algn="just"/>
            <a:r>
              <a:rPr lang="id-ID" dirty="0" smtClean="0"/>
              <a:t>Situasi pesaing merupakan ukuran, pasar pangsa, mutu, produk, strategi pemsaran dan sasaran.</a:t>
            </a:r>
          </a:p>
          <a:p>
            <a:pPr algn="just">
              <a:buNone/>
            </a:pPr>
            <a:r>
              <a:rPr lang="id-ID" dirty="0" smtClean="0"/>
              <a:t>	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064896" cy="93610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id-ID" sz="2800" b="1" dirty="0" smtClean="0"/>
              <a:t/>
            </a:r>
            <a:br>
              <a:rPr lang="id-ID" sz="2800" b="1" dirty="0" smtClean="0"/>
            </a:br>
            <a:r>
              <a:rPr lang="id-ID" sz="2800" b="1" dirty="0" smtClean="0"/>
              <a:t/>
            </a:r>
            <a:br>
              <a:rPr lang="id-ID" sz="2800" b="1" dirty="0" smtClean="0"/>
            </a:br>
            <a:r>
              <a:rPr lang="id-ID" sz="2800" dirty="0" smtClean="0"/>
              <a:t>          SITUASI PEMASARAN </a:t>
            </a:r>
            <a:br>
              <a:rPr lang="id-ID" sz="2800" dirty="0" smtClean="0"/>
            </a:br>
            <a:endParaRPr lang="id-ID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130</TotalTime>
  <Words>727</Words>
  <Application>Microsoft Office PowerPoint</Application>
  <PresentationFormat>On-screen Show (4:3)</PresentationFormat>
  <Paragraphs>84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Analysis of Marketing Environment (Analisis Lingkungan Pemasaran)  K6</vt:lpstr>
      <vt:lpstr>Slide 2</vt:lpstr>
      <vt:lpstr>Slide 3</vt:lpstr>
      <vt:lpstr>Slide 4</vt:lpstr>
      <vt:lpstr>Slide 5</vt:lpstr>
      <vt:lpstr>Slide 6</vt:lpstr>
      <vt:lpstr>   Beberapa manfaat sistem perencanaan pemasaran global dengan relational database :  PENGGUNAAN dan MANFAAT REKAYASA PEMASARAN     </vt:lpstr>
      <vt:lpstr>Slide 8</vt:lpstr>
      <vt:lpstr>            SITUASI PEMASARAN  </vt:lpstr>
      <vt:lpstr>  SITUASI LINGKUNGAN MAKRO</vt:lpstr>
      <vt:lpstr>Slide 11</vt:lpstr>
      <vt:lpstr>Slide 12</vt:lpstr>
      <vt:lpstr>Slide 13</vt:lpstr>
      <vt:lpstr>KEPUASAN PELANGGAN</vt:lpstr>
      <vt:lpstr>Slide 15</vt:lpstr>
      <vt:lpstr>MEMPERTAHANKAN PELANGGAN 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Pemasaran K1 dan K2</dc:title>
  <dc:creator>Toshiba</dc:creator>
  <cp:lastModifiedBy>BUNDA RATU</cp:lastModifiedBy>
  <cp:revision>13</cp:revision>
  <dcterms:created xsi:type="dcterms:W3CDTF">2017-10-27T01:10:23Z</dcterms:created>
  <dcterms:modified xsi:type="dcterms:W3CDTF">2020-09-10T01:05:41Z</dcterms:modified>
</cp:coreProperties>
</file>