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89" r:id="rId5"/>
    <p:sldId id="272" r:id="rId6"/>
    <p:sldId id="273" r:id="rId7"/>
    <p:sldId id="274" r:id="rId8"/>
    <p:sldId id="275"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10/09/2020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4E23F-5131-4C1C-AD73-C53944C57DC5}" type="datetimeFigureOut">
              <a:rPr lang="id-ID" smtClean="0"/>
              <a:pPr/>
              <a:t>10/09/2020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1054E-D27D-4A88-957C-D2F6357B54E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14422"/>
            <a:ext cx="7772400" cy="1470025"/>
          </a:xfrm>
        </p:spPr>
        <p:txBody>
          <a:bodyPr>
            <a:normAutofit fontScale="90000"/>
          </a:bodyPr>
          <a:lstStyle/>
          <a:p>
            <a:r>
              <a:rPr lang="id-ID" b="1" smtClean="0"/>
              <a:t/>
            </a:r>
            <a:br>
              <a:rPr lang="id-ID" b="1" smtClean="0"/>
            </a:br>
            <a:r>
              <a:rPr lang="id-ID" b="1" smtClean="0"/>
              <a:t>STRATEGIC </a:t>
            </a:r>
            <a:r>
              <a:rPr lang="id-ID" b="1" dirty="0" smtClean="0"/>
              <a:t>MARKETING</a:t>
            </a:r>
            <a:r>
              <a:rPr lang="id-ID" smtClean="0"/>
              <a:t/>
            </a:r>
            <a:br>
              <a:rPr lang="id-ID" smtClean="0"/>
            </a:br>
            <a:r>
              <a:rPr lang="id-ID" b="1" smtClean="0"/>
              <a:t>K5 </a:t>
            </a:r>
            <a:r>
              <a:rPr lang="id-ID" dirty="0" smtClean="0"/>
              <a:t/>
            </a:r>
            <a:br>
              <a:rPr lang="id-ID" dirty="0" smtClean="0"/>
            </a:br>
            <a:endParaRPr lang="id-ID" dirty="0"/>
          </a:p>
        </p:txBody>
      </p:sp>
      <p:sp>
        <p:nvSpPr>
          <p:cNvPr id="3" name="Subtitle 2"/>
          <p:cNvSpPr>
            <a:spLocks noGrp="1"/>
          </p:cNvSpPr>
          <p:nvPr>
            <p:ph type="subTitle" idx="1"/>
          </p:nvPr>
        </p:nvSpPr>
        <p:spPr/>
        <p:txBody>
          <a:bodyPr/>
          <a:lstStyle/>
          <a:p>
            <a:r>
              <a:rPr lang="id-ID" b="1" dirty="0"/>
              <a:t>(DR.Ir.Ratu Mutialela Caropeboka.M.S)</a:t>
            </a:r>
            <a:endParaRPr lang="id-ID" dirty="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KONSEP DASAR PEMASARAN</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algn="just">
              <a:buNone/>
            </a:pPr>
            <a:r>
              <a:rPr lang="id-ID" dirty="0" smtClean="0"/>
              <a:t>Strategi pemasaran : adanya segmen segementasi. Segmentasi pemasaran dapat dilakukan terarah dan sumberdaya yang dimiliki perusahaan lebih efektif dan efisien. Membagi segmen yaitu dengan membagi pasar kedalam pengguna dan bukan pengguna produk.</a:t>
            </a:r>
          </a:p>
          <a:p>
            <a:pPr algn="just">
              <a:buNone/>
            </a:pPr>
            <a:endParaRPr lang="id-ID" dirty="0" smtClean="0"/>
          </a:p>
          <a:p>
            <a:pPr algn="just">
              <a:buNone/>
            </a:pPr>
            <a:r>
              <a:rPr lang="id-ID" dirty="0" smtClean="0"/>
              <a:t>Strategi pemasaran menurut Gultinan dan Paul (1992) adalah pernyataan pokok tentang dampak yang diharapkan, serta akan dicapai dalam permintaan pada target pasar yang ditentukan.</a:t>
            </a:r>
          </a:p>
          <a:p>
            <a:pPr algn="just">
              <a:buNone/>
            </a:pPr>
            <a:endParaRPr lang="id-ID" dirty="0" smtClean="0"/>
          </a:p>
          <a:p>
            <a:pPr algn="just">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5786478"/>
          </a:xfrm>
        </p:spPr>
        <p:txBody>
          <a:bodyPr>
            <a:noAutofit/>
          </a:bodyPr>
          <a:lstStyle/>
          <a:p>
            <a:pPr algn="just">
              <a:buNone/>
            </a:pPr>
            <a:r>
              <a:rPr lang="id-ID" sz="2200" dirty="0" smtClean="0"/>
              <a:t>Perbedaan Antara Strategi, Taktik dan Tujuan Sebuah Perusahaan yaitu :</a:t>
            </a:r>
          </a:p>
          <a:p>
            <a:pPr lvl="0" algn="just"/>
            <a:r>
              <a:rPr lang="id-ID" sz="2200" dirty="0" smtClean="0"/>
              <a:t>Strategi, merupakan suatu rencana yang diutamakan untuk mencapai tujuan perusahaan.</a:t>
            </a:r>
          </a:p>
          <a:p>
            <a:pPr lvl="0" algn="just"/>
            <a:r>
              <a:rPr lang="id-ID" sz="2200" dirty="0" smtClean="0"/>
              <a:t>Taktik,  yaitu tahapan atau langkah tertentu yang dipakai untuk melaksanakan strategi.</a:t>
            </a:r>
          </a:p>
          <a:p>
            <a:pPr lvl="0" algn="just"/>
            <a:r>
              <a:rPr lang="id-ID" sz="2200" dirty="0" smtClean="0"/>
              <a:t>Tujuan, yaitu memberikan kepuasan kepada pembeli dan masyarakat lain dalam pertukaran untuk mendapatkan sejumlah keuntungan.</a:t>
            </a:r>
          </a:p>
          <a:p>
            <a:pPr lvl="0" algn="just">
              <a:buNone/>
            </a:pPr>
            <a:endParaRPr lang="id-ID" sz="2200" dirty="0" smtClean="0"/>
          </a:p>
          <a:p>
            <a:pPr algn="just">
              <a:buNone/>
            </a:pPr>
            <a:r>
              <a:rPr lang="id-ID" sz="2200" dirty="0" smtClean="0"/>
              <a:t>Empat bidang yang dapat mempengaruhi implementasi program pemasaran secara efektif yaitu :</a:t>
            </a:r>
          </a:p>
          <a:p>
            <a:pPr lvl="0" algn="just"/>
            <a:r>
              <a:rPr lang="id-ID" sz="2200" dirty="0" smtClean="0"/>
              <a:t>Kemampuan mengenal dan mendiagnosa suatu permasalahan.</a:t>
            </a:r>
          </a:p>
          <a:p>
            <a:pPr lvl="0" algn="just"/>
            <a:r>
              <a:rPr lang="id-ID" sz="2200" dirty="0" smtClean="0"/>
              <a:t>Kemampuan menaksir ditahap mana perusahaan mendapat masalah.</a:t>
            </a:r>
          </a:p>
          <a:p>
            <a:pPr lvl="0" algn="just"/>
            <a:r>
              <a:rPr lang="id-ID" sz="2200" dirty="0" smtClean="0"/>
              <a:t>Kemampuan melaksanakan rencana.</a:t>
            </a:r>
          </a:p>
          <a:p>
            <a:pPr lvl="0" algn="just"/>
            <a:r>
              <a:rPr lang="id-ID" sz="2200" dirty="0" smtClean="0"/>
              <a:t>Kemampuan mengevaluasi hasil pelaksanaan.</a:t>
            </a:r>
          </a:p>
          <a:p>
            <a:pPr algn="just">
              <a:buNone/>
            </a:pPr>
            <a:endParaRPr lang="id-ID"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PENGENDALIAN PEMASARAN</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85000" lnSpcReduction="20000"/>
          </a:bodyPr>
          <a:lstStyle/>
          <a:p>
            <a:pPr algn="just">
              <a:buNone/>
            </a:pPr>
            <a:r>
              <a:rPr lang="id-ID" dirty="0" smtClean="0"/>
              <a:t>Pengendalian pemasaran adalah penilaian, pengecekan dan monitoring usaha-usaha pemasaran dan penjualan yang dilakukan, supaya sesuai dengan perencanaan dan digunakan sebagai pedoman untuk mengadakan penyesuaian.</a:t>
            </a:r>
          </a:p>
          <a:p>
            <a:pPr algn="just">
              <a:buNone/>
            </a:pPr>
            <a:endParaRPr lang="id-ID" dirty="0" smtClean="0"/>
          </a:p>
          <a:p>
            <a:pPr algn="just">
              <a:buNone/>
            </a:pPr>
            <a:r>
              <a:rPr lang="id-ID" dirty="0" smtClean="0"/>
              <a:t>Empat jenis pengendalian pemasaran yaitu :</a:t>
            </a:r>
          </a:p>
          <a:p>
            <a:pPr lvl="0" algn="just"/>
            <a:r>
              <a:rPr lang="id-ID" dirty="0" smtClean="0"/>
              <a:t>Pengendalian rencana tahunan.</a:t>
            </a:r>
          </a:p>
          <a:p>
            <a:pPr lvl="0" algn="just"/>
            <a:r>
              <a:rPr lang="id-ID" dirty="0" smtClean="0"/>
              <a:t>Pengendalian kemampuan laba/profitabilitas.</a:t>
            </a:r>
          </a:p>
          <a:p>
            <a:pPr lvl="0" algn="just"/>
            <a:r>
              <a:rPr lang="id-ID" dirty="0" smtClean="0"/>
              <a:t>Pengendalian efisiensi.</a:t>
            </a:r>
          </a:p>
          <a:p>
            <a:pPr lvl="0" algn="just"/>
            <a:r>
              <a:rPr lang="id-ID" dirty="0" smtClean="0"/>
              <a:t>Pengendalian strategis.</a:t>
            </a:r>
          </a:p>
          <a:p>
            <a:pPr algn="just">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5072098"/>
          </a:xfrm>
        </p:spPr>
        <p:txBody>
          <a:bodyPr>
            <a:noAutofit/>
          </a:bodyPr>
          <a:lstStyle/>
          <a:p>
            <a:pPr algn="just">
              <a:buNone/>
            </a:pPr>
            <a:r>
              <a:rPr lang="id-ID" sz="2400" dirty="0" smtClean="0"/>
              <a:t>Sistem pengendalian pemasaran terbagi atas dua yaitu :</a:t>
            </a:r>
          </a:p>
          <a:p>
            <a:pPr lvl="0" algn="just"/>
            <a:r>
              <a:rPr lang="id-ID" sz="2400" dirty="0" smtClean="0"/>
              <a:t>Sistem pengendalian terbuka (Open System).</a:t>
            </a:r>
          </a:p>
          <a:p>
            <a:pPr lvl="0" algn="just"/>
            <a:r>
              <a:rPr lang="id-ID" sz="2400" dirty="0" smtClean="0"/>
              <a:t>Sistem pengendalian tertutup (Closed System).</a:t>
            </a:r>
          </a:p>
          <a:p>
            <a:pPr algn="just">
              <a:buNone/>
            </a:pPr>
            <a:endParaRPr lang="id-ID" sz="2400" dirty="0" smtClean="0"/>
          </a:p>
          <a:p>
            <a:pPr algn="just">
              <a:buNone/>
            </a:pPr>
            <a:r>
              <a:rPr lang="id-ID" sz="2400" dirty="0" smtClean="0"/>
              <a:t>Tujuan pengendalian pasar yaitu :</a:t>
            </a:r>
          </a:p>
          <a:p>
            <a:pPr lvl="0" algn="just"/>
            <a:r>
              <a:rPr lang="id-ID" sz="2400" dirty="0" smtClean="0"/>
              <a:t>Untuk memaksimalkan kemungkinan perusahaan dalam mencapai tujuan dan sasaran .jangka pendek dan jangka panjang dalam sasaran pasar yang telah ditetapkan.</a:t>
            </a:r>
          </a:p>
          <a:p>
            <a:pPr lvl="0" algn="just"/>
            <a:r>
              <a:rPr lang="id-ID" sz="2400" dirty="0" smtClean="0"/>
              <a:t>Untuk mengoptimalkan pemanfaatan potensi sumber daya yang terdapat dalam bidang pemasaran, dengan mempertimbangkan situasi dan kondisi yang dihadapi dalam lingkungan pemasaran yang ada didalam perusahaan.</a:t>
            </a:r>
          </a:p>
          <a:p>
            <a:pPr algn="just">
              <a:buNone/>
            </a:pPr>
            <a:endParaRPr lang="id-ID"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500174"/>
            <a:ext cx="8229600" cy="4071966"/>
          </a:xfrm>
        </p:spPr>
        <p:txBody>
          <a:bodyPr>
            <a:noAutofit/>
          </a:bodyPr>
          <a:lstStyle/>
          <a:p>
            <a:pPr algn="just">
              <a:buNone/>
            </a:pPr>
            <a:r>
              <a:rPr lang="id-ID" sz="2400" dirty="0" smtClean="0"/>
              <a:t>Penerapan dalam pemasaran strategis</a:t>
            </a:r>
          </a:p>
          <a:p>
            <a:pPr lvl="0" algn="just"/>
            <a:r>
              <a:rPr lang="id-ID" sz="2400" dirty="0" smtClean="0"/>
              <a:t>Fokus dalam solusi, menawarkan kepada pelanggan sesuatu yang menjanjikan pemecahan masalah yang dihadapi.</a:t>
            </a:r>
          </a:p>
          <a:p>
            <a:pPr lvl="0" algn="just"/>
            <a:r>
              <a:rPr lang="id-ID" sz="2400" dirty="0" smtClean="0"/>
              <a:t>Bertujuan pada target pasar, yaitu suatu pemasaran yang tidak bertujuan pada target pasar akan menimbulkan pemborosan, diperlukan perencanaan pemasaran yang strategis yaitu : </a:t>
            </a:r>
          </a:p>
          <a:p>
            <a:pPr lvl="0" algn="just">
              <a:buNone/>
            </a:pPr>
            <a:r>
              <a:rPr lang="id-ID" sz="2400" dirty="0" smtClean="0"/>
              <a:t>a. Membangun keikutsertaan pelanggan dalam perencanaan pemasaran strategis.</a:t>
            </a:r>
          </a:p>
          <a:p>
            <a:pPr lvl="0" algn="just">
              <a:buNone/>
            </a:pPr>
            <a:r>
              <a:rPr lang="id-ID" sz="2400" dirty="0" smtClean="0"/>
              <a:t>b. Dapat menimbulkan loyalitas konsumen.</a:t>
            </a:r>
          </a:p>
          <a:p>
            <a:pPr algn="just">
              <a:buNone/>
            </a:pPr>
            <a:endParaRPr lang="id-ID"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0"/>
            <a:ext cx="8229600" cy="5000660"/>
          </a:xfrm>
        </p:spPr>
        <p:txBody>
          <a:bodyPr>
            <a:noAutofit/>
          </a:bodyPr>
          <a:lstStyle/>
          <a:p>
            <a:pPr algn="just">
              <a:buNone/>
            </a:pPr>
            <a:r>
              <a:rPr lang="id-ID" sz="2200" dirty="0" smtClean="0"/>
              <a:t>Empat jenis aliansi pemasaran yaitu :</a:t>
            </a:r>
          </a:p>
          <a:p>
            <a:pPr algn="just">
              <a:buNone/>
            </a:pPr>
            <a:endParaRPr lang="id-ID" sz="2200" dirty="0" smtClean="0"/>
          </a:p>
          <a:p>
            <a:pPr lvl="0" algn="just"/>
            <a:r>
              <a:rPr lang="id-ID" sz="2200" dirty="0" smtClean="0"/>
              <a:t>Aliansi barang dan jasa : meliputi suatu perusahaan yang memberikan lisensi pada perusahaan lain untuk membuat suatu produk secara komplementer. Contoh : dua perusahaan yang secara bersama-sama merancang, membuat dan memasarkan produk. (Mazda dan Ford menjadi Escort) kartu kredit bank mega yang memberikan potongan belanja diperusahaan retail.</a:t>
            </a:r>
          </a:p>
          <a:p>
            <a:pPr lvl="0" algn="just"/>
            <a:r>
              <a:rPr lang="id-ID" sz="2200" dirty="0" smtClean="0"/>
              <a:t>Aliansi promosi, suatu kerja sama antara dua perusahaan dalam memberikan jasa promosi dan produk pada perusahaan lainnya. Contoh : perusahaan pizza hut dengan tempat bermain di Green City.</a:t>
            </a:r>
          </a:p>
          <a:p>
            <a:pPr lvl="0" algn="just"/>
            <a:r>
              <a:rPr lang="id-ID" sz="2200" dirty="0" smtClean="0"/>
              <a:t>Aliansi Logistik, menawarkan dukungan logistik untuk perusahaan lainnya. Contoh penyimpanan barang disuatu perusahaan X dan perusahaan tersebut juga akan mendistribusikan ketempat-tempat yang menjdai tujuan.</a:t>
            </a:r>
          </a:p>
          <a:p>
            <a:pPr lvl="0" algn="just"/>
            <a:r>
              <a:rPr lang="id-ID" sz="2200" dirty="0" smtClean="0"/>
              <a:t>Kolaborasi harga contohnya perusahaan jasa hotel dengan penerbangan atau dengan butik pakaian tertentu di suatu tempat tujuan wisata.</a:t>
            </a:r>
          </a:p>
          <a:p>
            <a:pPr algn="just">
              <a:buNone/>
            </a:pPr>
            <a:endParaRPr lang="id-ID"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76"/>
            <a:ext cx="8229600" cy="5286436"/>
          </a:xfrm>
        </p:spPr>
        <p:txBody>
          <a:bodyPr>
            <a:noAutofit/>
          </a:bodyPr>
          <a:lstStyle/>
          <a:p>
            <a:pPr lvl="0" algn="just">
              <a:buNone/>
            </a:pPr>
            <a:endParaRPr lang="id-ID" sz="2200" dirty="0" smtClean="0"/>
          </a:p>
          <a:p>
            <a:pPr lvl="0" algn="just">
              <a:buNone/>
            </a:pPr>
            <a:r>
              <a:rPr lang="id-ID" sz="2200" dirty="0" smtClean="0"/>
              <a:t>b. Berdasarkan teknik terbagi kedalam 4 bagian :</a:t>
            </a:r>
          </a:p>
          <a:p>
            <a:pPr lvl="0" algn="just"/>
            <a:r>
              <a:rPr lang="id-ID" sz="2200" dirty="0" smtClean="0"/>
              <a:t>Proses Ekstraktif. Dimana kegiatan produksi yang dilakukan pada perusahaan ekstraktif yaitu dengan cara mengambil kekayaan alam yang dapat digunakan untuk memenuhi kebutuhan manusia tanpa mengubah sifat maupun bentuk barangnya.contohnya, perusahaan penambangan dan perusahaan penangkapan ikan di laut.</a:t>
            </a:r>
          </a:p>
          <a:p>
            <a:pPr lvl="0" algn="just"/>
            <a:endParaRPr lang="id-ID" sz="2200" dirty="0" smtClean="0"/>
          </a:p>
          <a:p>
            <a:pPr lvl="0" algn="just"/>
            <a:r>
              <a:rPr lang="id-ID" sz="2200" dirty="0" smtClean="0"/>
              <a:t>Proses Analitis. Dimana analisis merupakan langkah pertama dari proses perencanaan. Analisis merupakan penguraian suatu pokok atas berbagai bagiannya dan penelaahan bagian itu sendiri, serta hubungan antar bagian untuk memperoleh pengertian yang tepat dan pemahaman arti keseluruhan. Analisis berarti melakukan evaluasi terhadap kondisi dari pos-pos atau ayat-ayat yang berkaitan dengan akuntansi dan alasan-alasan yang memungkinkan tentang perbedaan yang muncul. Analisis adalah kegiatan berfikir untuk menguraikan suatu keseluruhan menjadi komponen sehingga dapat mengenal tanda-tanda komponen, hubungannya satu sama lain dan fungsi masing-masing dalam satu keseluruhan yang terpadu.</a:t>
            </a:r>
          </a:p>
          <a:p>
            <a:pPr algn="just">
              <a:buNone/>
            </a:pPr>
            <a:endParaRPr lang="id-ID"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623</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STRATEGIC MARKETING K5  </vt:lpstr>
      <vt:lpstr>KONSEP DASAR PEMASARAN </vt:lpstr>
      <vt:lpstr>Slide 3</vt:lpstr>
      <vt:lpstr>PENGENDALIAN PEMASARAN </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Pemasaran K1 dan K2</dc:title>
  <dc:creator>Toshiba</dc:creator>
  <cp:lastModifiedBy>BUNDA RATU</cp:lastModifiedBy>
  <cp:revision>10</cp:revision>
  <dcterms:created xsi:type="dcterms:W3CDTF">2017-10-27T01:10:23Z</dcterms:created>
  <dcterms:modified xsi:type="dcterms:W3CDTF">2020-09-10T01:03:24Z</dcterms:modified>
</cp:coreProperties>
</file>