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274" r:id="rId3"/>
    <p:sldId id="275" r:id="rId4"/>
    <p:sldId id="276" r:id="rId5"/>
    <p:sldId id="277" r:id="rId6"/>
    <p:sldId id="278" r:id="rId7"/>
    <p:sldId id="269" r:id="rId8"/>
    <p:sldId id="270" r:id="rId9"/>
    <p:sldId id="272"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684"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92CCE6-B229-427D-A7A9-3754F276382F}" type="datetimeFigureOut">
              <a:rPr lang="en-US" smtClean="0"/>
              <a:pPr/>
              <a:t>9/11/2020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1A783-CA83-4585-A428-FF68B44D7146}" type="slidenum">
              <a:rPr lang="en-US" smtClean="0"/>
              <a:pPr/>
              <a:t>‹#›</a:t>
            </a:fld>
            <a:endParaRPr lang="en-US"/>
          </a:p>
        </p:txBody>
      </p:sp>
    </p:spTree>
    <p:extLst>
      <p:ext uri="{BB962C8B-B14F-4D97-AF65-F5344CB8AC3E}">
        <p14:creationId xmlns:p14="http://schemas.microsoft.com/office/powerpoint/2010/main" xmlns="" val="370361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EC9A9A-BD2C-4029-B76F-D0A37D162A67}" type="slidenum">
              <a:rPr lang="en-US" smtClean="0"/>
              <a:pPr>
                <a:spcBef>
                  <a:spcPct val="0"/>
                </a:spcBef>
              </a:pPr>
              <a:t>10</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xmlns="" val="2751369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55F8B72-6D53-4E08-A913-14A83C6C7C3C}"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1E02C-DFD0-47D7-B0C1-0E52546C4A75}"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5872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5F8B72-6D53-4E08-A913-14A83C6C7C3C}"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49228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5F8B72-6D53-4E08-A913-14A83C6C7C3C}"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1E02C-DFD0-47D7-B0C1-0E52546C4A75}"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1914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5F8B72-6D53-4E08-A913-14A83C6C7C3C}"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196477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5F8B72-6D53-4E08-A913-14A83C6C7C3C}"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1E02C-DFD0-47D7-B0C1-0E52546C4A75}"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202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5F8B72-6D53-4E08-A913-14A83C6C7C3C}"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180711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5F8B72-6D53-4E08-A913-14A83C6C7C3C}" type="datetimeFigureOut">
              <a:rPr lang="en-US" smtClean="0"/>
              <a:pPr/>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357887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5F8B72-6D53-4E08-A913-14A83C6C7C3C}" type="datetimeFigureOut">
              <a:rPr lang="en-US" smtClean="0"/>
              <a:pPr/>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372121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F8B72-6D53-4E08-A913-14A83C6C7C3C}" type="datetimeFigureOut">
              <a:rPr lang="en-US" smtClean="0"/>
              <a:pPr/>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238176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F8B72-6D53-4E08-A913-14A83C6C7C3C}"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1E02C-DFD0-47D7-B0C1-0E52546C4A75}" type="slidenum">
              <a:rPr lang="en-US" smtClean="0"/>
              <a:pPr/>
              <a:t>‹#›</a:t>
            </a:fld>
            <a:endParaRPr lang="en-US"/>
          </a:p>
        </p:txBody>
      </p:sp>
    </p:spTree>
    <p:extLst>
      <p:ext uri="{BB962C8B-B14F-4D97-AF65-F5344CB8AC3E}">
        <p14:creationId xmlns:p14="http://schemas.microsoft.com/office/powerpoint/2010/main" xmlns="" val="406448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F8B72-6D53-4E08-A913-14A83C6C7C3C}"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1E02C-DFD0-47D7-B0C1-0E52546C4A75}"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5524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55F8B72-6D53-4E08-A913-14A83C6C7C3C}" type="datetimeFigureOut">
              <a:rPr lang="en-US" smtClean="0"/>
              <a:pPr/>
              <a:t>9/11/2020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FC1E02C-DFD0-47D7-B0C1-0E52546C4A75}"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2210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905" y="1041669"/>
            <a:ext cx="5787839" cy="468127"/>
          </a:xfrm>
        </p:spPr>
        <p:txBody>
          <a:bodyPr>
            <a:normAutofit fontScale="90000"/>
          </a:bodyPr>
          <a:lstStyle/>
          <a:p>
            <a:r>
              <a:rPr lang="en-US" smtClean="0"/>
              <a:t>A Dozen Roses For You</a:t>
            </a:r>
            <a:endParaRPr lang="en-US"/>
          </a:p>
        </p:txBody>
      </p:sp>
      <p:pic>
        <p:nvPicPr>
          <p:cNvPr id="1030" name="Picture 6" descr="http://www.spiritualblessings.org/wp-content/uploads/2014/01/whois.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14047" y="2354490"/>
            <a:ext cx="3343275" cy="40862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myrightfitjob.com/wp-content/uploads/2014/11/puzzle-piece-you-md.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427379" y="1343327"/>
            <a:ext cx="1701505" cy="1701505"/>
          </a:xfrm>
          <a:prstGeom prst="rect">
            <a:avLst/>
          </a:prstGeom>
          <a:noFill/>
          <a:extLst>
            <a:ext uri="{909E8E84-426E-40DD-AFC4-6F175D3DCCD1}">
              <a14:hiddenFill xmlns:a14="http://schemas.microsoft.com/office/drawing/2010/main" xmlns="">
                <a:solidFill>
                  <a:srgbClr val="FFFFFF"/>
                </a:solidFill>
              </a14:hiddenFill>
            </a:ext>
          </a:extLst>
        </p:spPr>
      </p:pic>
      <p:pic>
        <p:nvPicPr>
          <p:cNvPr id="1038" name="Picture 14" descr="http://gallery.yopriceville.com/downloadfullsize/send/206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88076" y="2195032"/>
            <a:ext cx="6043466" cy="37771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67768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dirty="0" err="1"/>
              <a:t>Kritik</a:t>
            </a:r>
            <a:r>
              <a:rPr lang="en-US" sz="4000" dirty="0"/>
              <a:t> </a:t>
            </a:r>
            <a:r>
              <a:rPr lang="en-US" sz="4000" dirty="0" err="1"/>
              <a:t>Terhadap</a:t>
            </a:r>
            <a:r>
              <a:rPr lang="en-US" sz="4000" dirty="0"/>
              <a:t> </a:t>
            </a:r>
            <a:r>
              <a:rPr lang="en-US" sz="4000" dirty="0" err="1"/>
              <a:t>Analisis</a:t>
            </a:r>
            <a:r>
              <a:rPr lang="en-US" sz="4000" dirty="0"/>
              <a:t> </a:t>
            </a:r>
            <a:r>
              <a:rPr lang="en-US" sz="4000" dirty="0" err="1"/>
              <a:t>Tekstual</a:t>
            </a:r>
            <a:r>
              <a:rPr lang="en-US" sz="4000" dirty="0"/>
              <a:t>:</a:t>
            </a:r>
            <a:endParaRPr lang="id-ID" sz="4000" dirty="0"/>
          </a:p>
        </p:txBody>
      </p:sp>
      <p:sp>
        <p:nvSpPr>
          <p:cNvPr id="18435" name="Rectangle 3"/>
          <p:cNvSpPr>
            <a:spLocks noGrp="1" noChangeArrowheads="1"/>
          </p:cNvSpPr>
          <p:nvPr>
            <p:ph idx="1"/>
          </p:nvPr>
        </p:nvSpPr>
        <p:spPr/>
        <p:txBody>
          <a:bodyPr/>
          <a:lstStyle/>
          <a:p>
            <a:pPr eaLnBrk="1" hangingPunct="1">
              <a:defRPr/>
            </a:pPr>
            <a:r>
              <a:rPr lang="en-US" smtClean="0"/>
              <a:t>Kritik yang menyatakan bahwa makna itu tidak inheren di dalam teks tetapi muncul sebagai hasil interaksi antara tanda dengan audience/reader.</a:t>
            </a:r>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fld id="{ECE77794-6C7D-4D9A-A858-FB64A0269FB0}" type="slidenum">
              <a:rPr lang="en-GB" smtClean="0"/>
              <a:pPr eaLnBrk="1" hangingPunct="1">
                <a:defRPr/>
              </a:pPr>
              <a:t>10</a:t>
            </a:fld>
            <a:endParaRPr lang="en-GB" smtClean="0"/>
          </a:p>
        </p:txBody>
      </p:sp>
    </p:spTree>
    <p:extLst>
      <p:ext uri="{BB962C8B-B14F-4D97-AF65-F5344CB8AC3E}">
        <p14:creationId xmlns:p14="http://schemas.microsoft.com/office/powerpoint/2010/main" xmlns="" val="700779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905" y="1041669"/>
            <a:ext cx="5787839" cy="468127"/>
          </a:xfrm>
        </p:spPr>
        <p:txBody>
          <a:bodyPr>
            <a:normAutofit fontScale="90000"/>
          </a:bodyPr>
          <a:lstStyle/>
          <a:p>
            <a:r>
              <a:rPr lang="en-US" smtClean="0"/>
              <a:t>A Dozen Roses For You</a:t>
            </a:r>
            <a:endParaRPr lang="en-US"/>
          </a:p>
        </p:txBody>
      </p:sp>
      <p:pic>
        <p:nvPicPr>
          <p:cNvPr id="1034" name="Picture 10" descr="http://myrightfitjob.com/wp-content/uploads/2014/11/puzzle-piece-you-m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68395" y="542074"/>
            <a:ext cx="1701505" cy="1701505"/>
          </a:xfrm>
          <a:prstGeom prst="rect">
            <a:avLst/>
          </a:prstGeom>
          <a:noFill/>
          <a:extLst>
            <a:ext uri="{909E8E84-426E-40DD-AFC4-6F175D3DCCD1}">
              <a14:hiddenFill xmlns:a14="http://schemas.microsoft.com/office/drawing/2010/main" xmlns="">
                <a:solidFill>
                  <a:srgbClr val="FFFFFF"/>
                </a:solidFill>
              </a14:hiddenFill>
            </a:ext>
          </a:extLst>
        </p:spPr>
      </p:pic>
      <p:pic>
        <p:nvPicPr>
          <p:cNvPr id="22530" name="Picture 2" descr="http://38.media.tumblr.com/403f7027ae153e3c22881387d8439836/tumblr_inline_mtqm4isG8y1sntef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230357" y="1784287"/>
            <a:ext cx="3377579" cy="5073713"/>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14" descr="http://gallery.yopriceville.com/downloadfullsize/send/206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14905" y="1981030"/>
            <a:ext cx="6043466" cy="37771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696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905" y="1041669"/>
            <a:ext cx="5787839" cy="468127"/>
          </a:xfrm>
        </p:spPr>
        <p:txBody>
          <a:bodyPr>
            <a:normAutofit fontScale="90000"/>
          </a:bodyPr>
          <a:lstStyle/>
          <a:p>
            <a:r>
              <a:rPr lang="en-US" smtClean="0"/>
              <a:t>A Dozen Roses For You</a:t>
            </a:r>
            <a:endParaRPr lang="en-US"/>
          </a:p>
        </p:txBody>
      </p:sp>
      <p:pic>
        <p:nvPicPr>
          <p:cNvPr id="1034" name="Picture 10" descr="http://myrightfitjob.com/wp-content/uploads/2014/11/puzzle-piece-you-m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68395" y="542074"/>
            <a:ext cx="1701505" cy="1701505"/>
          </a:xfrm>
          <a:prstGeom prst="rect">
            <a:avLst/>
          </a:prstGeom>
          <a:noFill/>
          <a:extLst>
            <a:ext uri="{909E8E84-426E-40DD-AFC4-6F175D3DCCD1}">
              <a14:hiddenFill xmlns:a14="http://schemas.microsoft.com/office/drawing/2010/main" xmlns="">
                <a:solidFill>
                  <a:srgbClr val="FFFFFF"/>
                </a:solidFill>
              </a14:hiddenFill>
            </a:ext>
          </a:extLst>
        </p:spPr>
      </p:pic>
      <p:pic>
        <p:nvPicPr>
          <p:cNvPr id="23554" name="Picture 2" descr="http://partydrag.com/wp-content/uploads/2012/04/scary-drag-queen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425862" y="2055044"/>
            <a:ext cx="5103043" cy="382728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14" descr="http://gallery.yopriceville.com/downloadfullsize/send/206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65229" y="2386659"/>
            <a:ext cx="5062480" cy="31640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7115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905" y="1041669"/>
            <a:ext cx="5787839" cy="468127"/>
          </a:xfrm>
        </p:spPr>
        <p:txBody>
          <a:bodyPr>
            <a:normAutofit fontScale="90000"/>
          </a:bodyPr>
          <a:lstStyle/>
          <a:p>
            <a:r>
              <a:rPr lang="en-US" smtClean="0"/>
              <a:t>A Dozen Roses For You</a:t>
            </a:r>
            <a:endParaRPr lang="en-US"/>
          </a:p>
        </p:txBody>
      </p:sp>
      <p:pic>
        <p:nvPicPr>
          <p:cNvPr id="1034" name="Picture 10" descr="http://myrightfitjob.com/wp-content/uploads/2014/11/puzzle-piece-you-m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68395" y="542074"/>
            <a:ext cx="1701505" cy="1701505"/>
          </a:xfrm>
          <a:prstGeom prst="rect">
            <a:avLst/>
          </a:prstGeom>
          <a:noFill/>
          <a:extLst>
            <a:ext uri="{909E8E84-426E-40DD-AFC4-6F175D3DCCD1}">
              <a14:hiddenFill xmlns:a14="http://schemas.microsoft.com/office/drawing/2010/main" xmlns="">
                <a:solidFill>
                  <a:srgbClr val="FFFFFF"/>
                </a:solidFill>
              </a14:hiddenFill>
            </a:ext>
          </a:extLst>
        </p:spPr>
      </p:pic>
      <p:pic>
        <p:nvPicPr>
          <p:cNvPr id="23556" name="Picture 4" descr="https://encrypted-tbn0.gstatic.com/images?q=tbn:ANd9GcTVzhSGRachI_aq0Lir2Euhg2-VMQlKbKz3S0bUY14zVVnnw6pN8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513048" y="2040911"/>
            <a:ext cx="4581035" cy="343135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14" descr="http://gallery.yopriceville.com/downloadfullsize/send/206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14905" y="2161317"/>
            <a:ext cx="5468432" cy="34177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513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1"/>
            <a:ext cx="8229600" cy="714375"/>
          </a:xfrm>
        </p:spPr>
        <p:txBody>
          <a:bodyPr/>
          <a:lstStyle/>
          <a:p>
            <a:pPr eaLnBrk="1" hangingPunct="1">
              <a:defRPr/>
            </a:pPr>
            <a:r>
              <a:rPr lang="en-US" sz="3600" b="1" dirty="0" err="1"/>
              <a:t>Naluri</a:t>
            </a:r>
            <a:r>
              <a:rPr lang="en-US" sz="3600" b="1" dirty="0"/>
              <a:t> </a:t>
            </a:r>
            <a:r>
              <a:rPr lang="en-US" sz="3600" b="1" dirty="0" err="1"/>
              <a:t>Lelaki</a:t>
            </a:r>
            <a:endParaRPr lang="id-ID" sz="3600" b="1" dirty="0"/>
          </a:p>
        </p:txBody>
      </p:sp>
      <p:sp>
        <p:nvSpPr>
          <p:cNvPr id="7" name="Content Placeholder 6"/>
          <p:cNvSpPr>
            <a:spLocks noGrp="1"/>
          </p:cNvSpPr>
          <p:nvPr>
            <p:ph sz="half" idx="2"/>
          </p:nvPr>
        </p:nvSpPr>
        <p:spPr>
          <a:xfrm>
            <a:off x="1981200" y="714375"/>
            <a:ext cx="4040188" cy="5786438"/>
          </a:xfrm>
        </p:spPr>
        <p:txBody>
          <a:bodyPr/>
          <a:lstStyle/>
          <a:p>
            <a:pPr eaLnBrk="1" hangingPunct="1">
              <a:buFont typeface="Wingdings" panose="05000000000000000000" pitchFamily="2" charset="2"/>
              <a:buNone/>
              <a:defRPr/>
            </a:pPr>
            <a:r>
              <a:rPr lang="en-US" sz="1200" b="1" dirty="0"/>
              <a:t>	</a:t>
            </a:r>
            <a:r>
              <a:rPr lang="id-ID" sz="1800" b="1" dirty="0"/>
              <a:t>Naluri Lelaki</a:t>
            </a:r>
            <a:endParaRPr lang="id-ID" sz="1800" dirty="0"/>
          </a:p>
          <a:p>
            <a:pPr eaLnBrk="1" hangingPunct="1">
              <a:buFont typeface="Wingdings" panose="05000000000000000000" pitchFamily="2" charset="2"/>
              <a:buNone/>
              <a:defRPr/>
            </a:pPr>
            <a:r>
              <a:rPr lang="en-US" sz="1800" dirty="0"/>
              <a:t>	</a:t>
            </a:r>
            <a:r>
              <a:rPr lang="id-ID" sz="1800" dirty="0"/>
              <a:t>Aku adalah lelaki </a:t>
            </a:r>
            <a:br>
              <a:rPr lang="id-ID" sz="1800" dirty="0"/>
            </a:br>
            <a:r>
              <a:rPr lang="id-ID" sz="1800" dirty="0"/>
              <a:t>yang tak pernah lelah </a:t>
            </a:r>
            <a:br>
              <a:rPr lang="id-ID" sz="1800" dirty="0"/>
            </a:br>
            <a:r>
              <a:rPr lang="id-ID" sz="1800" dirty="0"/>
              <a:t>mencari wanita </a:t>
            </a:r>
            <a:br>
              <a:rPr lang="id-ID" sz="1800" dirty="0"/>
            </a:br>
            <a:r>
              <a:rPr lang="id-ID" sz="1800" dirty="0"/>
              <a:t/>
            </a:r>
            <a:br>
              <a:rPr lang="id-ID" sz="1800" dirty="0"/>
            </a:br>
            <a:r>
              <a:rPr lang="id-ID" sz="1800" dirty="0"/>
              <a:t>Aku adalah lelaki </a:t>
            </a:r>
            <a:br>
              <a:rPr lang="id-ID" sz="1800" dirty="0"/>
            </a:br>
            <a:r>
              <a:rPr lang="id-ID" sz="1800" dirty="0"/>
              <a:t>yang selalu gundah </a:t>
            </a:r>
            <a:br>
              <a:rPr lang="id-ID" sz="1800" dirty="0"/>
            </a:br>
            <a:r>
              <a:rPr lang="id-ID" sz="1800" dirty="0"/>
              <a:t>menunggu wanitaku </a:t>
            </a:r>
            <a:br>
              <a:rPr lang="id-ID" sz="1800" dirty="0"/>
            </a:br>
            <a:r>
              <a:rPr lang="id-ID" sz="1800" dirty="0"/>
              <a:t/>
            </a:r>
            <a:br>
              <a:rPr lang="id-ID" sz="1800" dirty="0"/>
            </a:br>
            <a:r>
              <a:rPr lang="id-ID" sz="1800" dirty="0"/>
              <a:t>**)Aku adalah lelaki </a:t>
            </a:r>
            <a:br>
              <a:rPr lang="id-ID" sz="1800" dirty="0"/>
            </a:br>
            <a:r>
              <a:rPr lang="id-ID" sz="1800" dirty="0"/>
              <a:t>yang pantang menyerah </a:t>
            </a:r>
            <a:br>
              <a:rPr lang="id-ID" sz="1800" dirty="0"/>
            </a:br>
            <a:r>
              <a:rPr lang="id-ID" sz="1800" dirty="0"/>
              <a:t>memikat wanita </a:t>
            </a:r>
            <a:br>
              <a:rPr lang="id-ID" sz="1800" dirty="0"/>
            </a:br>
            <a:r>
              <a:rPr lang="id-ID" sz="1800" dirty="0"/>
              <a:t/>
            </a:r>
            <a:br>
              <a:rPr lang="id-ID" sz="1800" dirty="0"/>
            </a:br>
            <a:r>
              <a:rPr lang="id-ID" sz="1800" dirty="0"/>
              <a:t>Aku adalah lelaki </a:t>
            </a:r>
            <a:br>
              <a:rPr lang="id-ID" sz="1800" dirty="0"/>
            </a:br>
            <a:r>
              <a:rPr lang="id-ID" sz="1800" dirty="0"/>
              <a:t>yang selalu ingin </a:t>
            </a:r>
            <a:br>
              <a:rPr lang="id-ID" sz="1800" dirty="0"/>
            </a:br>
            <a:r>
              <a:rPr lang="id-ID" sz="1800" dirty="0"/>
              <a:t>dibuai wanitaku </a:t>
            </a:r>
            <a:br>
              <a:rPr lang="id-ID" sz="1800" dirty="0"/>
            </a:br>
            <a:r>
              <a:rPr lang="id-ID" sz="1800" dirty="0"/>
              <a:t/>
            </a:r>
            <a:br>
              <a:rPr lang="id-ID" sz="1800" dirty="0"/>
            </a:br>
            <a:r>
              <a:rPr lang="id-ID" sz="1800" dirty="0"/>
              <a:t>Tolong dekati aku </a:t>
            </a:r>
            <a:br>
              <a:rPr lang="id-ID" sz="1800" dirty="0"/>
            </a:br>
            <a:r>
              <a:rPr lang="id-ID" sz="1800" dirty="0"/>
              <a:t>Tolong hampiri aku </a:t>
            </a:r>
            <a:br>
              <a:rPr lang="id-ID" sz="1800" dirty="0"/>
            </a:br>
            <a:r>
              <a:rPr lang="id-ID" sz="1800" dirty="0"/>
              <a:t>Tolong jamahi aku </a:t>
            </a:r>
            <a:br>
              <a:rPr lang="id-ID" sz="1800" dirty="0"/>
            </a:br>
            <a:endParaRPr lang="id-ID" sz="1800" dirty="0"/>
          </a:p>
          <a:p>
            <a:pPr eaLnBrk="1" hangingPunct="1">
              <a:buFont typeface="Wingdings" panose="05000000000000000000" pitchFamily="2" charset="2"/>
              <a:buNone/>
              <a:defRPr/>
            </a:pPr>
            <a:endParaRPr lang="id-ID" sz="1800" dirty="0"/>
          </a:p>
        </p:txBody>
      </p:sp>
      <p:sp>
        <p:nvSpPr>
          <p:cNvPr id="9" name="Content Placeholder 8"/>
          <p:cNvSpPr>
            <a:spLocks noGrp="1"/>
          </p:cNvSpPr>
          <p:nvPr>
            <p:ph sz="quarter" idx="4"/>
          </p:nvPr>
        </p:nvSpPr>
        <p:spPr>
          <a:xfrm>
            <a:off x="6169026" y="642939"/>
            <a:ext cx="4041775" cy="5483225"/>
          </a:xfrm>
        </p:spPr>
        <p:txBody>
          <a:bodyPr>
            <a:normAutofit fontScale="85000" lnSpcReduction="20000"/>
          </a:bodyPr>
          <a:lstStyle/>
          <a:p>
            <a:pPr eaLnBrk="1" hangingPunct="1">
              <a:buFont typeface="Wingdings" panose="05000000000000000000" pitchFamily="2" charset="2"/>
              <a:buNone/>
              <a:defRPr/>
            </a:pPr>
            <a:r>
              <a:rPr lang="en-US" sz="1200" b="1" dirty="0"/>
              <a:t>	</a:t>
            </a:r>
            <a:r>
              <a:rPr lang="id-ID" sz="1800" b="1" dirty="0"/>
              <a:t>Naluri Wanita</a:t>
            </a:r>
            <a:endParaRPr lang="id-ID" sz="1800" dirty="0"/>
          </a:p>
          <a:p>
            <a:pPr eaLnBrk="1" hangingPunct="1">
              <a:buFont typeface="Wingdings" panose="05000000000000000000" pitchFamily="2" charset="2"/>
              <a:buNone/>
              <a:defRPr/>
            </a:pPr>
            <a:r>
              <a:rPr lang="en-US" sz="1800" dirty="0"/>
              <a:t>	</a:t>
            </a:r>
            <a:r>
              <a:rPr lang="id-ID" sz="1800" dirty="0"/>
              <a:t>Aku adalah wanita</a:t>
            </a:r>
            <a:br>
              <a:rPr lang="id-ID" sz="1800" dirty="0"/>
            </a:br>
            <a:r>
              <a:rPr lang="id-ID" sz="1800" dirty="0"/>
              <a:t>yang tak pernah lelah </a:t>
            </a:r>
            <a:br>
              <a:rPr lang="id-ID" sz="1800" dirty="0"/>
            </a:br>
            <a:r>
              <a:rPr lang="id-ID" sz="1800" dirty="0"/>
              <a:t>mencari lelaki</a:t>
            </a:r>
          </a:p>
          <a:p>
            <a:pPr eaLnBrk="1" hangingPunct="1">
              <a:buFont typeface="Wingdings" panose="05000000000000000000" pitchFamily="2" charset="2"/>
              <a:buNone/>
              <a:defRPr/>
            </a:pPr>
            <a:r>
              <a:rPr lang="id-ID" sz="1800" dirty="0"/>
              <a:t/>
            </a:r>
            <a:br>
              <a:rPr lang="id-ID" sz="1800" dirty="0"/>
            </a:br>
            <a:r>
              <a:rPr lang="id-ID" sz="1800" dirty="0"/>
              <a:t>Aku adalah wanita</a:t>
            </a:r>
          </a:p>
          <a:p>
            <a:pPr eaLnBrk="1" hangingPunct="1">
              <a:buFont typeface="Wingdings" panose="05000000000000000000" pitchFamily="2" charset="2"/>
              <a:buNone/>
              <a:defRPr/>
            </a:pPr>
            <a:r>
              <a:rPr lang="en-US" sz="1800" dirty="0"/>
              <a:t>	</a:t>
            </a:r>
            <a:r>
              <a:rPr lang="id-ID" sz="1800" dirty="0"/>
              <a:t>yang selalu gundah </a:t>
            </a:r>
            <a:br>
              <a:rPr lang="id-ID" sz="1800" dirty="0"/>
            </a:br>
            <a:r>
              <a:rPr lang="id-ID" sz="1800" dirty="0"/>
              <a:t>menunggu lelakiku </a:t>
            </a:r>
            <a:br>
              <a:rPr lang="id-ID" sz="1800" dirty="0"/>
            </a:br>
            <a:r>
              <a:rPr lang="id-ID" sz="1800" dirty="0"/>
              <a:t/>
            </a:r>
            <a:br>
              <a:rPr lang="id-ID" sz="1800" dirty="0"/>
            </a:br>
            <a:r>
              <a:rPr lang="id-ID" sz="1800" dirty="0"/>
              <a:t>**)Aku adalah wanita</a:t>
            </a:r>
          </a:p>
          <a:p>
            <a:pPr eaLnBrk="1" hangingPunct="1">
              <a:buFont typeface="Wingdings" panose="05000000000000000000" pitchFamily="2" charset="2"/>
              <a:buNone/>
              <a:defRPr/>
            </a:pPr>
            <a:r>
              <a:rPr lang="en-US" sz="1800" dirty="0"/>
              <a:t>	</a:t>
            </a:r>
            <a:r>
              <a:rPr lang="id-ID" sz="1800" dirty="0"/>
              <a:t>yang pantang menyerah </a:t>
            </a:r>
            <a:br>
              <a:rPr lang="id-ID" sz="1800" dirty="0"/>
            </a:br>
            <a:r>
              <a:rPr lang="id-ID" sz="1800" dirty="0"/>
              <a:t>memikat lelaki</a:t>
            </a:r>
          </a:p>
          <a:p>
            <a:pPr eaLnBrk="1" hangingPunct="1">
              <a:buFont typeface="Wingdings" panose="05000000000000000000" pitchFamily="2" charset="2"/>
              <a:buNone/>
              <a:defRPr/>
            </a:pPr>
            <a:r>
              <a:rPr lang="id-ID" sz="1800" dirty="0"/>
              <a:t/>
            </a:r>
            <a:br>
              <a:rPr lang="id-ID" sz="1800" dirty="0"/>
            </a:br>
            <a:r>
              <a:rPr lang="id-ID" sz="1800" dirty="0"/>
              <a:t>Aku adalah wanita</a:t>
            </a:r>
          </a:p>
          <a:p>
            <a:pPr eaLnBrk="1" hangingPunct="1">
              <a:buFont typeface="Wingdings" panose="05000000000000000000" pitchFamily="2" charset="2"/>
              <a:buNone/>
              <a:defRPr/>
            </a:pPr>
            <a:r>
              <a:rPr lang="en-US" sz="1800" dirty="0"/>
              <a:t>	</a:t>
            </a:r>
            <a:r>
              <a:rPr lang="id-ID" sz="1800" dirty="0"/>
              <a:t>yang selalu ingin </a:t>
            </a:r>
            <a:br>
              <a:rPr lang="id-ID" sz="1800" dirty="0"/>
            </a:br>
            <a:r>
              <a:rPr lang="id-ID" sz="1800" dirty="0"/>
              <a:t>dibuai lelakiku</a:t>
            </a:r>
          </a:p>
          <a:p>
            <a:pPr eaLnBrk="1" hangingPunct="1">
              <a:buFont typeface="Wingdings" panose="05000000000000000000" pitchFamily="2" charset="2"/>
              <a:buNone/>
              <a:defRPr/>
            </a:pPr>
            <a:r>
              <a:rPr lang="id-ID" sz="1800" dirty="0"/>
              <a:t/>
            </a:r>
            <a:br>
              <a:rPr lang="id-ID" sz="1800" dirty="0"/>
            </a:br>
            <a:r>
              <a:rPr lang="id-ID" sz="1800" dirty="0"/>
              <a:t>Tolong dekati aku </a:t>
            </a:r>
            <a:br>
              <a:rPr lang="id-ID" sz="1800" dirty="0"/>
            </a:br>
            <a:r>
              <a:rPr lang="id-ID" sz="1800" dirty="0"/>
              <a:t>Tolong hampiri aku </a:t>
            </a:r>
            <a:br>
              <a:rPr lang="id-ID" sz="1800" dirty="0"/>
            </a:br>
            <a:r>
              <a:rPr lang="id-ID" sz="1800" dirty="0"/>
              <a:t>Tolong jamahi aku </a:t>
            </a:r>
            <a:br>
              <a:rPr lang="id-ID" sz="1800" dirty="0"/>
            </a:br>
            <a:r>
              <a:rPr lang="id-ID" sz="1200" dirty="0"/>
              <a:t/>
            </a:r>
            <a:br>
              <a:rPr lang="id-ID" sz="1200" dirty="0"/>
            </a:br>
            <a:endParaRPr lang="id-ID" sz="1200" dirty="0"/>
          </a:p>
          <a:p>
            <a:pPr eaLnBrk="1" hangingPunct="1">
              <a:buFont typeface="Wingdings" panose="05000000000000000000" pitchFamily="2" charset="2"/>
              <a:buNone/>
              <a:defRPr/>
            </a:pPr>
            <a:r>
              <a:rPr lang="id-ID" sz="1200" dirty="0"/>
              <a:t> </a:t>
            </a:r>
          </a:p>
          <a:p>
            <a:pPr eaLnBrk="1" hangingPunct="1">
              <a:buFont typeface="Wingdings" panose="05000000000000000000" pitchFamily="2" charset="2"/>
              <a:buNone/>
              <a:defRPr/>
            </a:pPr>
            <a:endParaRPr lang="id-ID" sz="1200" dirty="0"/>
          </a:p>
          <a:p>
            <a:pPr eaLnBrk="1" hangingPunct="1">
              <a:buFont typeface="Wingdings" panose="05000000000000000000" pitchFamily="2" charset="2"/>
              <a:buNone/>
              <a:defRPr/>
            </a:pPr>
            <a:endParaRPr lang="id-ID"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defRPr/>
            </a:pPr>
            <a:fld id="{9AED4E4D-962F-4004-9E4F-D7904199B804}" type="slidenum">
              <a:rPr lang="en-GB" smtClean="0"/>
              <a:pPr eaLnBrk="1" hangingPunct="1">
                <a:defRPr/>
              </a:pPr>
              <a:t>5</a:t>
            </a:fld>
            <a:endParaRPr lang="en-GB" smtClean="0"/>
          </a:p>
        </p:txBody>
      </p:sp>
    </p:spTree>
    <p:extLst>
      <p:ext uri="{BB962C8B-B14F-4D97-AF65-F5344CB8AC3E}">
        <p14:creationId xmlns:p14="http://schemas.microsoft.com/office/powerpoint/2010/main" xmlns="" val="41676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284" y="0"/>
            <a:ext cx="3525624" cy="362018"/>
          </a:xfrm>
        </p:spPr>
        <p:txBody>
          <a:bodyPr>
            <a:noAutofit/>
          </a:bodyPr>
          <a:lstStyle/>
          <a:p>
            <a:r>
              <a:rPr lang="en-US" sz="2800" smtClean="0"/>
              <a:t>Bunga dan Kumbang</a:t>
            </a:r>
            <a:endParaRPr lang="en-US" sz="2800"/>
          </a:p>
        </p:txBody>
      </p:sp>
      <p:sp>
        <p:nvSpPr>
          <p:cNvPr id="4" name="Content Placeholder 3"/>
          <p:cNvSpPr>
            <a:spLocks noGrp="1"/>
          </p:cNvSpPr>
          <p:nvPr>
            <p:ph sz="half" idx="2"/>
          </p:nvPr>
        </p:nvSpPr>
        <p:spPr>
          <a:xfrm>
            <a:off x="65988" y="504174"/>
            <a:ext cx="5958118" cy="6198284"/>
          </a:xfrm>
        </p:spPr>
        <p:txBody>
          <a:bodyPr>
            <a:noAutofit/>
          </a:bodyPr>
          <a:lstStyle/>
          <a:p>
            <a:r>
              <a:rPr lang="en-US" sz="1600"/>
              <a:t>Berikut kronologi pemerkosaan versi polisi yang disampaikan Kapolrestabes Djihartono</a:t>
            </a:r>
            <a:r>
              <a:rPr lang="en-US" sz="1600" smtClean="0"/>
              <a:t>:</a:t>
            </a:r>
            <a:r>
              <a:rPr lang="en-US" sz="1600"/>
              <a:t/>
            </a:r>
            <a:br>
              <a:rPr lang="en-US" sz="1600"/>
            </a:br>
            <a:r>
              <a:rPr lang="en-US" sz="1600"/>
              <a:t>Pada awalnya, </a:t>
            </a:r>
            <a:r>
              <a:rPr lang="en-US" sz="1600" smtClean="0"/>
              <a:t>Kumbang </a:t>
            </a:r>
            <a:r>
              <a:rPr lang="en-US" sz="1600"/>
              <a:t>dan </a:t>
            </a:r>
            <a:r>
              <a:rPr lang="en-US" sz="1600" smtClean="0"/>
              <a:t>Bunga </a:t>
            </a:r>
            <a:r>
              <a:rPr lang="en-US" sz="1600"/>
              <a:t>berkenalan melalui BBM pada bulan November 2014 dan belum pernah bertemu secara langsung. Dan pada hari Senin (5/1) </a:t>
            </a:r>
            <a:r>
              <a:rPr lang="en-US" sz="1600" smtClean="0"/>
              <a:t>Bunga </a:t>
            </a:r>
            <a:r>
              <a:rPr lang="en-US" sz="1600"/>
              <a:t>dari Yogya bersama teman-temanya turun di Jembatan Kartini Semarang sekitar jam 16.30 WIB</a:t>
            </a:r>
            <a:r>
              <a:rPr lang="en-US" sz="1600" smtClean="0"/>
              <a:t>.</a:t>
            </a:r>
            <a:r>
              <a:rPr lang="en-US" sz="1600"/>
              <a:t/>
            </a:r>
            <a:br>
              <a:rPr lang="en-US" sz="1600"/>
            </a:br>
            <a:r>
              <a:rPr lang="en-US" sz="1600"/>
              <a:t>"Kemudian </a:t>
            </a:r>
            <a:r>
              <a:rPr lang="en-US" sz="1600" smtClean="0"/>
              <a:t>Bunga </a:t>
            </a:r>
            <a:r>
              <a:rPr lang="en-US" sz="1600"/>
              <a:t>BBM tersangka untuk minta diantar ke Kendal . </a:t>
            </a:r>
            <a:r>
              <a:rPr lang="en-US" sz="1600" smtClean="0"/>
              <a:t>Kumbang </a:t>
            </a:r>
            <a:r>
              <a:rPr lang="en-US" sz="1600"/>
              <a:t>datang diajak nongkrong di Kafe Sampangan dan diajak ke kosnya oleh tersangka sekitar jam 22.00 WIB," ungkapnya</a:t>
            </a:r>
            <a:r>
              <a:rPr lang="en-US" sz="1600" smtClean="0"/>
              <a:t>.</a:t>
            </a:r>
            <a:r>
              <a:rPr lang="en-US" sz="1600"/>
              <a:t/>
            </a:r>
            <a:br>
              <a:rPr lang="en-US" sz="1600"/>
            </a:br>
            <a:r>
              <a:rPr lang="en-US" sz="1600" smtClean="0"/>
              <a:t>Bunga </a:t>
            </a:r>
            <a:r>
              <a:rPr lang="en-US" sz="1600"/>
              <a:t>kemudian saat di mes atlet Unnes menumpang mandi dan setelah mandi </a:t>
            </a:r>
            <a:r>
              <a:rPr lang="en-US" sz="1600" smtClean="0"/>
              <a:t>Bunga </a:t>
            </a:r>
            <a:r>
              <a:rPr lang="en-US" sz="1600"/>
              <a:t>dan </a:t>
            </a:r>
            <a:r>
              <a:rPr lang="en-US" sz="1600" smtClean="0"/>
              <a:t>Kumbang </a:t>
            </a:r>
            <a:r>
              <a:rPr lang="en-US" sz="1600"/>
              <a:t>ngobrol di kamar kos kemudian </a:t>
            </a:r>
            <a:r>
              <a:rPr lang="en-US" sz="1600" smtClean="0"/>
              <a:t>Kumbang </a:t>
            </a:r>
            <a:r>
              <a:rPr lang="en-US" sz="1600"/>
              <a:t>keluar untuk mencari makan dan minum berupa anggur kemudian </a:t>
            </a:r>
            <a:r>
              <a:rPr lang="en-US" sz="1600" smtClean="0"/>
              <a:t>Kumbang </a:t>
            </a:r>
            <a:r>
              <a:rPr lang="en-US" sz="1600"/>
              <a:t>dan </a:t>
            </a:r>
            <a:r>
              <a:rPr lang="en-US" sz="1600" smtClean="0"/>
              <a:t>Bunga </a:t>
            </a:r>
            <a:r>
              <a:rPr lang="en-US" sz="1600"/>
              <a:t>meminum anggur tersebut kemudian </a:t>
            </a:r>
            <a:r>
              <a:rPr lang="en-US" sz="1600" smtClean="0"/>
              <a:t>Bunga merasa </a:t>
            </a:r>
            <a:r>
              <a:rPr lang="en-US" sz="1600"/>
              <a:t>pusing dan tiduran di kasur</a:t>
            </a:r>
            <a:r>
              <a:rPr lang="en-US" sz="1600" smtClean="0"/>
              <a:t>.</a:t>
            </a:r>
            <a:r>
              <a:rPr lang="en-US" sz="1600"/>
              <a:t/>
            </a:r>
            <a:br>
              <a:rPr lang="en-US" sz="1600"/>
            </a:br>
            <a:r>
              <a:rPr lang="en-US" sz="1600"/>
              <a:t>"Kemudian </a:t>
            </a:r>
            <a:r>
              <a:rPr lang="en-US" sz="1600" smtClean="0"/>
              <a:t>Kumbang dekati Bunga </a:t>
            </a:r>
            <a:r>
              <a:rPr lang="en-US" sz="1600"/>
              <a:t>dan melepas celan jeans dan celana dalam sehingga </a:t>
            </a:r>
            <a:r>
              <a:rPr lang="en-US" sz="1600" smtClean="0"/>
              <a:t>Bunga </a:t>
            </a:r>
            <a:r>
              <a:rPr lang="en-US" sz="1600"/>
              <a:t>telanjang setelah itu </a:t>
            </a:r>
            <a:r>
              <a:rPr lang="en-US" sz="1600" smtClean="0"/>
              <a:t>Kumbang setubuhi </a:t>
            </a:r>
            <a:r>
              <a:rPr lang="en-US" sz="1600"/>
              <a:t>korban </a:t>
            </a:r>
            <a:r>
              <a:rPr lang="en-US" sz="1600" smtClean="0"/>
              <a:t>sebanyak dua </a:t>
            </a:r>
            <a:r>
              <a:rPr lang="en-US" sz="1600"/>
              <a:t>sekali," paparnya</a:t>
            </a:r>
            <a:r>
              <a:rPr lang="en-US" sz="1600" smtClean="0"/>
              <a:t>.</a:t>
            </a:r>
            <a:r>
              <a:rPr lang="en-US" sz="1600"/>
              <a:t/>
            </a:r>
            <a:br>
              <a:rPr lang="en-US" sz="1600"/>
            </a:br>
            <a:r>
              <a:rPr lang="en-US" sz="1600" smtClean="0"/>
              <a:t>Bunga </a:t>
            </a:r>
            <a:r>
              <a:rPr lang="en-US" sz="1600"/>
              <a:t>kemudian tersadar terus menangis dalam kondisi telanjang lalu akan diantar pulang ke rumahnya di Kendal. Namun, sampai di depan kantor PDAM di Jalan Kelud, Sampangan, Kota Semarang terjadi adu mulut hingga akhirnya </a:t>
            </a:r>
            <a:r>
              <a:rPr lang="en-US" sz="1600" smtClean="0"/>
              <a:t>bunga </a:t>
            </a:r>
            <a:r>
              <a:rPr lang="en-US" sz="1600"/>
              <a:t>ditinggal di depan kantor PDAM dan dilempari uang Rp 20 ribu.</a:t>
            </a:r>
            <a:br>
              <a:rPr lang="en-US" sz="1600"/>
            </a:br>
            <a:r>
              <a:rPr lang="en-US" sz="1600"/>
              <a:t/>
            </a:r>
            <a:br>
              <a:rPr lang="en-US" sz="1600"/>
            </a:br>
            <a:r>
              <a:rPr lang="en-US" sz="1600"/>
              <a:t>"Kemudian </a:t>
            </a:r>
            <a:r>
              <a:rPr lang="en-US" sz="1600" smtClean="0"/>
              <a:t>kumbang membawa </a:t>
            </a:r>
            <a:r>
              <a:rPr lang="en-US" sz="1600"/>
              <a:t>korban ke sampangan PDAM Kelud, lempar uang Rp 20 ribu ke arah </a:t>
            </a:r>
            <a:r>
              <a:rPr lang="en-US" sz="1600" smtClean="0"/>
              <a:t>bunga </a:t>
            </a:r>
            <a:r>
              <a:rPr lang="en-US" sz="1600"/>
              <a:t>lalu korban telepon kakaknya di Kendal dan melaporkan ke Polrestabes Semarang," pungkas Djihartono dalam siaran persnya.</a:t>
            </a:r>
          </a:p>
        </p:txBody>
      </p:sp>
      <p:sp>
        <p:nvSpPr>
          <p:cNvPr id="6" name="Content Placeholder 5"/>
          <p:cNvSpPr>
            <a:spLocks noGrp="1"/>
          </p:cNvSpPr>
          <p:nvPr>
            <p:ph sz="quarter" idx="4"/>
          </p:nvPr>
        </p:nvSpPr>
        <p:spPr>
          <a:xfrm>
            <a:off x="6325385" y="504174"/>
            <a:ext cx="5731497" cy="6085162"/>
          </a:xfrm>
        </p:spPr>
        <p:txBody>
          <a:bodyPr>
            <a:normAutofit fontScale="25000" lnSpcReduction="20000"/>
          </a:bodyPr>
          <a:lstStyle/>
          <a:p>
            <a:r>
              <a:rPr lang="en-US" sz="6400"/>
              <a:t>Berikut kronologi pemerkosaan versi polisi yang disampaikan Kapolrestabes Djihartono:</a:t>
            </a:r>
            <a:br>
              <a:rPr lang="en-US" sz="6400"/>
            </a:br>
            <a:r>
              <a:rPr lang="en-US" sz="6400"/>
              <a:t/>
            </a:r>
            <a:br>
              <a:rPr lang="en-US" sz="6400"/>
            </a:br>
            <a:r>
              <a:rPr lang="en-US" sz="6400"/>
              <a:t>Pada awalnya, </a:t>
            </a:r>
            <a:r>
              <a:rPr lang="en-US" sz="6400" smtClean="0"/>
              <a:t>Bunga dan Kumbang berkenalan </a:t>
            </a:r>
            <a:r>
              <a:rPr lang="en-US" sz="6400"/>
              <a:t>melalui BBM pada bulan November 2014 dan belum pernah bertemu secara langsung. Dan pada hari Senin (5/1) </a:t>
            </a:r>
            <a:r>
              <a:rPr lang="en-US" sz="6400" smtClean="0"/>
              <a:t>Kumbang dari </a:t>
            </a:r>
            <a:r>
              <a:rPr lang="en-US" sz="6400"/>
              <a:t>Yogya bersama teman-temanya turun di Jembatan Kartini Semarang sekitar jam 16.30 WIB.</a:t>
            </a:r>
            <a:br>
              <a:rPr lang="en-US" sz="6400"/>
            </a:br>
            <a:r>
              <a:rPr lang="en-US" sz="6400"/>
              <a:t/>
            </a:r>
            <a:br>
              <a:rPr lang="en-US" sz="6400"/>
            </a:br>
            <a:r>
              <a:rPr lang="en-US" sz="6400"/>
              <a:t>"Kemudian </a:t>
            </a:r>
            <a:r>
              <a:rPr lang="en-US" sz="6400" smtClean="0"/>
              <a:t>Kumbang BBM </a:t>
            </a:r>
            <a:r>
              <a:rPr lang="en-US" sz="6400"/>
              <a:t>tersangka untuk minta diantar ke Kendal . </a:t>
            </a:r>
            <a:r>
              <a:rPr lang="en-US" sz="6400" smtClean="0"/>
              <a:t>Bunga datang kumbang diajak </a:t>
            </a:r>
            <a:r>
              <a:rPr lang="en-US" sz="6400"/>
              <a:t>nongkrong di Kafe Sampangan dan diajak ke kosnya oleh </a:t>
            </a:r>
            <a:r>
              <a:rPr lang="en-US" sz="6400" smtClean="0"/>
              <a:t>bunga </a:t>
            </a:r>
            <a:r>
              <a:rPr lang="en-US" sz="6400"/>
              <a:t>sekitar jam 22.00 WIB," ungkapnya.</a:t>
            </a:r>
            <a:br>
              <a:rPr lang="en-US" sz="6400"/>
            </a:br>
            <a:r>
              <a:rPr lang="en-US" sz="6400"/>
              <a:t/>
            </a:r>
            <a:br>
              <a:rPr lang="en-US" sz="6400"/>
            </a:br>
            <a:r>
              <a:rPr lang="en-US" sz="6400" smtClean="0"/>
              <a:t>Kumbang </a:t>
            </a:r>
            <a:r>
              <a:rPr lang="en-US" sz="6400"/>
              <a:t>kemudian saat di mes atlet Unnes menumpang mandi dan setelah mandi Bunga dan Kumbang ngobrol di kamar kos kemudian </a:t>
            </a:r>
            <a:r>
              <a:rPr lang="en-US" sz="6400" smtClean="0"/>
              <a:t>Bunga keluar </a:t>
            </a:r>
            <a:r>
              <a:rPr lang="en-US" sz="6400"/>
              <a:t>untuk mencari makan dan minum berupa anggur kemudian Kumbang dan Bunga meminum anggur tersebut kemudian </a:t>
            </a:r>
            <a:r>
              <a:rPr lang="en-US" sz="6400" smtClean="0"/>
              <a:t>Kumbang </a:t>
            </a:r>
            <a:r>
              <a:rPr lang="en-US" sz="6400"/>
              <a:t>merasa pusing dan tiduran di kasur.</a:t>
            </a:r>
            <a:br>
              <a:rPr lang="en-US" sz="6400"/>
            </a:br>
            <a:r>
              <a:rPr lang="en-US" sz="6400"/>
              <a:t/>
            </a:r>
            <a:br>
              <a:rPr lang="en-US" sz="6400"/>
            </a:br>
            <a:r>
              <a:rPr lang="en-US" sz="6400"/>
              <a:t>"Kemudian </a:t>
            </a:r>
            <a:r>
              <a:rPr lang="en-US" sz="6400" smtClean="0"/>
              <a:t>Bunga </a:t>
            </a:r>
            <a:r>
              <a:rPr lang="en-US" sz="6400"/>
              <a:t>dekati </a:t>
            </a:r>
            <a:r>
              <a:rPr lang="en-US" sz="6400" smtClean="0"/>
              <a:t>kumbang </a:t>
            </a:r>
            <a:r>
              <a:rPr lang="en-US" sz="6400"/>
              <a:t>dan melepas celan jeans dan celana dalam sehingga </a:t>
            </a:r>
            <a:r>
              <a:rPr lang="en-US" sz="6400" smtClean="0"/>
              <a:t>kumbang telanjang </a:t>
            </a:r>
            <a:r>
              <a:rPr lang="en-US" sz="6400"/>
              <a:t>setelah itu </a:t>
            </a:r>
            <a:r>
              <a:rPr lang="en-US" sz="6400" smtClean="0"/>
              <a:t>Bunga </a:t>
            </a:r>
            <a:r>
              <a:rPr lang="en-US" sz="6400"/>
              <a:t>setubuhi </a:t>
            </a:r>
            <a:r>
              <a:rPr lang="en-US" sz="6400" smtClean="0"/>
              <a:t>kumbang sebanyak </a:t>
            </a:r>
            <a:r>
              <a:rPr lang="en-US" sz="6400"/>
              <a:t>dua sekali," paparnya.</a:t>
            </a:r>
            <a:br>
              <a:rPr lang="en-US" sz="6400"/>
            </a:br>
            <a:r>
              <a:rPr lang="en-US" sz="6400"/>
              <a:t/>
            </a:r>
            <a:br>
              <a:rPr lang="en-US" sz="6400"/>
            </a:br>
            <a:r>
              <a:rPr lang="en-US" sz="6400" smtClean="0"/>
              <a:t>Kumbang </a:t>
            </a:r>
            <a:r>
              <a:rPr lang="en-US" sz="6400"/>
              <a:t>kemudian tersadar terus menangis dalam kondisi telanjang lalu akan diantar pulang ke rumahnya di Kendal. Namun, sampai di depan kantor PDAM di Jalan Kelud, Sampangan, Kota Semarang terjadi adu mulut hingga akhirnya </a:t>
            </a:r>
            <a:r>
              <a:rPr lang="en-US" sz="6400" smtClean="0"/>
              <a:t>kumbang </a:t>
            </a:r>
            <a:r>
              <a:rPr lang="en-US" sz="6400"/>
              <a:t>ditinggal di depan kantor PDAM dan dilempari uang Rp 20 ribu.</a:t>
            </a:r>
            <a:br>
              <a:rPr lang="en-US" sz="6400"/>
            </a:br>
            <a:r>
              <a:rPr lang="en-US" sz="6400"/>
              <a:t/>
            </a:r>
            <a:br>
              <a:rPr lang="en-US" sz="6400"/>
            </a:br>
            <a:r>
              <a:rPr lang="en-US" sz="6400"/>
              <a:t>"Kemudian </a:t>
            </a:r>
            <a:r>
              <a:rPr lang="en-US" sz="6400" smtClean="0"/>
              <a:t>Bunga </a:t>
            </a:r>
            <a:r>
              <a:rPr lang="en-US" sz="6400"/>
              <a:t>membawa korban ke sampangan PDAM Kelud, lempar uang Rp 20 ribu ke arah </a:t>
            </a:r>
            <a:r>
              <a:rPr lang="en-US" sz="6400" smtClean="0"/>
              <a:t>kumbang </a:t>
            </a:r>
            <a:r>
              <a:rPr lang="en-US" sz="6400"/>
              <a:t>lalu korban telepon kakaknya di Kendal dan melaporkan ke Polrestabes Semarang," pungkas Djihartono dalam siaran persnya.</a:t>
            </a:r>
          </a:p>
          <a:p>
            <a:endParaRPr lang="en-US"/>
          </a:p>
        </p:txBody>
      </p:sp>
    </p:spTree>
    <p:extLst>
      <p:ext uri="{BB962C8B-B14F-4D97-AF65-F5344CB8AC3E}">
        <p14:creationId xmlns:p14="http://schemas.microsoft.com/office/powerpoint/2010/main" xmlns="" val="346952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1C889E5-6D5D-438E-83AD-1C58FF92CD8D}" type="slidenum">
              <a:rPr lang="en-GB"/>
              <a:pPr>
                <a:defRPr/>
              </a:pPr>
              <a:t>7</a:t>
            </a:fld>
            <a:endParaRPr lang="en-GB"/>
          </a:p>
        </p:txBody>
      </p:sp>
      <p:sp>
        <p:nvSpPr>
          <p:cNvPr id="89090" name="Rectangle 2"/>
          <p:cNvSpPr>
            <a:spLocks noGrp="1" noChangeArrowheads="1"/>
          </p:cNvSpPr>
          <p:nvPr>
            <p:ph type="title"/>
          </p:nvPr>
        </p:nvSpPr>
        <p:spPr>
          <a:xfrm>
            <a:off x="1981200" y="277813"/>
            <a:ext cx="8229600" cy="703262"/>
          </a:xfrm>
        </p:spPr>
        <p:txBody>
          <a:bodyPr/>
          <a:lstStyle/>
          <a:p>
            <a:pPr eaLnBrk="1" hangingPunct="1">
              <a:defRPr/>
            </a:pPr>
            <a:r>
              <a:rPr lang="id-ID" sz="3200" b="1"/>
              <a:t>Langkah-langkah Analisis Semiotik</a:t>
            </a:r>
            <a:r>
              <a:rPr lang="en-GB" sz="4000"/>
              <a:t> </a:t>
            </a:r>
          </a:p>
        </p:txBody>
      </p:sp>
      <p:sp>
        <p:nvSpPr>
          <p:cNvPr id="89091" name="Rectangle 3"/>
          <p:cNvSpPr>
            <a:spLocks noGrp="1" noChangeArrowheads="1"/>
          </p:cNvSpPr>
          <p:nvPr>
            <p:ph type="body" idx="1"/>
          </p:nvPr>
        </p:nvSpPr>
        <p:spPr>
          <a:xfrm>
            <a:off x="1981200" y="1125539"/>
            <a:ext cx="8229600" cy="5005387"/>
          </a:xfrm>
        </p:spPr>
        <p:txBody>
          <a:bodyPr/>
          <a:lstStyle/>
          <a:p>
            <a:pPr marL="609600" indent="-609600">
              <a:defRPr/>
            </a:pPr>
            <a:r>
              <a:rPr lang="en-GB" sz="2600"/>
              <a:t>Identifikasi teks: Sebisa mungkin untuk menyertakan copy dari teks yang diteliti. </a:t>
            </a:r>
          </a:p>
          <a:p>
            <a:pPr marL="609600" indent="-609600">
              <a:defRPr/>
            </a:pPr>
            <a:r>
              <a:rPr lang="en-GB" sz="2600"/>
              <a:t>Pertimbangkan tujuan dari analisis teks: kenapa teks itu dipilih, tujuan anda mungkin merefleksikan nilai/posisi yang anda miliki.</a:t>
            </a:r>
          </a:p>
          <a:p>
            <a:pPr marL="609600" indent="-609600">
              <a:defRPr/>
            </a:pPr>
            <a:r>
              <a:rPr lang="en-GB" sz="2600"/>
              <a:t>Melakukan analisis semiotik tingkat pertama. </a:t>
            </a:r>
          </a:p>
          <a:p>
            <a:pPr marL="609600" indent="-609600">
              <a:defRPr/>
            </a:pPr>
            <a:r>
              <a:rPr lang="en-GB" sz="2600"/>
              <a:t>Melakukan analisis semiotik tingkat kedua (konotatif). Signifiednya adalah mencari mitos. </a:t>
            </a:r>
          </a:p>
          <a:p>
            <a:pPr marL="609600" indent="-609600">
              <a:defRPr/>
            </a:pPr>
            <a:r>
              <a:rPr lang="en-GB" sz="2600"/>
              <a:t>Setelah kita menemukan makna konotatif yang di dalamnya terdapat mitos. </a:t>
            </a:r>
          </a:p>
        </p:txBody>
      </p:sp>
    </p:spTree>
    <p:extLst>
      <p:ext uri="{BB962C8B-B14F-4D97-AF65-F5344CB8AC3E}">
        <p14:creationId xmlns:p14="http://schemas.microsoft.com/office/powerpoint/2010/main" xmlns="" val="666856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a:t>“five levels of connotative coding” (Barthes, 1974, Mayne, 1976): </a:t>
            </a:r>
            <a:r>
              <a:rPr lang="en-US"/>
              <a:t/>
            </a:r>
            <a:br>
              <a:rPr lang="en-US"/>
            </a:br>
            <a:endParaRPr lang="en-US"/>
          </a:p>
        </p:txBody>
      </p:sp>
      <p:sp>
        <p:nvSpPr>
          <p:cNvPr id="3" name="Content Placeholder 2"/>
          <p:cNvSpPr>
            <a:spLocks noGrp="1"/>
          </p:cNvSpPr>
          <p:nvPr>
            <p:ph idx="1"/>
          </p:nvPr>
        </p:nvSpPr>
        <p:spPr/>
        <p:txBody>
          <a:bodyPr/>
          <a:lstStyle/>
          <a:p>
            <a:pPr>
              <a:buFont typeface="Wingdings" panose="05000000000000000000" pitchFamily="2" charset="2"/>
              <a:buChar char="§"/>
            </a:pPr>
            <a:r>
              <a:rPr lang="en-AU" i="1"/>
              <a:t>The hermeneutic code</a:t>
            </a:r>
            <a:r>
              <a:rPr lang="en-AU"/>
              <a:t> is the way events, camera movement and acting formulate particular questions in film texts. This code also refers to the way suspense is developed in the films in order create the enigma which aims to maintain the interest of the audience, and the subsequent resolution of the enigma in the narrative (Mayne 1976, p. 12). </a:t>
            </a:r>
            <a:endParaRPr lang="en-US"/>
          </a:p>
          <a:p>
            <a:r>
              <a:rPr lang="en-AU"/>
              <a:t> </a:t>
            </a:r>
            <a:endParaRPr lang="en-US"/>
          </a:p>
          <a:p>
            <a:pPr>
              <a:buFont typeface="Wingdings" panose="05000000000000000000" pitchFamily="2" charset="2"/>
              <a:buChar char="§"/>
            </a:pPr>
            <a:r>
              <a:rPr lang="en-AU" i="1"/>
              <a:t>The Semes</a:t>
            </a:r>
            <a:r>
              <a:rPr lang="en-AU"/>
              <a:t> is the way that an accumulation of certain elements such as persons, music, places and objects signifies specific characters or themes in film texts. </a:t>
            </a:r>
            <a:endParaRPr lang="en-US"/>
          </a:p>
          <a:p>
            <a:endParaRPr lang="en-US"/>
          </a:p>
        </p:txBody>
      </p:sp>
    </p:spTree>
    <p:extLst>
      <p:ext uri="{BB962C8B-B14F-4D97-AF65-F5344CB8AC3E}">
        <p14:creationId xmlns:p14="http://schemas.microsoft.com/office/powerpoint/2010/main" xmlns="" val="206448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“five levels of connotative coding” (Barthes, 1974, Mayne, 1976):</a:t>
            </a:r>
            <a:endParaRPr lang="en-US"/>
          </a:p>
        </p:txBody>
      </p:sp>
      <p:sp>
        <p:nvSpPr>
          <p:cNvPr id="3" name="Content Placeholder 2"/>
          <p:cNvSpPr>
            <a:spLocks noGrp="1"/>
          </p:cNvSpPr>
          <p:nvPr>
            <p:ph idx="1"/>
          </p:nvPr>
        </p:nvSpPr>
        <p:spPr/>
        <p:txBody>
          <a:bodyPr/>
          <a:lstStyle/>
          <a:p>
            <a:pPr>
              <a:buFont typeface="Wingdings" panose="05000000000000000000" pitchFamily="2" charset="2"/>
              <a:buChar char="q"/>
            </a:pPr>
            <a:r>
              <a:rPr lang="en-AU" i="1"/>
              <a:t>The symbolic code</a:t>
            </a:r>
            <a:r>
              <a:rPr lang="en-AU"/>
              <a:t> refers to the symbolic meaning of a specific sign in film texts. For example, according to Barthes, “the human body becomes the site of transgression of three symbolic orders that of meaning, of sex, and of money (as cited in Mayne 1976, p.13</a:t>
            </a:r>
            <a:r>
              <a:rPr lang="en-AU" smtClean="0"/>
              <a:t>).</a:t>
            </a:r>
          </a:p>
          <a:p>
            <a:pPr>
              <a:buFont typeface="Wingdings" panose="05000000000000000000" pitchFamily="2" charset="2"/>
              <a:buChar char="q"/>
            </a:pPr>
            <a:r>
              <a:rPr lang="en-AU" i="1"/>
              <a:t>The proairetic code</a:t>
            </a:r>
            <a:r>
              <a:rPr lang="en-AU"/>
              <a:t> is the logic of actions in film texts. According to Barthes (cited in Mayne 1976), by directing actors, deciding where to cut, and determining the movement from shot to shot, filmmakers develop the logic of all actions in film texts. </a:t>
            </a:r>
            <a:endParaRPr lang="en-US"/>
          </a:p>
          <a:p>
            <a:pPr>
              <a:buFont typeface="Wingdings" panose="05000000000000000000" pitchFamily="2" charset="2"/>
              <a:buChar char="q"/>
            </a:pPr>
            <a:r>
              <a:rPr lang="en-AU" i="1"/>
              <a:t>The referential code</a:t>
            </a:r>
            <a:r>
              <a:rPr lang="en-AU"/>
              <a:t> is an understanding that the meaning of cinematic elements of film texts (</a:t>
            </a:r>
            <a:r>
              <a:rPr lang="en-AU" i="1"/>
              <a:t>mise-en-scene </a:t>
            </a:r>
            <a:r>
              <a:rPr lang="en-AU"/>
              <a:t>and </a:t>
            </a:r>
            <a:r>
              <a:rPr lang="en-AU" i="1"/>
              <a:t>mise-en-shot) </a:t>
            </a:r>
            <a:r>
              <a:rPr lang="en-AU"/>
              <a:t>is also formed in part “by a dependence on an authoritative knowledge outside the texts” (Mayne 1976, p.13).</a:t>
            </a:r>
            <a:endParaRPr lang="en-US"/>
          </a:p>
          <a:p>
            <a:endParaRPr lang="en-US"/>
          </a:p>
        </p:txBody>
      </p:sp>
    </p:spTree>
    <p:extLst>
      <p:ext uri="{BB962C8B-B14F-4D97-AF65-F5344CB8AC3E}">
        <p14:creationId xmlns:p14="http://schemas.microsoft.com/office/powerpoint/2010/main" xmlns="" val="1070847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146</TotalTime>
  <Words>386</Words>
  <Application>Microsoft Office PowerPoint</Application>
  <PresentationFormat>Custom</PresentationFormat>
  <Paragraphs>39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Integral</vt:lpstr>
      <vt:lpstr>A Dozen Roses For You</vt:lpstr>
      <vt:lpstr>A Dozen Roses For You</vt:lpstr>
      <vt:lpstr>A Dozen Roses For You</vt:lpstr>
      <vt:lpstr>A Dozen Roses For You</vt:lpstr>
      <vt:lpstr>Naluri Lelaki</vt:lpstr>
      <vt:lpstr>Bunga dan Kumbang</vt:lpstr>
      <vt:lpstr>Langkah-langkah Analisis Semiotik </vt:lpstr>
      <vt:lpstr>“five levels of connotative coding” (Barthes, 1974, Mayne, 1976):  </vt:lpstr>
      <vt:lpstr>“five levels of connotative coding” (Barthes, 1974, Mayne, 1976):</vt:lpstr>
      <vt:lpstr>Kritik Terhadap Analisis Tekstual: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Semiotika: Roland Barthes</dc:title>
  <dc:creator>Hapsari D. Sulistyani</dc:creator>
  <cp:lastModifiedBy>Abercio</cp:lastModifiedBy>
  <cp:revision>18</cp:revision>
  <dcterms:created xsi:type="dcterms:W3CDTF">2015-05-20T23:07:25Z</dcterms:created>
  <dcterms:modified xsi:type="dcterms:W3CDTF">2020-09-11T09:04:58Z</dcterms:modified>
</cp:coreProperties>
</file>