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666" y="7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75E8E99-73FF-445D-BA68-ED2B8E4A9398}" type="datetimeFigureOut">
              <a:rPr lang="id-ID" smtClean="0"/>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75E8E99-73FF-445D-BA68-ED2B8E4A9398}" type="datetimeFigureOut">
              <a:rPr lang="id-ID" smtClean="0"/>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75E8E99-73FF-445D-BA68-ED2B8E4A9398}" type="datetimeFigureOut">
              <a:rPr lang="id-ID" smtClean="0"/>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75E8E99-73FF-445D-BA68-ED2B8E4A9398}" type="datetimeFigureOut">
              <a:rPr lang="id-ID" smtClean="0"/>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E8E99-73FF-445D-BA68-ED2B8E4A9398}" type="datetimeFigureOut">
              <a:rPr lang="id-ID" smtClean="0"/>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75E8E99-73FF-445D-BA68-ED2B8E4A9398}" type="datetimeFigureOut">
              <a:rPr lang="id-ID" smtClean="0"/>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75E8E99-73FF-445D-BA68-ED2B8E4A9398}" type="datetimeFigureOut">
              <a:rPr lang="id-ID" smtClean="0"/>
              <a:t>11/09/2020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75E8E99-73FF-445D-BA68-ED2B8E4A9398}" type="datetimeFigureOut">
              <a:rPr lang="id-ID" smtClean="0"/>
              <a:t>11/09/2020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E8E99-73FF-445D-BA68-ED2B8E4A9398}" type="datetimeFigureOut">
              <a:rPr lang="id-ID" smtClean="0"/>
              <a:t>11/09/2020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E8E99-73FF-445D-BA68-ED2B8E4A9398}" type="datetimeFigureOut">
              <a:rPr lang="id-ID" smtClean="0"/>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E8E99-73FF-445D-BA68-ED2B8E4A9398}" type="datetimeFigureOut">
              <a:rPr lang="id-ID" smtClean="0"/>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964F59C-4E52-4116-81F5-D3CB92E2E920}"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E8E99-73FF-445D-BA68-ED2B8E4A9398}" type="datetimeFigureOut">
              <a:rPr lang="id-ID" smtClean="0"/>
              <a:t>11/09/2020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4F59C-4E52-4116-81F5-D3CB92E2E920}"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DISTRIBUSI  FREKUENSI</a:t>
            </a:r>
            <a:r>
              <a:rPr lang="id-ID" dirty="0"/>
              <a:t/>
            </a:r>
            <a:br>
              <a:rPr lang="id-ID" dirty="0"/>
            </a:br>
            <a:endParaRPr lang="id-ID" dirty="0"/>
          </a:p>
        </p:txBody>
      </p:sp>
      <p:sp>
        <p:nvSpPr>
          <p:cNvPr id="3" name="Subtitle 2"/>
          <p:cNvSpPr>
            <a:spLocks noGrp="1"/>
          </p:cNvSpPr>
          <p:nvPr>
            <p:ph type="subTitle" idx="1"/>
          </p:nvPr>
        </p:nvSpPr>
        <p:spPr/>
        <p:txBody>
          <a:bodyPr/>
          <a:lstStyle/>
          <a:p>
            <a:endParaRPr lang="id-ID" dirty="0" smtClean="0"/>
          </a:p>
          <a:p>
            <a:r>
              <a:rPr lang="id-ID" dirty="0" smtClean="0"/>
              <a:t>K12</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DISTRIBUSI  FREKUENSI  BERGOLONG</a:t>
            </a:r>
            <a:endParaRPr lang="id-ID" dirty="0"/>
          </a:p>
        </p:txBody>
      </p:sp>
      <p:sp>
        <p:nvSpPr>
          <p:cNvPr id="3" name="Content Placeholder 2"/>
          <p:cNvSpPr>
            <a:spLocks noGrp="1"/>
          </p:cNvSpPr>
          <p:nvPr>
            <p:ph idx="1"/>
          </p:nvPr>
        </p:nvSpPr>
        <p:spPr/>
        <p:txBody>
          <a:bodyPr>
            <a:normAutofit fontScale="25000" lnSpcReduction="20000"/>
          </a:bodyPr>
          <a:lstStyle/>
          <a:p>
            <a:r>
              <a:rPr lang="id-ID" dirty="0"/>
              <a:t/>
            </a:r>
            <a:br>
              <a:rPr lang="id-ID" dirty="0"/>
            </a:br>
            <a:r>
              <a:rPr lang="id-ID" sz="7200" dirty="0"/>
              <a:t>Contoh :</a:t>
            </a:r>
            <a:br>
              <a:rPr lang="id-ID" sz="7200" dirty="0"/>
            </a:br>
            <a:r>
              <a:rPr lang="id-ID" sz="7200" dirty="0"/>
              <a:t>Psikotes           :  Intelegensi</a:t>
            </a:r>
            <a:br>
              <a:rPr lang="id-ID" sz="7200" dirty="0"/>
            </a:br>
            <a:r>
              <a:rPr lang="id-ID" sz="7200" dirty="0"/>
              <a:t>Subjek             :  Calon mahasiswa psikologi</a:t>
            </a:r>
            <a:br>
              <a:rPr lang="id-ID" sz="7200" dirty="0"/>
            </a:br>
            <a:r>
              <a:rPr lang="id-ID" sz="7200" dirty="0"/>
              <a:t>Tahun              :  2010/2011</a:t>
            </a:r>
            <a:br>
              <a:rPr lang="id-ID" sz="7200" dirty="0"/>
            </a:br>
            <a:r>
              <a:rPr lang="id-ID" sz="7200" dirty="0"/>
              <a:t>Jumlah             :  26 orang</a:t>
            </a:r>
            <a:br>
              <a:rPr lang="id-ID" sz="7200" dirty="0"/>
            </a:br>
            <a:r>
              <a:rPr lang="id-ID" sz="7200" dirty="0"/>
              <a:t>Nilai-nilai</a:t>
            </a:r>
            <a:br>
              <a:rPr lang="id-ID" sz="7200" dirty="0"/>
            </a:br>
            <a:r>
              <a:rPr lang="id-ID" sz="7200" dirty="0"/>
              <a:t>80        85        87        90        93        95        98        100      82        82        115      113      81</a:t>
            </a:r>
            <a:br>
              <a:rPr lang="id-ID" sz="7200" dirty="0"/>
            </a:br>
            <a:r>
              <a:rPr lang="id-ID" sz="7200" dirty="0"/>
              <a:t>111      83        84        91        93        99        116      95        88        81        82        99        98</a:t>
            </a:r>
            <a:br>
              <a:rPr lang="id-ID" sz="7200" dirty="0"/>
            </a:br>
            <a:endParaRPr lang="id-ID" sz="7200" dirty="0" smtClean="0"/>
          </a:p>
          <a:p>
            <a:r>
              <a:rPr lang="id-ID" sz="7200" b="1" dirty="0" smtClean="0"/>
              <a:t>Tabel </a:t>
            </a:r>
            <a:r>
              <a:rPr lang="id-ID" sz="7200" b="1" dirty="0"/>
              <a:t>2.3.  Hasil psikotes calon mahasiswa psikologi tahun 2010/2011</a:t>
            </a:r>
            <a:endParaRPr lang="id-ID" sz="7200" dirty="0"/>
          </a:p>
          <a:p>
            <a:r>
              <a:rPr lang="id-ID" sz="7200" b="1" dirty="0"/>
              <a:t>Kelompok </a:t>
            </a:r>
            <a:r>
              <a:rPr lang="id-ID" sz="7200" b="1" dirty="0" smtClean="0"/>
              <a:t>Nilai   			</a:t>
            </a:r>
            <a:r>
              <a:rPr lang="id-ID" sz="6000" b="1" dirty="0" smtClean="0"/>
              <a:t>Frekuensi </a:t>
            </a:r>
            <a:r>
              <a:rPr lang="id-ID" sz="6000" b="1" dirty="0"/>
              <a:t>(f)</a:t>
            </a:r>
            <a:endParaRPr lang="id-ID" sz="6000" dirty="0"/>
          </a:p>
          <a:p>
            <a:r>
              <a:rPr lang="id-ID" sz="7200" dirty="0"/>
              <a:t>80-90 </a:t>
            </a:r>
            <a:r>
              <a:rPr lang="id-ID" sz="7200" dirty="0" smtClean="0"/>
              <a:t>				12-</a:t>
            </a:r>
          </a:p>
          <a:p>
            <a:r>
              <a:rPr lang="id-ID" sz="7200" dirty="0" smtClean="0"/>
              <a:t>102-112				10</a:t>
            </a:r>
            <a:r>
              <a:rPr lang="id-ID" sz="7200" dirty="0"/>
              <a:t/>
            </a:r>
            <a:br>
              <a:rPr lang="id-ID" sz="7200" dirty="0"/>
            </a:br>
            <a:r>
              <a:rPr lang="id-ID" sz="7200" dirty="0" smtClean="0"/>
              <a:t>113-123				   3</a:t>
            </a:r>
            <a:endParaRPr lang="id-ID" sz="7200" dirty="0"/>
          </a:p>
          <a:p>
            <a:r>
              <a:rPr lang="id-ID" sz="7200" b="1" dirty="0" smtClean="0"/>
              <a:t>N</a:t>
            </a:r>
            <a:r>
              <a:rPr lang="id-ID" sz="7200" b="1" baseline="30000" dirty="0"/>
              <a:t>+</a:t>
            </a:r>
            <a:r>
              <a:rPr lang="id-ID" sz="7200" b="1" dirty="0"/>
              <a:t> = 26</a:t>
            </a:r>
            <a:endParaRPr lang="id-ID" sz="7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Keterangan :</a:t>
            </a:r>
            <a:r>
              <a:rPr lang="id-ID" dirty="0"/>
              <a:t/>
            </a:r>
            <a:br>
              <a:rPr lang="id-ID" dirty="0"/>
            </a:br>
            <a:r>
              <a:rPr lang="id-ID" dirty="0"/>
              <a:t>Nilai intelegensi tertinggi adalah 116, terendah adalah 80. Apabila dibuat tabel distribusi tunggal , maka kita harus membuatnya sepanjang  21 baris. Untuk menyingkat ruangan dan menghemat tenaga, maka dilakukan pengelompokkan seperti diatas.</a:t>
            </a:r>
            <a:br>
              <a:rPr lang="id-ID" dirty="0"/>
            </a:b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ISTILAH  DALAM  DISTRIBUSI  BERGOLONG</a:t>
            </a:r>
            <a:r>
              <a:rPr lang="id-ID" dirty="0"/>
              <a:t/>
            </a:r>
            <a:br>
              <a:rPr lang="id-ID" dirty="0"/>
            </a:br>
            <a:r>
              <a:rPr lang="id-ID" b="1" dirty="0"/>
              <a:t>a. Interval kelas</a:t>
            </a:r>
            <a:r>
              <a:rPr lang="id-ID" dirty="0"/>
              <a:t/>
            </a:r>
            <a:br>
              <a:rPr lang="id-ID" dirty="0"/>
            </a:br>
            <a:r>
              <a:rPr lang="id-ID" dirty="0"/>
              <a:t>-          Yaitu tiap-tiap kelompok nilai variabel.</a:t>
            </a:r>
            <a:br>
              <a:rPr lang="id-ID" dirty="0"/>
            </a:br>
            <a:r>
              <a:rPr lang="id-ID" dirty="0"/>
              <a:t>-          Biasa disingkat dengan sebutan kelas atau interval saja. Dalam statistic bilamana orang menyebut kelas atau interval, yang dimaksud adalah interval </a:t>
            </a:r>
            <a:r>
              <a:rPr lang="id-ID" dirty="0" smtClean="0"/>
              <a:t>kelas</a:t>
            </a:r>
            <a:r>
              <a:rPr lang="id-ID" dirty="0"/>
              <a:t> ada  empat interval kelas dengan masing-masing sebelas nilai variabel. Misal interval kelas yang paling atas berisi nilai-nilai 80, 81, 82, 83, 84, 85, 86, 87, 88, 89 dan 90, namun yang ditulis hanya nilai 80 dan 90.</a:t>
            </a:r>
            <a:endParaRPr lang="id-ID"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Batas  kelas</a:t>
            </a:r>
            <a:r>
              <a:rPr lang="id-ID" dirty="0"/>
              <a:t/>
            </a:r>
            <a:br>
              <a:rPr lang="id-ID" dirty="0"/>
            </a:br>
            <a:r>
              <a:rPr lang="id-ID" dirty="0"/>
              <a:t>-          Yaitu nilai-nilai yang membatasi kelas yang satu dari kelas yang lain.</a:t>
            </a:r>
            <a:br>
              <a:rPr lang="id-ID" dirty="0"/>
            </a:br>
            <a:r>
              <a:rPr lang="id-ID" dirty="0"/>
              <a:t>Misalnya : nilai 80 dan 90 pada kelas terendah, yang tertinggi 113 dan 123.</a:t>
            </a:r>
            <a:br>
              <a:rPr lang="id-ID" dirty="0"/>
            </a:br>
            <a:r>
              <a:rPr lang="id-ID" dirty="0"/>
              <a:t>-          Batas atas (</a:t>
            </a:r>
            <a:r>
              <a:rPr lang="id-ID" i="1" dirty="0"/>
              <a:t>lower limits)</a:t>
            </a:r>
            <a:r>
              <a:rPr lang="id-ID" dirty="0"/>
              <a:t>: 90, 101, 112 dan 123</a:t>
            </a:r>
            <a:br>
              <a:rPr lang="id-ID" dirty="0"/>
            </a:br>
            <a:r>
              <a:rPr lang="id-ID" dirty="0"/>
              <a:t>(Hadi, 2004)</a:t>
            </a:r>
            <a:br>
              <a:rPr lang="id-ID" dirty="0"/>
            </a:br>
            <a:r>
              <a:rPr lang="id-ID" dirty="0"/>
              <a:t>-          Batas bawah (</a:t>
            </a:r>
            <a:r>
              <a:rPr lang="id-ID" i="1" dirty="0"/>
              <a:t>upper limits) </a:t>
            </a:r>
            <a:r>
              <a:rPr lang="id-ID" dirty="0"/>
              <a:t>: 80, 91, 102,  dan 113</a:t>
            </a:r>
            <a:br>
              <a:rPr lang="id-ID" dirty="0"/>
            </a:br>
            <a:r>
              <a:rPr lang="id-ID" dirty="0"/>
              <a:t>-          Batas kelas atas  90,5; 101,5; dst</a:t>
            </a:r>
            <a:br>
              <a:rPr lang="id-ID" dirty="0"/>
            </a:br>
            <a:r>
              <a:rPr lang="id-ID" dirty="0"/>
              <a:t>(Spiegel &amp; Stephens, 2004)</a:t>
            </a:r>
            <a:br>
              <a:rPr lang="id-ID" dirty="0"/>
            </a:br>
            <a:r>
              <a:rPr lang="id-ID" dirty="0"/>
              <a:t>-          Batas kelas bawah  80,5 ; 91,5 ; dst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a:t>c. Lebar kelas </a:t>
            </a:r>
            <a:r>
              <a:rPr lang="id-ID" dirty="0"/>
              <a:t>adalah  jumlah  nilai-nilai variabel dalam tiap-tiap kelas.</a:t>
            </a:r>
            <a:br>
              <a:rPr lang="id-ID" dirty="0"/>
            </a:br>
            <a:r>
              <a:rPr lang="id-ID" dirty="0"/>
              <a:t>Misal lebar kelas dari tabel 2.3. ada   sepuluh  yaitu 80, 81, 82, 83, 84, 85, 86, 87, 88, 89 dan 90.</a:t>
            </a:r>
            <a:br>
              <a:rPr lang="id-ID" dirty="0"/>
            </a:br>
            <a:r>
              <a:rPr lang="id-ID" dirty="0"/>
              <a:t>-          Biasa diberi symbol “i” atau “h”. Misal : “i”= 10 artinya bahwa distribusi frekwensi disusun dalam tabel atau grafik yang menggunakan interval kelas dengan isi sepuluh angka atau nilai dalam tiap-tiap intervalnya.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d. Titik tengah </a:t>
            </a:r>
            <a:endParaRPr lang="id-ID" b="1" dirty="0" smtClean="0"/>
          </a:p>
          <a:p>
            <a:r>
              <a:rPr lang="id-ID" dirty="0" smtClean="0"/>
              <a:t>adalah </a:t>
            </a:r>
            <a:r>
              <a:rPr lang="id-ID" dirty="0"/>
              <a:t>angka atau nilai variabel yang terdapat ditengah-tengah interval kelas.</a:t>
            </a:r>
            <a:br>
              <a:rPr lang="id-ID" dirty="0"/>
            </a:br>
            <a:r>
              <a:rPr lang="id-ID" dirty="0"/>
              <a:t>Misal : 13, 14,15    maka titik tengahnya  14</a:t>
            </a:r>
            <a:br>
              <a:rPr lang="id-ID" dirty="0"/>
            </a:br>
            <a:r>
              <a:rPr lang="id-ID" dirty="0"/>
              <a:t>20, 21, 22 dan 23    maka titik tengahnya  ½ (20+23) = 21, 5</a:t>
            </a:r>
            <a:br>
              <a:rPr lang="id-ID" dirty="0"/>
            </a:br>
            <a:r>
              <a:rPr lang="id-ID" dirty="0"/>
              <a:t>- </a:t>
            </a:r>
            <a:r>
              <a:rPr lang="id-ID" dirty="0" smtClean="0"/>
              <a:t> </a:t>
            </a:r>
            <a:r>
              <a:rPr lang="id-ID" dirty="0"/>
              <a:t>Kadang-kadang disebut sebagai tanda kelas</a:t>
            </a:r>
            <a:br>
              <a:rPr lang="id-ID" dirty="0"/>
            </a:b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Jumlah interval </a:t>
            </a:r>
            <a:r>
              <a:rPr lang="id-ID" dirty="0"/>
              <a:t>adalah banyaknya interval yang digunakan dalam penyusunan distribusi. Dalam tabel 2.3. jumlah intervalnya ada empat.</a:t>
            </a:r>
            <a:br>
              <a:rPr lang="id-ID" dirty="0"/>
            </a:br>
            <a:r>
              <a:rPr lang="id-ID" dirty="0"/>
              <a:t/>
            </a:r>
            <a:br>
              <a:rPr lang="id-ID" dirty="0"/>
            </a:br>
            <a:r>
              <a:rPr lang="id-ID" b="1" dirty="0"/>
              <a:t>f. Jarak  pengukuran </a:t>
            </a:r>
            <a:r>
              <a:rPr lang="id-ID" dirty="0"/>
              <a:t>adalah angka tertinggi dari pengukuran dikurangi dengan angka terendah. Biasa juga disebut sebagai</a:t>
            </a:r>
            <a:r>
              <a:rPr lang="id-ID" i="1" dirty="0"/>
              <a:t> Range of Measurement </a:t>
            </a:r>
            <a:r>
              <a:rPr lang="id-ID" dirty="0"/>
              <a:t>atau disingkat huruf  R.</a:t>
            </a:r>
            <a:br>
              <a:rPr lang="id-ID" dirty="0"/>
            </a:br>
            <a:r>
              <a:rPr lang="id-ID" dirty="0"/>
              <a:t>-          R hanya dimiliki oleh variabel kontinu saja</a:t>
            </a:r>
            <a:br>
              <a:rPr lang="id-ID" dirty="0"/>
            </a:br>
            <a:r>
              <a:rPr lang="id-ID" dirty="0"/>
              <a:t/>
            </a:r>
            <a:br>
              <a:rPr lang="id-ID" dirty="0"/>
            </a:b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MENENTUKAN JUMLAH INTERVAL</a:t>
            </a:r>
            <a:br>
              <a:rPr lang="id-ID" b="1" dirty="0" smtClean="0"/>
            </a:b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Ada </a:t>
            </a:r>
            <a:r>
              <a:rPr lang="id-ID" dirty="0"/>
              <a:t>beberapa faktor yang mempengaruhi penetapan jumlah interval, yaitu :</a:t>
            </a:r>
            <a:br>
              <a:rPr lang="id-ID" dirty="0"/>
            </a:br>
            <a:r>
              <a:rPr lang="id-ID" dirty="0"/>
              <a:t>a.       Jumlah frekuensi (N)</a:t>
            </a:r>
            <a:br>
              <a:rPr lang="id-ID" dirty="0"/>
            </a:br>
            <a:r>
              <a:rPr lang="id-ID" dirty="0"/>
              <a:t>b.      Jarak pengukuran (R)</a:t>
            </a:r>
            <a:br>
              <a:rPr lang="id-ID" dirty="0"/>
            </a:br>
            <a:r>
              <a:rPr lang="id-ID" dirty="0"/>
              <a:t>c.       Lebar interval yang hendak digunakan (i)</a:t>
            </a:r>
            <a:br>
              <a:rPr lang="id-ID" dirty="0"/>
            </a:br>
            <a:r>
              <a:rPr lang="id-ID" dirty="0"/>
              <a:t>d.      Tujuan penyusunan distribusi itu</a:t>
            </a:r>
            <a:br>
              <a:rPr lang="id-ID" dirty="0"/>
            </a:br>
            <a:r>
              <a:rPr lang="id-ID" dirty="0"/>
              <a:t> Prinsipnya jumlah interval kelas jangan terlalu sedikit, sehingga pola-pola kelompok  menjadi kabur. Misal : hanya membagi menjadi dua kelompok (tabel dengan dua interval) : anak-anak dengan nilai baik dan buruk, sehingga tidak dapat dketahui anak-anak dengan nilai sedang, cukup dsb. Namun, jangan pula terlalu besar, sehingga kita tidak akan mendapatkan gambaran tentang pola kelompok. Dalam psikologi, biasanya digunakan 5-15 interval.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5. MENENTUKAN LEBAR INTERVAL</a:t>
            </a:r>
            <a:r>
              <a:rPr lang="id-ID" dirty="0" smtClean="0"/>
              <a:t/>
            </a:r>
            <a:br>
              <a:rPr lang="id-ID" dirty="0" smtClean="0"/>
            </a:br>
            <a:endParaRPr lang="id-ID" dirty="0"/>
          </a:p>
        </p:txBody>
      </p:sp>
      <p:sp>
        <p:nvSpPr>
          <p:cNvPr id="3" name="Content Placeholder 2"/>
          <p:cNvSpPr>
            <a:spLocks noGrp="1"/>
          </p:cNvSpPr>
          <p:nvPr>
            <p:ph idx="1"/>
          </p:nvPr>
        </p:nvSpPr>
        <p:spPr>
          <a:xfrm>
            <a:off x="467544" y="1412776"/>
            <a:ext cx="8229600" cy="4525963"/>
          </a:xfrm>
        </p:spPr>
        <p:txBody>
          <a:bodyPr>
            <a:normAutofit fontScale="47500" lnSpcReduction="20000"/>
          </a:bodyPr>
          <a:lstStyle/>
          <a:p>
            <a:endParaRPr lang="id-ID" b="1" dirty="0" smtClean="0"/>
          </a:p>
          <a:p>
            <a:r>
              <a:rPr lang="id-ID" b="1" dirty="0" smtClean="0"/>
              <a:t>i</a:t>
            </a:r>
            <a:r>
              <a:rPr lang="id-ID" b="1" dirty="0"/>
              <a:t>   =  </a:t>
            </a:r>
            <a:r>
              <a:rPr lang="id-ID" b="1" u="sng" dirty="0"/>
              <a:t>Jarak pengukuran ( R )</a:t>
            </a:r>
            <a:r>
              <a:rPr lang="id-ID" dirty="0"/>
              <a:t> </a:t>
            </a:r>
            <a:r>
              <a:rPr lang="id-ID" b="1" dirty="0"/>
              <a:t>Jumlah interval</a:t>
            </a:r>
            <a:endParaRPr lang="id-ID" dirty="0"/>
          </a:p>
          <a:p>
            <a:r>
              <a:rPr lang="id-ID" dirty="0"/>
              <a:t/>
            </a:r>
            <a:br>
              <a:rPr lang="id-ID" dirty="0"/>
            </a:br>
            <a:r>
              <a:rPr lang="id-ID" dirty="0"/>
              <a:t/>
            </a:r>
            <a:br>
              <a:rPr lang="id-ID" dirty="0"/>
            </a:br>
            <a:r>
              <a:rPr lang="id-ID" b="1" dirty="0"/>
              <a:t>Contoh :</a:t>
            </a:r>
            <a:r>
              <a:rPr lang="id-ID" dirty="0"/>
              <a:t/>
            </a:r>
            <a:br>
              <a:rPr lang="id-ID" dirty="0"/>
            </a:br>
            <a:r>
              <a:rPr lang="id-ID" dirty="0"/>
              <a:t>Tinggi orang tertinggi di Indonesia 180 cm, yang terendah 145 cm, jumlah interval sebanyak 9 buah, maka</a:t>
            </a:r>
            <a:br>
              <a:rPr lang="id-ID" dirty="0"/>
            </a:br>
            <a:r>
              <a:rPr lang="id-ID" dirty="0"/>
              <a:t>i  = </a:t>
            </a:r>
            <a:r>
              <a:rPr lang="id-ID" u="sng" dirty="0"/>
              <a:t>180,5 – 144,5</a:t>
            </a:r>
            <a:r>
              <a:rPr lang="id-ID" dirty="0"/>
              <a:t/>
            </a:r>
            <a:br>
              <a:rPr lang="id-ID" dirty="0"/>
            </a:br>
            <a:r>
              <a:rPr lang="id-ID" dirty="0"/>
              <a:t>9</a:t>
            </a:r>
            <a:br>
              <a:rPr lang="id-ID" dirty="0"/>
            </a:br>
            <a:r>
              <a:rPr lang="id-ID" dirty="0"/>
              <a:t>i  =  36 / 9 = 4</a:t>
            </a:r>
            <a:br>
              <a:rPr lang="id-ID" dirty="0"/>
            </a:br>
            <a:r>
              <a:rPr lang="id-ID" dirty="0"/>
              <a:t>Tabelnya :</a:t>
            </a:r>
            <a:br>
              <a:rPr lang="id-ID" dirty="0"/>
            </a:br>
            <a:r>
              <a:rPr lang="id-ID" dirty="0"/>
              <a:t>Interval tinggi badan</a:t>
            </a:r>
            <a:br>
              <a:rPr lang="id-ID" dirty="0"/>
            </a:br>
            <a:r>
              <a:rPr lang="id-ID" dirty="0"/>
              <a:t>177 – 180</a:t>
            </a:r>
            <a:br>
              <a:rPr lang="id-ID" dirty="0"/>
            </a:br>
            <a:r>
              <a:rPr lang="id-ID" dirty="0"/>
              <a:t>173 – 176</a:t>
            </a:r>
            <a:br>
              <a:rPr lang="id-ID" dirty="0"/>
            </a:br>
            <a:r>
              <a:rPr lang="id-ID" dirty="0"/>
              <a:t>169 – 172</a:t>
            </a:r>
            <a:br>
              <a:rPr lang="id-ID" dirty="0"/>
            </a:br>
            <a:r>
              <a:rPr lang="id-ID" dirty="0"/>
              <a:t>165 – 168</a:t>
            </a:r>
            <a:br>
              <a:rPr lang="id-ID" dirty="0"/>
            </a:br>
            <a:r>
              <a:rPr lang="id-ID" dirty="0"/>
              <a:t>161 – 164</a:t>
            </a:r>
            <a:br>
              <a:rPr lang="id-ID" dirty="0"/>
            </a:br>
            <a:r>
              <a:rPr lang="id-ID" dirty="0"/>
              <a:t>157 – 160</a:t>
            </a:r>
            <a:br>
              <a:rPr lang="id-ID" dirty="0"/>
            </a:br>
            <a:r>
              <a:rPr lang="id-ID" dirty="0"/>
              <a:t>153 – 156</a:t>
            </a:r>
            <a:br>
              <a:rPr lang="id-ID" dirty="0"/>
            </a:br>
            <a:r>
              <a:rPr lang="id-ID" dirty="0"/>
              <a:t>149 – 152</a:t>
            </a:r>
            <a:br>
              <a:rPr lang="id-ID" dirty="0"/>
            </a:br>
            <a:r>
              <a:rPr lang="id-ID" dirty="0"/>
              <a:t>145 – 148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DISTRIBUSI  FREKUENSI MENINGKAT </a:t>
            </a:r>
            <a:r>
              <a:rPr lang="id-ID" sz="3100" b="1" dirty="0" smtClean="0"/>
              <a:t>(CUMULATIVE  FREQUENCY DISTRIBUTION</a:t>
            </a:r>
            <a:r>
              <a:rPr lang="id-ID" b="1" dirty="0" smtClean="0"/>
              <a:t>)</a:t>
            </a:r>
            <a:endParaRPr lang="id-ID" dirty="0"/>
          </a:p>
        </p:txBody>
      </p:sp>
      <p:sp>
        <p:nvSpPr>
          <p:cNvPr id="3" name="Content Placeholder 2"/>
          <p:cNvSpPr>
            <a:spLocks noGrp="1"/>
          </p:cNvSpPr>
          <p:nvPr>
            <p:ph idx="1"/>
          </p:nvPr>
        </p:nvSpPr>
        <p:spPr/>
        <p:txBody>
          <a:bodyPr>
            <a:normAutofit fontScale="92500" lnSpcReduction="10000"/>
          </a:bodyPr>
          <a:lstStyle/>
          <a:p>
            <a:r>
              <a:rPr lang="id-ID" dirty="0"/>
              <a:t/>
            </a:r>
            <a:br>
              <a:rPr lang="id-ID" dirty="0"/>
            </a:br>
            <a:r>
              <a:rPr lang="id-ID" dirty="0"/>
              <a:t>Pada dasarnya sama saja dengan penyusunan distribusi frekuensi tunggal maupun distribusi  frekuensi bergolong. Bedanya dengan penyusunan  kedua distribusi itu ialah menambahkan satu kolom lagi yang memuat frekuensi meningkat.</a:t>
            </a:r>
            <a:br>
              <a:rPr lang="id-ID" dirty="0"/>
            </a:br>
            <a:r>
              <a:rPr lang="id-ID" dirty="0"/>
              <a:t/>
            </a:r>
            <a:br>
              <a:rPr lang="id-ID" dirty="0"/>
            </a:br>
            <a:r>
              <a:rPr lang="id-ID" dirty="0"/>
              <a:t/>
            </a:r>
            <a:br>
              <a:rPr lang="id-ID" dirty="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 DATA MENTAH</a:t>
            </a:r>
            <a:endParaRPr lang="id-ID" dirty="0"/>
          </a:p>
        </p:txBody>
      </p:sp>
      <p:sp>
        <p:nvSpPr>
          <p:cNvPr id="3" name="Content Placeholder 2"/>
          <p:cNvSpPr>
            <a:spLocks noGrp="1"/>
          </p:cNvSpPr>
          <p:nvPr>
            <p:ph idx="1"/>
          </p:nvPr>
        </p:nvSpPr>
        <p:spPr/>
        <p:txBody>
          <a:bodyPr/>
          <a:lstStyle/>
          <a:p>
            <a:r>
              <a:rPr lang="id-ID" dirty="0"/>
              <a:t/>
            </a:r>
            <a:br>
              <a:rPr lang="id-ID" dirty="0"/>
            </a:br>
            <a:r>
              <a:rPr lang="id-ID" dirty="0"/>
              <a:t>Adalah  data yang sudah terkumpul tetapi belum terorganisasi secara numeric.</a:t>
            </a:r>
            <a:br>
              <a:rPr lang="id-ID" dirty="0"/>
            </a:br>
            <a:r>
              <a:rPr lang="id-ID" dirty="0"/>
              <a:t>Contoh : kumpulan data berupa tinggi badan dari 100 orang mahasiswa yang diperoleh melalui daftar nama yang tercatat di universitas yang diurut berdasarkan abjad (Spiegel &amp; Stephens, 2004).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55000" lnSpcReduction="20000"/>
          </a:bodyPr>
          <a:lstStyle/>
          <a:p>
            <a:r>
              <a:rPr lang="id-ID" b="1" dirty="0"/>
              <a:t>Contoh :</a:t>
            </a:r>
            <a:r>
              <a:rPr lang="id-ID" dirty="0"/>
              <a:t/>
            </a:r>
            <a:br>
              <a:rPr lang="id-ID" dirty="0"/>
            </a:br>
            <a:r>
              <a:rPr lang="id-ID" b="1" dirty="0"/>
              <a:t>Tabel 2.4.  Nilai berhitung 72 siswa ornag murid laki-laki SR di kota Y</a:t>
            </a:r>
            <a:endParaRPr lang="id-ID" dirty="0"/>
          </a:p>
          <a:p>
            <a:r>
              <a:rPr lang="id-ID" b="1" dirty="0" smtClean="0"/>
              <a:t>Nilai            Frekuensi </a:t>
            </a:r>
            <a:r>
              <a:rPr lang="id-ID" b="1" dirty="0"/>
              <a:t>(f</a:t>
            </a:r>
            <a:r>
              <a:rPr lang="id-ID" b="1" dirty="0" smtClean="0"/>
              <a:t>)    Frek meningkat </a:t>
            </a:r>
            <a:r>
              <a:rPr lang="id-ID" b="1" dirty="0"/>
              <a:t>dari </a:t>
            </a:r>
            <a:r>
              <a:rPr lang="id-ID" b="1" dirty="0" smtClean="0"/>
              <a:t>bawah	Frek </a:t>
            </a:r>
            <a:r>
              <a:rPr lang="id-ID" b="1" dirty="0"/>
              <a:t>meningkat dari atas</a:t>
            </a:r>
            <a:endParaRPr lang="id-ID" dirty="0"/>
          </a:p>
          <a:p>
            <a:r>
              <a:rPr lang="id-ID" dirty="0"/>
              <a:t>8 </a:t>
            </a:r>
            <a:r>
              <a:rPr lang="id-ID" dirty="0" smtClean="0"/>
              <a:t>7	 	</a:t>
            </a:r>
            <a:r>
              <a:rPr lang="id-ID" dirty="0" smtClean="0"/>
              <a:t>4 23		72,68			4,27</a:t>
            </a:r>
            <a:br>
              <a:rPr lang="id-ID" dirty="0" smtClean="0"/>
            </a:br>
            <a:r>
              <a:rPr lang="id-ID" dirty="0" smtClean="0"/>
              <a:t>6		28		45			55</a:t>
            </a:r>
            <a:br>
              <a:rPr lang="id-ID" dirty="0" smtClean="0"/>
            </a:br>
            <a:r>
              <a:rPr lang="id-ID" dirty="0" smtClean="0"/>
              <a:t>5		16		17			71</a:t>
            </a:r>
            <a:br>
              <a:rPr lang="id-ID" dirty="0" smtClean="0"/>
            </a:br>
            <a:r>
              <a:rPr lang="id-ID" dirty="0" smtClean="0"/>
              <a:t>4		1 		 1			72</a:t>
            </a:r>
            <a:r>
              <a:rPr lang="id-ID" dirty="0"/>
              <a:t/>
            </a:r>
            <a:br>
              <a:rPr lang="id-ID" dirty="0"/>
            </a:br>
            <a:r>
              <a:rPr lang="id-ID" dirty="0" smtClean="0"/>
              <a:t>						</a:t>
            </a:r>
            <a:endParaRPr lang="id-ID" dirty="0"/>
          </a:p>
          <a:p>
            <a:r>
              <a:rPr lang="id-ID" b="1" dirty="0" smtClean="0"/>
              <a:t>Jumlah</a:t>
            </a:r>
            <a:endParaRPr lang="id-ID" dirty="0"/>
          </a:p>
          <a:p>
            <a:r>
              <a:rPr lang="id-ID" b="1" dirty="0"/>
              <a:t>Σ f= N = 72</a:t>
            </a:r>
            <a:endParaRPr lang="id-ID" dirty="0"/>
          </a:p>
          <a:p>
            <a:r>
              <a:rPr lang="id-ID" dirty="0"/>
              <a:t>Frekuensi meningkat = </a:t>
            </a:r>
            <a:r>
              <a:rPr lang="id-ID" i="1" dirty="0"/>
              <a:t>cumulative frequency (cf)</a:t>
            </a:r>
            <a:r>
              <a:rPr lang="id-ID" dirty="0"/>
              <a:t/>
            </a:r>
            <a:br>
              <a:rPr lang="id-ID" dirty="0"/>
            </a:br>
            <a:endParaRPr lang="id-ID" dirty="0" smtClean="0"/>
          </a:p>
          <a:p>
            <a:r>
              <a:rPr lang="id-ID" b="1" dirty="0" smtClean="0"/>
              <a:t>Keterangan </a:t>
            </a:r>
            <a:r>
              <a:rPr lang="id-ID" b="1" dirty="0"/>
              <a:t>:</a:t>
            </a:r>
            <a:r>
              <a:rPr lang="id-ID" dirty="0"/>
              <a:t/>
            </a:r>
            <a:br>
              <a:rPr lang="id-ID" dirty="0"/>
            </a:br>
            <a:r>
              <a:rPr lang="id-ID" dirty="0"/>
              <a:t>Banyaknya anak yang mendapat  “sesuatu nilai ke bawah”. Mereka yang mendapat nilai enam ke bawah misalnya, jumlah ada 45 orang, sedang mereka yang mendapat nilai tujuh ke bawah jumlahnya ada 68 orang.</a:t>
            </a:r>
            <a:br>
              <a:rPr lang="id-ID" dirty="0"/>
            </a:br>
            <a:r>
              <a:rPr lang="id-ID" dirty="0"/>
              <a:t/>
            </a:r>
            <a:br>
              <a:rPr lang="id-ID" dirty="0"/>
            </a:b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 DISTRIBUSI   FREKUENSI</a:t>
            </a:r>
            <a:endParaRPr lang="id-ID" dirty="0"/>
          </a:p>
        </p:txBody>
      </p:sp>
      <p:sp>
        <p:nvSpPr>
          <p:cNvPr id="3" name="Content Placeholder 2"/>
          <p:cNvSpPr>
            <a:spLocks noGrp="1"/>
          </p:cNvSpPr>
          <p:nvPr>
            <p:ph idx="1"/>
          </p:nvPr>
        </p:nvSpPr>
        <p:spPr/>
        <p:txBody>
          <a:bodyPr/>
          <a:lstStyle/>
          <a:p>
            <a:pPr>
              <a:buNone/>
            </a:pPr>
            <a:r>
              <a:rPr lang="id-ID" dirty="0"/>
              <a:t/>
            </a:r>
            <a:br>
              <a:rPr lang="id-ID" dirty="0"/>
            </a:br>
            <a:r>
              <a:rPr lang="id-ID" dirty="0"/>
              <a:t>-          Pada saat  merangkum sejumlah besar data mentah, seringkali berguna jika kita mendistribusikan data-data tersebut ke dalam kelas atau kategori data serta menentukan banyaknya individu atau anggota dari masing-masing kelas yang disebut sebagai </a:t>
            </a:r>
            <a:r>
              <a:rPr lang="id-ID" b="1" dirty="0"/>
              <a:t>frekuensi kelas</a:t>
            </a:r>
            <a:r>
              <a:rPr lang="id-ID" dirty="0"/>
              <a:t/>
            </a:r>
            <a:br>
              <a:rPr lang="id-ID" dirty="0"/>
            </a:b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r>
              <a:rPr lang="id-ID" sz="1800" dirty="0"/>
              <a:t>Contoh :</a:t>
            </a:r>
            <a:br>
              <a:rPr lang="id-ID" sz="1800" dirty="0"/>
            </a:br>
            <a:r>
              <a:rPr lang="id-ID" sz="1800" b="1" dirty="0"/>
              <a:t>Tabel 2.1. Tinggi badan  100 orang mahasiswa  universitas ABC</a:t>
            </a:r>
            <a:endParaRPr lang="id-ID" sz="1800" dirty="0"/>
          </a:p>
          <a:p>
            <a:pPr>
              <a:buNone/>
            </a:pPr>
            <a:r>
              <a:rPr lang="id-ID" sz="1800" b="1" dirty="0" smtClean="0"/>
              <a:t>							</a:t>
            </a:r>
          </a:p>
          <a:p>
            <a:pPr>
              <a:buNone/>
            </a:pPr>
            <a:r>
              <a:rPr lang="id-ID" sz="1800" b="1" dirty="0"/>
              <a:t>	</a:t>
            </a:r>
            <a:r>
              <a:rPr lang="id-ID" sz="1800" b="1" dirty="0" smtClean="0"/>
              <a:t>	BANYAKNYA SISW				Tinggi </a:t>
            </a:r>
            <a:r>
              <a:rPr lang="id-ID" sz="1800" b="1" dirty="0"/>
              <a:t>badan (cm)</a:t>
            </a:r>
            <a:endParaRPr lang="id-ID" sz="1800" dirty="0"/>
          </a:p>
          <a:p>
            <a:pPr>
              <a:buNone/>
            </a:pPr>
            <a:r>
              <a:rPr lang="id-ID" sz="1800" dirty="0" smtClean="0"/>
              <a:t>		27-----42					160-162 </a:t>
            </a:r>
            <a:r>
              <a:rPr lang="id-ID" sz="1800" dirty="0"/>
              <a:t>163-165</a:t>
            </a:r>
            <a:br>
              <a:rPr lang="id-ID" sz="1800" dirty="0"/>
            </a:br>
            <a:r>
              <a:rPr lang="id-ID" sz="1800" dirty="0" smtClean="0"/>
              <a:t>	18					166-168</a:t>
            </a:r>
            <a:r>
              <a:rPr lang="id-ID" sz="1800" dirty="0"/>
              <a:t/>
            </a:r>
            <a:br>
              <a:rPr lang="id-ID" sz="1800" dirty="0"/>
            </a:br>
            <a:r>
              <a:rPr lang="id-ID" sz="1800" dirty="0" smtClean="0"/>
              <a:t>	8					169-171</a:t>
            </a:r>
            <a:r>
              <a:rPr lang="id-ID" sz="1800" dirty="0"/>
              <a:t/>
            </a:r>
            <a:br>
              <a:rPr lang="id-ID" sz="1800" dirty="0"/>
            </a:br>
            <a:r>
              <a:rPr lang="id-ID" sz="1800" dirty="0" smtClean="0"/>
              <a:t>	5					172-174</a:t>
            </a:r>
            <a:endParaRPr lang="id-ID" sz="1800" dirty="0"/>
          </a:p>
          <a:p>
            <a:pPr>
              <a:buNone/>
            </a:pPr>
            <a:r>
              <a:rPr lang="id-ID" sz="1800" b="1" dirty="0" smtClean="0"/>
              <a:t>Total   	100</a:t>
            </a:r>
          </a:p>
          <a:p>
            <a:pPr>
              <a:buNone/>
            </a:pPr>
            <a:endParaRPr lang="id-ID" sz="1800" dirty="0"/>
          </a:p>
          <a:p>
            <a:r>
              <a:rPr lang="id-ID" sz="1800" b="1" dirty="0"/>
              <a:t>Keterangan :</a:t>
            </a:r>
            <a:r>
              <a:rPr lang="id-ID" sz="1800" dirty="0"/>
              <a:t/>
            </a:r>
            <a:br>
              <a:rPr lang="id-ID" sz="1800" dirty="0"/>
            </a:br>
            <a:r>
              <a:rPr lang="id-ID" sz="1800" dirty="0"/>
              <a:t>Kelas (kategori) pertama, sebagai contoh, terdiri atas siswa-siswa yang memiliki tinggi badan berkisar antara 160-162 cm, dan ditunjukkan melalui symbol jangkauan atau kisaran 160-162. Karena lima siswa memiliki tinggi badan yang termasuk dalam kelas ini, maka frekuensi kelasnya adalah 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VARIABEL KONTINU DAN DISKRIT</a:t>
            </a:r>
            <a:endParaRPr lang="id-ID" dirty="0"/>
          </a:p>
        </p:txBody>
      </p:sp>
      <p:sp>
        <p:nvSpPr>
          <p:cNvPr id="3" name="Content Placeholder 2"/>
          <p:cNvSpPr>
            <a:spLocks noGrp="1"/>
          </p:cNvSpPr>
          <p:nvPr>
            <p:ph idx="1"/>
          </p:nvPr>
        </p:nvSpPr>
        <p:spPr/>
        <p:txBody>
          <a:bodyPr/>
          <a:lstStyle/>
          <a:p>
            <a:pPr>
              <a:buNone/>
            </a:pPr>
            <a:r>
              <a:rPr lang="id-ID" dirty="0"/>
              <a:t/>
            </a:r>
            <a:br>
              <a:rPr lang="id-ID" dirty="0"/>
            </a:br>
            <a:r>
              <a:rPr lang="id-ID" dirty="0"/>
              <a:t>Menurut Speiegel dan Stephens (2004), variabel adalah sebuah symbol seperti X. Y, H, x atau B yang dapat menyandang setiap nilai dari suatu himpunan nilai yang disebut sebagai </a:t>
            </a:r>
            <a:r>
              <a:rPr lang="id-ID" i="1" dirty="0"/>
              <a:t>domain </a:t>
            </a:r>
            <a:r>
              <a:rPr lang="id-ID" dirty="0"/>
              <a:t>dari variabel tersebut. Jika variabel hanya dapat menyandang satu nilai saja, maka variabel ini disebut dengan nama khusus sebagai </a:t>
            </a:r>
            <a:r>
              <a:rPr lang="id-ID" i="1" dirty="0"/>
              <a:t>konstanta.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Ada dua macam nilai variabel (Hadi,2004)</a:t>
            </a:r>
          </a:p>
        </p:txBody>
      </p:sp>
      <p:sp>
        <p:nvSpPr>
          <p:cNvPr id="3" name="Content Placeholder 2"/>
          <p:cNvSpPr>
            <a:spLocks noGrp="1"/>
          </p:cNvSpPr>
          <p:nvPr>
            <p:ph idx="1"/>
          </p:nvPr>
        </p:nvSpPr>
        <p:spPr/>
        <p:txBody>
          <a:bodyPr>
            <a:normAutofit fontScale="92500" lnSpcReduction="10000"/>
          </a:bodyPr>
          <a:lstStyle/>
          <a:p>
            <a:r>
              <a:rPr lang="id-ID" b="1" dirty="0"/>
              <a:t>1.      Kontinu atau nilai yang bersambung</a:t>
            </a:r>
            <a:r>
              <a:rPr lang="id-ID" dirty="0"/>
              <a:t/>
            </a:r>
            <a:br>
              <a:rPr lang="id-ID" dirty="0"/>
            </a:br>
            <a:r>
              <a:rPr lang="id-ID" dirty="0"/>
              <a:t>Misal : tinggi badan ; si A 165 cm, pada hakekatnya tinggi si A itu tidak mutlak tepat 165 cm, melainkan misalnya 165,30 cm. Pada umunya angka 165 cm itu untuk mewakili tinggi orang dari 164,50 cm – 165,49. Mereka yang tingginya 165,50 cm-166,49 cm dicatat 166 cm. Dengan kata lain, angka 0,50 ke atas dibulatkan ke atas, sedangkan angka dibawah 0,50 dihilangkan.</a:t>
            </a:r>
            <a:br>
              <a:rPr lang="id-ID" dirty="0"/>
            </a:b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2</a:t>
            </a:r>
            <a:r>
              <a:rPr lang="id-ID" b="1" dirty="0" smtClean="0"/>
              <a:t>. </a:t>
            </a:r>
            <a:r>
              <a:rPr lang="id-ID" b="1" dirty="0"/>
              <a:t>Diskrit  atau nilai yang terpisah</a:t>
            </a:r>
            <a:r>
              <a:rPr lang="id-ID" dirty="0"/>
              <a:t/>
            </a:r>
            <a:br>
              <a:rPr lang="id-ID" dirty="0"/>
            </a:br>
            <a:r>
              <a:rPr lang="id-ID" dirty="0"/>
              <a:t>Misal : hasil ujian yang dinilai benar dan salah atau lulus dan gagal merupakan nilai-nilai yang terpisah satu sama lain, sebab tidak ada nilai-nilai lain yang dipandang sebagi setengah benar atau setengah lulus.</a:t>
            </a:r>
            <a:br>
              <a:rPr lang="id-ID" dirty="0"/>
            </a:br>
            <a:r>
              <a:rPr lang="id-ID" dirty="0"/>
              <a:t>Contoh lain : variabel jenis kelamin (laki-laki dan  perempuan), pergi dan tinggal</a:t>
            </a:r>
            <a:br>
              <a:rPr lang="id-ID" dirty="0"/>
            </a:b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 JENIS DISTRIBUSI  FREKUENSI</a:t>
            </a:r>
            <a:endParaRPr lang="id-ID" dirty="0"/>
          </a:p>
        </p:txBody>
      </p:sp>
      <p:sp>
        <p:nvSpPr>
          <p:cNvPr id="3" name="Content Placeholder 2"/>
          <p:cNvSpPr>
            <a:spLocks noGrp="1"/>
          </p:cNvSpPr>
          <p:nvPr>
            <p:ph idx="1"/>
          </p:nvPr>
        </p:nvSpPr>
        <p:spPr/>
        <p:txBody>
          <a:bodyPr>
            <a:normAutofit lnSpcReduction="10000"/>
          </a:bodyPr>
          <a:lstStyle/>
          <a:p>
            <a:r>
              <a:rPr lang="id-ID" dirty="0"/>
              <a:t/>
            </a:r>
            <a:br>
              <a:rPr lang="id-ID" dirty="0"/>
            </a:br>
            <a:r>
              <a:rPr lang="id-ID" b="1" dirty="0"/>
              <a:t>1. DISTRIBUSI  FREKUENSI  TUNGGAL</a:t>
            </a:r>
            <a:r>
              <a:rPr lang="id-ID" dirty="0"/>
              <a:t/>
            </a:r>
            <a:br>
              <a:rPr lang="id-ID" dirty="0"/>
            </a:br>
            <a:r>
              <a:rPr lang="id-ID" dirty="0"/>
              <a:t>Contoh :</a:t>
            </a:r>
            <a:br>
              <a:rPr lang="id-ID" dirty="0"/>
            </a:br>
            <a:r>
              <a:rPr lang="id-ID" dirty="0"/>
              <a:t>Mata pelajaran : Statistik</a:t>
            </a:r>
            <a:br>
              <a:rPr lang="id-ID" dirty="0"/>
            </a:br>
            <a:r>
              <a:rPr lang="id-ID" dirty="0"/>
              <a:t>Murid              :  Laki-laki</a:t>
            </a:r>
            <a:br>
              <a:rPr lang="id-ID" dirty="0"/>
            </a:br>
            <a:r>
              <a:rPr lang="id-ID" dirty="0"/>
              <a:t>Jumlah             :  12 orang</a:t>
            </a:r>
            <a:br>
              <a:rPr lang="id-ID" dirty="0"/>
            </a:br>
            <a:r>
              <a:rPr lang="id-ID" dirty="0"/>
              <a:t>Nilai-nilai</a:t>
            </a:r>
            <a:br>
              <a:rPr lang="id-ID" dirty="0"/>
            </a:br>
            <a:r>
              <a:rPr lang="id-ID" dirty="0"/>
              <a:t>70        60        50        40        30        20        60        40        40        50        50        50</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b="1" dirty="0"/>
              <a:t>Nilai statistik  15 mahasiswa </a:t>
            </a:r>
            <a:endParaRPr lang="id-ID" dirty="0"/>
          </a:p>
          <a:p>
            <a:r>
              <a:rPr lang="id-ID" b="1" dirty="0" smtClean="0"/>
              <a:t>Nilai       				Frekuensi </a:t>
            </a:r>
            <a:r>
              <a:rPr lang="id-ID" b="1" dirty="0"/>
              <a:t>(f)</a:t>
            </a:r>
            <a:endParaRPr lang="id-ID" dirty="0"/>
          </a:p>
          <a:p>
            <a:r>
              <a:rPr lang="id-ID" dirty="0"/>
              <a:t>70 </a:t>
            </a:r>
            <a:r>
              <a:rPr lang="id-ID" dirty="0" smtClean="0"/>
              <a:t>60				12</a:t>
            </a:r>
            <a:r>
              <a:rPr lang="id-ID" dirty="0"/>
              <a:t/>
            </a:r>
            <a:br>
              <a:rPr lang="id-ID" dirty="0"/>
            </a:br>
            <a:r>
              <a:rPr lang="id-ID" dirty="0" smtClean="0"/>
              <a:t>50					   4</a:t>
            </a:r>
            <a:r>
              <a:rPr lang="id-ID" dirty="0"/>
              <a:t/>
            </a:r>
            <a:br>
              <a:rPr lang="id-ID" dirty="0"/>
            </a:br>
            <a:r>
              <a:rPr lang="id-ID" dirty="0" smtClean="0"/>
              <a:t>40					   3			</a:t>
            </a:r>
            <a:r>
              <a:rPr lang="id-ID" dirty="0"/>
              <a:t/>
            </a:r>
            <a:br>
              <a:rPr lang="id-ID" dirty="0"/>
            </a:br>
            <a:r>
              <a:rPr lang="id-ID" dirty="0" smtClean="0"/>
              <a:t>30					    1</a:t>
            </a:r>
            <a:r>
              <a:rPr lang="id-ID" dirty="0"/>
              <a:t/>
            </a:r>
            <a:br>
              <a:rPr lang="id-ID" dirty="0"/>
            </a:br>
            <a:r>
              <a:rPr lang="id-ID" dirty="0" smtClean="0"/>
              <a:t>20					    1</a:t>
            </a:r>
            <a:endParaRPr lang="id-ID" dirty="0"/>
          </a:p>
          <a:p>
            <a:pPr lvl="1">
              <a:buNone/>
            </a:pPr>
            <a:r>
              <a:rPr lang="id-ID" b="1" dirty="0" smtClean="0"/>
              <a:t>			N</a:t>
            </a:r>
            <a:r>
              <a:rPr lang="id-ID" b="1" baseline="30000" dirty="0"/>
              <a:t>+</a:t>
            </a:r>
            <a:r>
              <a:rPr lang="id-ID" b="1" dirty="0"/>
              <a:t> = 12</a:t>
            </a:r>
            <a:endParaRPr lang="id-ID" dirty="0"/>
          </a:p>
          <a:p>
            <a:r>
              <a:rPr lang="id-ID" b="1" dirty="0" smtClean="0"/>
              <a:t>N</a:t>
            </a:r>
            <a:r>
              <a:rPr lang="id-ID" b="1" baseline="30000" dirty="0"/>
              <a:t>+ </a:t>
            </a:r>
            <a:r>
              <a:rPr lang="id-ID" b="1" dirty="0"/>
              <a:t>= jumlah frekuensi variabel</a:t>
            </a:r>
            <a:r>
              <a:rPr lang="id-ID" dirty="0"/>
              <a:t/>
            </a:r>
            <a:br>
              <a:rPr lang="id-ID" dirty="0"/>
            </a:br>
            <a:r>
              <a:rPr lang="id-ID" dirty="0"/>
              <a:t> disebut </a:t>
            </a:r>
            <a:r>
              <a:rPr lang="id-ID" dirty="0" smtClean="0"/>
              <a:t> ini  adalah Tabel </a:t>
            </a:r>
            <a:r>
              <a:rPr lang="id-ID" dirty="0"/>
              <a:t>distribusi frekuensi tunggal. Istilah “distribusi” digunakan dalam statistic untuk menunjuk (seolah-olah) “penyebaran” nilai-nilai dengan jumlah orang yang mendapat nilai tu, sedang istilah “tunggal” menunjukkan tidak adanya pengelompokan nilai-nilai variabel dalam kolom pertama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101</Words>
  <Application>Microsoft Office PowerPoint</Application>
  <PresentationFormat>On-screen Show (4:3)</PresentationFormat>
  <Paragraphs>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DISTRIBUSI  FREKUENSI </vt:lpstr>
      <vt:lpstr>A. DATA MENTAH</vt:lpstr>
      <vt:lpstr>B. DISTRIBUSI   FREKUENSI</vt:lpstr>
      <vt:lpstr>Slide 4</vt:lpstr>
      <vt:lpstr>VARIABEL KONTINU DAN DISKRIT</vt:lpstr>
      <vt:lpstr>Ada dua macam nilai variabel (Hadi,2004)</vt:lpstr>
      <vt:lpstr>Slide 7</vt:lpstr>
      <vt:lpstr>. JENIS DISTRIBUSI  FREKUENSI</vt:lpstr>
      <vt:lpstr>Slide 9</vt:lpstr>
      <vt:lpstr>DISTRIBUSI  FREKUENSI  BERGOLONG</vt:lpstr>
      <vt:lpstr>Slide 11</vt:lpstr>
      <vt:lpstr>Slide 12</vt:lpstr>
      <vt:lpstr>Slide 13</vt:lpstr>
      <vt:lpstr>Slide 14</vt:lpstr>
      <vt:lpstr>Slide 15</vt:lpstr>
      <vt:lpstr>Slide 16</vt:lpstr>
      <vt:lpstr>MENENTUKAN JUMLAH INTERVAL </vt:lpstr>
      <vt:lpstr>5. MENENTUKAN LEBAR INTERVAL </vt:lpstr>
      <vt:lpstr>DISTRIBUSI  FREKUENSI MENINGKAT (CUMULATIVE  FREQUENCY DISTRIBUTION)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DISTRIBUSI  FREKUENSI </dc:title>
  <dc:creator>BUNDA RATU</dc:creator>
  <cp:lastModifiedBy>BUNDA RATU</cp:lastModifiedBy>
  <cp:revision>1</cp:revision>
  <dcterms:created xsi:type="dcterms:W3CDTF">2020-09-11T05:40:23Z</dcterms:created>
  <dcterms:modified xsi:type="dcterms:W3CDTF">2020-09-11T06:14:58Z</dcterms:modified>
</cp:coreProperties>
</file>