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4424-F448-44F1-95A6-8879E0E66005}" type="datetimeFigureOut">
              <a:rPr lang="id-ID" smtClean="0"/>
              <a:t>11/09/2020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F1EB-5DD5-41A5-BD61-88583A5CF6C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4424-F448-44F1-95A6-8879E0E66005}" type="datetimeFigureOut">
              <a:rPr lang="id-ID" smtClean="0"/>
              <a:t>11/09/2020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F1EB-5DD5-41A5-BD61-88583A5CF6C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4424-F448-44F1-95A6-8879E0E66005}" type="datetimeFigureOut">
              <a:rPr lang="id-ID" smtClean="0"/>
              <a:t>11/09/2020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F1EB-5DD5-41A5-BD61-88583A5CF6C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4424-F448-44F1-95A6-8879E0E66005}" type="datetimeFigureOut">
              <a:rPr lang="id-ID" smtClean="0"/>
              <a:t>11/09/2020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F1EB-5DD5-41A5-BD61-88583A5CF6C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4424-F448-44F1-95A6-8879E0E66005}" type="datetimeFigureOut">
              <a:rPr lang="id-ID" smtClean="0"/>
              <a:t>11/09/2020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F1EB-5DD5-41A5-BD61-88583A5CF6C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4424-F448-44F1-95A6-8879E0E66005}" type="datetimeFigureOut">
              <a:rPr lang="id-ID" smtClean="0"/>
              <a:t>11/09/2020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F1EB-5DD5-41A5-BD61-88583A5CF6C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4424-F448-44F1-95A6-8879E0E66005}" type="datetimeFigureOut">
              <a:rPr lang="id-ID" smtClean="0"/>
              <a:t>11/09/2020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F1EB-5DD5-41A5-BD61-88583A5CF6C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4424-F448-44F1-95A6-8879E0E66005}" type="datetimeFigureOut">
              <a:rPr lang="id-ID" smtClean="0"/>
              <a:t>11/09/2020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F1EB-5DD5-41A5-BD61-88583A5CF6C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4424-F448-44F1-95A6-8879E0E66005}" type="datetimeFigureOut">
              <a:rPr lang="id-ID" smtClean="0"/>
              <a:t>11/09/2020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F1EB-5DD5-41A5-BD61-88583A5CF6C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4424-F448-44F1-95A6-8879E0E66005}" type="datetimeFigureOut">
              <a:rPr lang="id-ID" smtClean="0"/>
              <a:t>11/09/2020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F1EB-5DD5-41A5-BD61-88583A5CF6C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4424-F448-44F1-95A6-8879E0E66005}" type="datetimeFigureOut">
              <a:rPr lang="id-ID" smtClean="0"/>
              <a:t>11/09/2020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F1EB-5DD5-41A5-BD61-88583A5CF6C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64424-F448-44F1-95A6-8879E0E66005}" type="datetimeFigureOut">
              <a:rPr lang="id-ID" smtClean="0"/>
              <a:t>11/09/2020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7F1EB-5DD5-41A5-BD61-88583A5CF6C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Survei" TargetMode="External"/><Relationship Id="rId2" Type="http://schemas.openxmlformats.org/officeDocument/2006/relationships/hyperlink" Target="http://id.wikipedia.org/wiki/Eksperim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id.wikipedia.org/wiki/Rancangan_percobaa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Agronomi" TargetMode="External"/><Relationship Id="rId2" Type="http://schemas.openxmlformats.org/officeDocument/2006/relationships/hyperlink" Target="http://id.wikipedia.org/w/index.php?title=Ilmu_pangan&amp;action=edit&amp;redlink=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d.wikipedia.org/wiki/Pemasaran" TargetMode="External"/><Relationship Id="rId4" Type="http://schemas.openxmlformats.org/officeDocument/2006/relationships/hyperlink" Target="http://id.wikipedia.org/wiki/Farmasi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d.wikipedia.org/w/index.php?title=Metode_survei&amp;action=edit&amp;redlink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id.wikipedia.org/w/index.php?title=Tipe_pengukuran&amp;action=edit&amp;redlink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/index.php?title=Analisis_korelasi&amp;action=edit&amp;redlink=1" TargetMode="External"/><Relationship Id="rId2" Type="http://schemas.openxmlformats.org/officeDocument/2006/relationships/hyperlink" Target="http://id.wikipedia.org/wiki/Analisis_regres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/index.php?title=Uji_t-Student&amp;action=edit&amp;redlink=1" TargetMode="External"/><Relationship Id="rId5" Type="http://schemas.openxmlformats.org/officeDocument/2006/relationships/hyperlink" Target="http://id.wikipedia.org/w/index.php?title=Khi-kuadrat&amp;action=edit&amp;redlink=1" TargetMode="External"/><Relationship Id="rId4" Type="http://schemas.openxmlformats.org/officeDocument/2006/relationships/hyperlink" Target="http://id.wikipedia.org/wiki/Analisis_varia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METODE STATISTIKA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dirty="0" smtClean="0"/>
              <a:t>K10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FUNGSI DAN  PERANAN  STATISTIK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/>
              <a:t/>
            </a:r>
            <a:br>
              <a:rPr lang="id-ID" dirty="0"/>
            </a:br>
            <a:r>
              <a:rPr lang="id-ID" dirty="0"/>
              <a:t>Menurut Guilford (Hadi, 2004), fungsi dan peranan statistic digambarkan sebagai berikut:</a:t>
            </a:r>
            <a:br>
              <a:rPr lang="id-ID" dirty="0"/>
            </a:br>
            <a:r>
              <a:rPr lang="id-ID" dirty="0"/>
              <a:t>1.      Statistik memungkinkan pencatatan paling eksak data penyelidikan</a:t>
            </a:r>
            <a:br>
              <a:rPr lang="id-ID" dirty="0"/>
            </a:br>
            <a:r>
              <a:rPr lang="id-ID" dirty="0"/>
              <a:t>2.      Statistic memaksa penyelidik menganut tata pikir dan tata kerja yang definit dan eksak</a:t>
            </a:r>
            <a:br>
              <a:rPr lang="id-ID" dirty="0"/>
            </a:br>
            <a:r>
              <a:rPr lang="id-ID" dirty="0"/>
              <a:t>3.      Statistic menyediakan cara-cara meringkas data ke dalam bentuk yang lebih banyak artinya dan lebih gampang mengerjakannya</a:t>
            </a:r>
            <a:br>
              <a:rPr lang="id-ID" dirty="0"/>
            </a:b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 smtClean="0"/>
              <a:t>4.      Statistic memberi dasar-dasar  untuk menarik kesimpulan-kesimpulan melalui proses-proses yang mengikuti  tata yang dapat diterima oleh ilmu pengetahuan</a:t>
            </a:r>
            <a:br>
              <a:rPr lang="id-ID" dirty="0" smtClean="0"/>
            </a:br>
            <a:r>
              <a:rPr lang="id-ID" dirty="0" smtClean="0"/>
              <a:t>5.      Statistic memberi landasan untuk meramalkan  secara ilmiah tentang bagaimana sesuatu gejala akan terjadi  dalam kondisi-kondisi yang telah diketahui</a:t>
            </a:r>
            <a:br>
              <a:rPr lang="id-ID" dirty="0" smtClean="0"/>
            </a:br>
            <a:r>
              <a:rPr lang="id-ID" dirty="0" smtClean="0"/>
              <a:t>6.      Statistic memungkinkan penyelidik menganalisa, menguraikan sebab akibat yang kompleks dan rumit, yang tanpa statistic akan merupakan peristiwa yang membingungkan, kejadian yang tak teruraikan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Dua jenis penelitian: eksperimen dan survai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/>
              <a:t>Terdapat dua jenis utama penelitian: </a:t>
            </a:r>
            <a:r>
              <a:rPr lang="id-ID" dirty="0">
                <a:hlinkClick r:id="rId2" tooltip="Eksperimen"/>
              </a:rPr>
              <a:t>eksperimen</a:t>
            </a:r>
            <a:r>
              <a:rPr lang="id-ID" dirty="0"/>
              <a:t> dan </a:t>
            </a:r>
            <a:r>
              <a:rPr lang="id-ID" dirty="0">
                <a:hlinkClick r:id="rId3" tooltip="Survei"/>
              </a:rPr>
              <a:t>survei</a:t>
            </a:r>
            <a:r>
              <a:rPr lang="id-ID" dirty="0"/>
              <a:t>. Keduanya sama-sama mendalami pengaruh perubahan pada peubah penjelas dan perilaku peubah respon akibat perubahan itu. </a:t>
            </a:r>
            <a:endParaRPr lang="id-ID" dirty="0" smtClean="0"/>
          </a:p>
          <a:p>
            <a:pPr lvl="0"/>
            <a:r>
              <a:rPr lang="id-ID" dirty="0" smtClean="0"/>
              <a:t>Perbedaan </a:t>
            </a:r>
            <a:r>
              <a:rPr lang="id-ID" dirty="0"/>
              <a:t>keduanya terletak pada bagaimana kajiannya dilakukan.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E</a:t>
            </a:r>
            <a:r>
              <a:rPr lang="id-ID" dirty="0" smtClean="0"/>
              <a:t>ksperimen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id-ID" dirty="0" smtClean="0"/>
              <a:t>melibatkan </a:t>
            </a:r>
            <a:r>
              <a:rPr lang="id-ID" dirty="0"/>
              <a:t>pengukuran terhadap sistem yang dikaji, memberi perlakuan terhadap sistem, dan kemudian melakukan pengukuran (lagi) dengan cara yang sama terhadap sistem yang telah diperlakukan untuk mengetahui apakah perlakuan mengubah nilai </a:t>
            </a:r>
            <a:r>
              <a:rPr lang="id-ID" dirty="0" smtClean="0"/>
              <a:t>pengukuran</a:t>
            </a:r>
          </a:p>
          <a:p>
            <a:pPr lvl="0"/>
            <a:r>
              <a:rPr lang="id-ID" dirty="0" smtClean="0"/>
              <a:t>Bisa </a:t>
            </a:r>
            <a:r>
              <a:rPr lang="id-ID" dirty="0"/>
              <a:t>juga perlakuan diberikan secara simultan dan pengaruhnya diukur dalam waktu yang bersamaan pula. Metode statistika yang berkaitan dengan pelaksanaan suatu eksperimen dipelajari dalam </a:t>
            </a:r>
            <a:r>
              <a:rPr lang="id-ID" dirty="0">
                <a:hlinkClick r:id="rId2" tooltip="Rancangan percobaan"/>
              </a:rPr>
              <a:t>rancangan percobaan</a:t>
            </a:r>
            <a:r>
              <a:rPr lang="id-ID" dirty="0"/>
              <a:t> (desain eksperimen).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sz="4400" dirty="0"/>
              <a:t>Penelitian tipe eksperimen banyak dilakukan pada ilmu-ilmu rekayasa, misalnya teknik, </a:t>
            </a:r>
            <a:r>
              <a:rPr lang="id-ID" sz="4400" dirty="0">
                <a:hlinkClick r:id="rId2" tooltip="Ilmu pangan (halaman belum tersedia)"/>
              </a:rPr>
              <a:t>ilmu pangan</a:t>
            </a:r>
            <a:r>
              <a:rPr lang="id-ID" sz="4400" dirty="0"/>
              <a:t>, </a:t>
            </a:r>
            <a:r>
              <a:rPr lang="id-ID" sz="4400" dirty="0">
                <a:hlinkClick r:id="rId3" tooltip="Agronomi"/>
              </a:rPr>
              <a:t>agronomi</a:t>
            </a:r>
            <a:r>
              <a:rPr lang="id-ID" sz="4400" dirty="0"/>
              <a:t>, </a:t>
            </a:r>
            <a:r>
              <a:rPr lang="id-ID" sz="4400" dirty="0">
                <a:hlinkClick r:id="rId4" tooltip="Farmasi"/>
              </a:rPr>
              <a:t>farmasi</a:t>
            </a:r>
            <a:r>
              <a:rPr lang="id-ID" sz="4400" dirty="0"/>
              <a:t>, </a:t>
            </a:r>
            <a:r>
              <a:rPr lang="id-ID" sz="4400" dirty="0">
                <a:hlinkClick r:id="rId5" tooltip="Pemasaran"/>
              </a:rPr>
              <a:t>pemasaran</a:t>
            </a:r>
            <a:r>
              <a:rPr lang="id-ID" sz="4400" dirty="0"/>
              <a:t> (marketing), dan psikologi eksperimen.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survey,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 smtClean="0"/>
              <a:t> </a:t>
            </a:r>
            <a:r>
              <a:rPr lang="id-ID" dirty="0"/>
              <a:t>tidak dilakukan manipulasi terhadap sistem yang dikaji. Data dikumpulkan dan hubungan (korelasi) antara berbagai peubah diselidiki untuk memberi gambaran terhadap objek penelitian. </a:t>
            </a:r>
            <a:endParaRPr lang="id-ID" dirty="0" smtClean="0"/>
          </a:p>
          <a:p>
            <a:pPr lvl="0"/>
            <a:r>
              <a:rPr lang="id-ID" dirty="0" smtClean="0"/>
              <a:t>Teknik-teknik </a:t>
            </a:r>
            <a:r>
              <a:rPr lang="id-ID" dirty="0"/>
              <a:t>survai dipelajari dalam </a:t>
            </a:r>
            <a:r>
              <a:rPr lang="id-ID" dirty="0">
                <a:hlinkClick r:id="rId2" tooltip="Metode survei (halaman belum tersedia)"/>
              </a:rPr>
              <a:t>metode survei</a:t>
            </a:r>
            <a:r>
              <a:rPr lang="id-ID" dirty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id-ID" sz="4400" dirty="0"/>
              <a:t>Penelitian tipe observasi paling sering dilakukan di bidang ilmu-ilmu sosial atau berkaitan dengan perilaku sehari-hari, misalnya ekonomi, psikologi dan pedagogi, kedokteran masyarakat, dan industri.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Tipe pengukuran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d-ID" dirty="0"/>
              <a:t/>
            </a:r>
            <a:br>
              <a:rPr lang="id-ID" dirty="0"/>
            </a:br>
            <a:r>
              <a:rPr lang="id-ID" sz="3300" dirty="0"/>
              <a:t>Ada empat </a:t>
            </a:r>
            <a:r>
              <a:rPr lang="id-ID" sz="3300" dirty="0">
                <a:hlinkClick r:id="rId2" tooltip="Tipe pengukuran (halaman belum tersedia)"/>
              </a:rPr>
              <a:t>tipe pengukuran</a:t>
            </a:r>
            <a:r>
              <a:rPr lang="id-ID" sz="3300" dirty="0"/>
              <a:t> atau skala pengukuran yang digunakan di dalam statistika, yakni: </a:t>
            </a:r>
            <a:endParaRPr lang="id-ID" sz="3300" dirty="0" smtClean="0"/>
          </a:p>
          <a:p>
            <a:pPr>
              <a:buNone/>
            </a:pPr>
            <a:r>
              <a:rPr lang="id-ID" sz="3300" dirty="0" smtClean="0"/>
              <a:t>	nominal,</a:t>
            </a:r>
          </a:p>
          <a:p>
            <a:pPr>
              <a:buNone/>
            </a:pPr>
            <a:r>
              <a:rPr lang="id-ID" sz="3300" dirty="0" smtClean="0"/>
              <a:t> 	ordinal,</a:t>
            </a:r>
          </a:p>
          <a:p>
            <a:pPr>
              <a:buNone/>
            </a:pPr>
            <a:r>
              <a:rPr lang="id-ID" sz="3300" dirty="0" smtClean="0"/>
              <a:t>	 </a:t>
            </a:r>
            <a:r>
              <a:rPr lang="id-ID" sz="3300" dirty="0"/>
              <a:t>interval, </a:t>
            </a:r>
            <a:r>
              <a:rPr lang="id-ID" sz="3300" dirty="0" smtClean="0"/>
              <a:t>dan</a:t>
            </a:r>
          </a:p>
          <a:p>
            <a:pPr>
              <a:buNone/>
            </a:pPr>
            <a:r>
              <a:rPr lang="id-ID" sz="3300" dirty="0" smtClean="0"/>
              <a:t> 	rasio</a:t>
            </a:r>
            <a:r>
              <a:rPr lang="id-ID" sz="3300" dirty="0"/>
              <a:t>. </a:t>
            </a:r>
            <a:endParaRPr lang="id-ID" sz="3300" dirty="0" smtClean="0"/>
          </a:p>
          <a:p>
            <a:pPr>
              <a:buNone/>
            </a:pPr>
            <a:r>
              <a:rPr lang="id-ID" sz="3300" dirty="0" smtClean="0"/>
              <a:t>Keempat </a:t>
            </a:r>
            <a:r>
              <a:rPr lang="id-ID" sz="3300" dirty="0"/>
              <a:t>skala pengukuran tersebut memiliki tingkat penggunaan yang berbeda dalam riset statistik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id-ID" b="1" dirty="0"/>
              <a:t>Skala </a:t>
            </a:r>
            <a:r>
              <a:rPr lang="id-ID" b="1" i="1" dirty="0"/>
              <a:t>nominal</a:t>
            </a:r>
            <a:r>
              <a:rPr lang="id-ID" b="1" dirty="0"/>
              <a:t> </a:t>
            </a:r>
            <a:r>
              <a:rPr lang="id-ID" dirty="0"/>
              <a:t>hanya bisa membedakan sesuatu yang bersifat kualitatif (misalnya: jenis kelamin, agama, warna kulit).</a:t>
            </a:r>
          </a:p>
          <a:p>
            <a:pPr lvl="0"/>
            <a:r>
              <a:rPr lang="id-ID" b="1" dirty="0"/>
              <a:t>Skala </a:t>
            </a:r>
            <a:r>
              <a:rPr lang="id-ID" b="1" i="1" dirty="0"/>
              <a:t>ordinal</a:t>
            </a:r>
            <a:r>
              <a:rPr lang="id-ID" b="1" dirty="0"/>
              <a:t> </a:t>
            </a:r>
            <a:r>
              <a:rPr lang="id-ID" dirty="0"/>
              <a:t>selain membedakan juga menunjukkan tingkatan (misalnya: pendidikan, tingkat kepuasan).</a:t>
            </a:r>
          </a:p>
          <a:p>
            <a:pPr lvl="0"/>
            <a:r>
              <a:rPr lang="id-ID" b="1" dirty="0"/>
              <a:t>Skala interval </a:t>
            </a:r>
            <a:r>
              <a:rPr lang="id-ID" dirty="0"/>
              <a:t>berupa angka kuantitatif namun tidak memiliki nilai nol mutlak (misalnya: tahun, suhu dalam Celcius).</a:t>
            </a:r>
          </a:p>
          <a:p>
            <a:pPr lvl="0"/>
            <a:r>
              <a:rPr lang="id-ID" b="1" dirty="0"/>
              <a:t>Skala rasio </a:t>
            </a:r>
            <a:r>
              <a:rPr lang="id-ID" dirty="0"/>
              <a:t>berupa angka kuantitatif yang memiliki nilai nol mutlak.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Tehnik-Tehnik Statistika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/>
              <a:t/>
            </a:r>
            <a:br>
              <a:rPr lang="id-ID" dirty="0"/>
            </a:br>
            <a:r>
              <a:rPr lang="id-ID" dirty="0"/>
              <a:t>Beberapa pengujian dan prosedur yang banyak digunakan dalam penelitian antara lain:</a:t>
            </a:r>
          </a:p>
          <a:p>
            <a:pPr lvl="0"/>
            <a:r>
              <a:rPr lang="id-ID" dirty="0">
                <a:hlinkClick r:id="rId2" tooltip="Analisis regresi"/>
              </a:rPr>
              <a:t>Analisis regresi</a:t>
            </a:r>
            <a:r>
              <a:rPr lang="id-ID" dirty="0"/>
              <a:t> dan </a:t>
            </a:r>
            <a:r>
              <a:rPr lang="id-ID" dirty="0">
                <a:hlinkClick r:id="rId3" tooltip="Analisis korelasi (halaman belum tersedia)"/>
              </a:rPr>
              <a:t>korelasi</a:t>
            </a:r>
            <a:endParaRPr lang="id-ID" dirty="0"/>
          </a:p>
          <a:p>
            <a:pPr lvl="0"/>
            <a:r>
              <a:rPr lang="id-ID" dirty="0">
                <a:hlinkClick r:id="rId4" tooltip="Analisis varians"/>
              </a:rPr>
              <a:t>Analisis varians</a:t>
            </a:r>
            <a:r>
              <a:rPr lang="id-ID" dirty="0"/>
              <a:t> (ANOVA)</a:t>
            </a:r>
          </a:p>
          <a:p>
            <a:pPr lvl="0"/>
            <a:r>
              <a:rPr lang="id-ID" dirty="0">
                <a:hlinkClick r:id="rId5" tooltip="Khi-kuadrat (halaman belum tersedia)"/>
              </a:rPr>
              <a:t>Chi-kuadrat</a:t>
            </a:r>
            <a:endParaRPr lang="id-ID" dirty="0"/>
          </a:p>
          <a:p>
            <a:pPr lvl="0"/>
            <a:r>
              <a:rPr lang="id-ID" dirty="0">
                <a:hlinkClick r:id="rId6" tooltip="Uji t-Student (halaman belum tersedia)"/>
              </a:rPr>
              <a:t>Uji t-Student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277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METODE STATISTIKA</vt:lpstr>
      <vt:lpstr>Dua jenis penelitian: eksperimen dan survai</vt:lpstr>
      <vt:lpstr>Eksperimen</vt:lpstr>
      <vt:lpstr>Slide 4</vt:lpstr>
      <vt:lpstr>survey,</vt:lpstr>
      <vt:lpstr>Slide 6</vt:lpstr>
      <vt:lpstr>Tipe pengukuran</vt:lpstr>
      <vt:lpstr>Slide 8</vt:lpstr>
      <vt:lpstr>Tehnik-Tehnik Statistika</vt:lpstr>
      <vt:lpstr>FUNGSI DAN  PERANAN  STATISTIK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STATISTIKA</dc:title>
  <dc:creator>BUNDA RATU</dc:creator>
  <cp:lastModifiedBy>BUNDA RATU</cp:lastModifiedBy>
  <cp:revision>1</cp:revision>
  <dcterms:created xsi:type="dcterms:W3CDTF">2020-09-11T05:30:18Z</dcterms:created>
  <dcterms:modified xsi:type="dcterms:W3CDTF">2020-09-11T05:39:59Z</dcterms:modified>
</cp:coreProperties>
</file>