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DDA9EB7-F284-4E82-907B-41888189EB87}" type="datetimeFigureOut">
              <a:rPr lang="id-ID" smtClean="0"/>
              <a:pPr/>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1545A0B-E2F0-452B-84F5-D81AD3BD49F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DDA9EB7-F284-4E82-907B-41888189EB87}" type="datetimeFigureOut">
              <a:rPr lang="id-ID" smtClean="0"/>
              <a:pPr/>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1545A0B-E2F0-452B-84F5-D81AD3BD49F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DDA9EB7-F284-4E82-907B-41888189EB87}" type="datetimeFigureOut">
              <a:rPr lang="id-ID" smtClean="0"/>
              <a:pPr/>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1545A0B-E2F0-452B-84F5-D81AD3BD49F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DDA9EB7-F284-4E82-907B-41888189EB87}" type="datetimeFigureOut">
              <a:rPr lang="id-ID" smtClean="0"/>
              <a:pPr/>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1545A0B-E2F0-452B-84F5-D81AD3BD49F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DA9EB7-F284-4E82-907B-41888189EB87}" type="datetimeFigureOut">
              <a:rPr lang="id-ID" smtClean="0"/>
              <a:pPr/>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1545A0B-E2F0-452B-84F5-D81AD3BD49F8}"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DDA9EB7-F284-4E82-907B-41888189EB87}" type="datetimeFigureOut">
              <a:rPr lang="id-ID" smtClean="0"/>
              <a:pPr/>
              <a:t>11/09/2020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1545A0B-E2F0-452B-84F5-D81AD3BD49F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DDA9EB7-F284-4E82-907B-41888189EB87}" type="datetimeFigureOut">
              <a:rPr lang="id-ID" smtClean="0"/>
              <a:pPr/>
              <a:t>11/09/2020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1545A0B-E2F0-452B-84F5-D81AD3BD49F8}"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DDA9EB7-F284-4E82-907B-41888189EB87}" type="datetimeFigureOut">
              <a:rPr lang="id-ID" smtClean="0"/>
              <a:pPr/>
              <a:t>11/09/2020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1545A0B-E2F0-452B-84F5-D81AD3BD49F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A9EB7-F284-4E82-907B-41888189EB87}" type="datetimeFigureOut">
              <a:rPr lang="id-ID" smtClean="0"/>
              <a:pPr/>
              <a:t>11/09/2020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1545A0B-E2F0-452B-84F5-D81AD3BD49F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DA9EB7-F284-4E82-907B-41888189EB87}" type="datetimeFigureOut">
              <a:rPr lang="id-ID" smtClean="0"/>
              <a:pPr/>
              <a:t>11/09/2020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1545A0B-E2F0-452B-84F5-D81AD3BD49F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DA9EB7-F284-4E82-907B-41888189EB87}" type="datetimeFigureOut">
              <a:rPr lang="id-ID" smtClean="0"/>
              <a:pPr/>
              <a:t>11/09/2020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1545A0B-E2F0-452B-84F5-D81AD3BD49F8}"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A9EB7-F284-4E82-907B-41888189EB87}" type="datetimeFigureOut">
              <a:rPr lang="id-ID" smtClean="0"/>
              <a:pPr/>
              <a:t>11/09/2020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45A0B-E2F0-452B-84F5-D81AD3BD49F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id.wikipedia.org/wiki/Teknik_sampli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d.wikipedia.org/w/index.php?title=Matematika_statistika&amp;action=edit&amp;redlink=1" TargetMode="External"/><Relationship Id="rId2" Type="http://schemas.openxmlformats.org/officeDocument/2006/relationships/hyperlink" Target="http://id.wikipedia.org/wiki/Probabilitas" TargetMode="External"/><Relationship Id="rId1" Type="http://schemas.openxmlformats.org/officeDocument/2006/relationships/slideLayout" Target="../slideLayouts/slideLayout2.xml"/><Relationship Id="rId6" Type="http://schemas.openxmlformats.org/officeDocument/2006/relationships/hyperlink" Target="http://id.wikipedia.org/wiki/Analisis_matematika" TargetMode="External"/><Relationship Id="rId5" Type="http://schemas.openxmlformats.org/officeDocument/2006/relationships/hyperlink" Target="http://id.wikipedia.org/wiki/Teori_probabilitas" TargetMode="External"/><Relationship Id="rId4" Type="http://schemas.openxmlformats.org/officeDocument/2006/relationships/hyperlink" Target="http://id.wikipedia.org/w/index.php?title=Matematika_terapan&amp;action=edit&amp;redlink=1"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id.wikipedia.org/w/index.php?title=Statistika_inferensial&amp;action=edit&amp;redlink=1" TargetMode="External"/><Relationship Id="rId2" Type="http://schemas.openxmlformats.org/officeDocument/2006/relationships/hyperlink" Target="http://id.wikipedia.org/wiki/Statistika_deskripti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id.wikipedia.org/wiki/Statistika_deskripti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id.wikipedia.org/wiki/ANOVA" TargetMode="External"/><Relationship Id="rId3" Type="http://schemas.openxmlformats.org/officeDocument/2006/relationships/hyperlink" Target="http://id.wikipedia.org/w/index.php?title=Prediksi&amp;action=edit&amp;redlink=1" TargetMode="External"/><Relationship Id="rId7" Type="http://schemas.openxmlformats.org/officeDocument/2006/relationships/hyperlink" Target="http://id.wikipedia.org/wiki/Korelasi" TargetMode="External"/><Relationship Id="rId2" Type="http://schemas.openxmlformats.org/officeDocument/2006/relationships/hyperlink" Target="http://id.wikipedia.org/w/index.php?title=Pengujian_hipotesis&amp;action=edit&amp;redlink=1" TargetMode="External"/><Relationship Id="rId1" Type="http://schemas.openxmlformats.org/officeDocument/2006/relationships/slideLayout" Target="../slideLayouts/slideLayout2.xml"/><Relationship Id="rId6" Type="http://schemas.openxmlformats.org/officeDocument/2006/relationships/hyperlink" Target="http://id.wikipedia.org/w/index.php?title=Estimasi&amp;action=edit&amp;redlink=1" TargetMode="External"/><Relationship Id="rId5" Type="http://schemas.openxmlformats.org/officeDocument/2006/relationships/hyperlink" Target="http://id.wikipedia.org/w/index.php?title=Statistika_inferensial&amp;action=edit&amp;redlink=1" TargetMode="External"/><Relationship Id="rId4" Type="http://schemas.openxmlformats.org/officeDocument/2006/relationships/hyperlink" Target="http://id.wikipedia.org/wiki/Regresi" TargetMode="External"/><Relationship Id="rId9" Type="http://schemas.openxmlformats.org/officeDocument/2006/relationships/hyperlink" Target="http://id.wikipedia.org/wiki/Deret_waktu"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id.wikipedia.org/wiki/Bahasa_Inggris" TargetMode="External"/><Relationship Id="rId2" Type="http://schemas.openxmlformats.org/officeDocument/2006/relationships/hyperlink" Target="http://id.wikipedia.org/wiki/Dat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id.wikipedia.org/wiki/Statistika_deskripti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id.wikipedia.org/wiki/Biologi" TargetMode="External"/><Relationship Id="rId13" Type="http://schemas.openxmlformats.org/officeDocument/2006/relationships/hyperlink" Target="http://id.wikipedia.org/wiki/Industri" TargetMode="External"/><Relationship Id="rId3" Type="http://schemas.openxmlformats.org/officeDocument/2006/relationships/hyperlink" Target="http://id.wikipedia.org/wiki/Populasi_(statistika)" TargetMode="External"/><Relationship Id="rId7" Type="http://schemas.openxmlformats.org/officeDocument/2006/relationships/hyperlink" Target="http://id.wikipedia.org/wiki/Astronomi" TargetMode="External"/><Relationship Id="rId12" Type="http://schemas.openxmlformats.org/officeDocument/2006/relationships/hyperlink" Target="http://id.wikipedia.org/wiki/Ekonomi" TargetMode="External"/><Relationship Id="rId2" Type="http://schemas.openxmlformats.org/officeDocument/2006/relationships/hyperlink" Target="http://id.wikipedia.org/wiki/Teori_probabilitas" TargetMode="External"/><Relationship Id="rId1" Type="http://schemas.openxmlformats.org/officeDocument/2006/relationships/slideLayout" Target="../slideLayouts/slideLayout2.xml"/><Relationship Id="rId6" Type="http://schemas.openxmlformats.org/officeDocument/2006/relationships/hyperlink" Target="http://id.wikipedia.org/wiki/Probabilitas" TargetMode="External"/><Relationship Id="rId11" Type="http://schemas.openxmlformats.org/officeDocument/2006/relationships/hyperlink" Target="http://id.wikipedia.org/wiki/Bisnis" TargetMode="External"/><Relationship Id="rId5" Type="http://schemas.openxmlformats.org/officeDocument/2006/relationships/hyperlink" Target="http://id.wikipedia.org/w/index.php?title=Unit_sampel&amp;action=edit&amp;redlink=1" TargetMode="External"/><Relationship Id="rId10" Type="http://schemas.openxmlformats.org/officeDocument/2006/relationships/hyperlink" Target="http://id.wikipedia.org/wiki/Psikologi" TargetMode="External"/><Relationship Id="rId4" Type="http://schemas.openxmlformats.org/officeDocument/2006/relationships/hyperlink" Target="http://id.wikipedia.org/wiki/Sampel" TargetMode="External"/><Relationship Id="rId9" Type="http://schemas.openxmlformats.org/officeDocument/2006/relationships/hyperlink" Target="http://id.wikipedia.org/wiki/Sosiologi"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id.wikipedia.org/wiki/Sensus_penduduk" TargetMode="External"/><Relationship Id="rId7" Type="http://schemas.openxmlformats.org/officeDocument/2006/relationships/hyperlink" Target="http://id.wikipedia.org/wiki/Kecerdasan_buatan" TargetMode="External"/><Relationship Id="rId2" Type="http://schemas.openxmlformats.org/officeDocument/2006/relationships/hyperlink" Target="http://id.wikipedia.org/wiki/Pemerintahan" TargetMode="External"/><Relationship Id="rId1" Type="http://schemas.openxmlformats.org/officeDocument/2006/relationships/slideLayout" Target="../slideLayouts/slideLayout2.xml"/><Relationship Id="rId6" Type="http://schemas.openxmlformats.org/officeDocument/2006/relationships/hyperlink" Target="http://id.wikipedia.org/wiki/Pengenalan_pola" TargetMode="External"/><Relationship Id="rId5" Type="http://schemas.openxmlformats.org/officeDocument/2006/relationships/hyperlink" Target="http://id.wikipedia.org/w/index.php?title=Jajak_cepat&amp;action=edit&amp;redlink=1" TargetMode="External"/><Relationship Id="rId4" Type="http://schemas.openxmlformats.org/officeDocument/2006/relationships/hyperlink" Target="http://id.wikipedia.org/wiki/Jajak_pendapa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id.wikipedia.org/wiki/Peluang" TargetMode="External"/><Relationship Id="rId2" Type="http://schemas.openxmlformats.org/officeDocument/2006/relationships/hyperlink" Target="http://id.wikipedia.org/wiki/Matematika" TargetMode="External"/><Relationship Id="rId1" Type="http://schemas.openxmlformats.org/officeDocument/2006/relationships/slideLayout" Target="../slideLayouts/slideLayout2.xml"/><Relationship Id="rId6" Type="http://schemas.openxmlformats.org/officeDocument/2006/relationships/hyperlink" Target="http://id.wikipedia.org/wiki/Ronald_Fisher" TargetMode="External"/><Relationship Id="rId5" Type="http://schemas.openxmlformats.org/officeDocument/2006/relationships/hyperlink" Target="http://id.wikipedia.org/w/index.php?title=Statistika_inferensi&amp;action=edit&amp;redlink=1" TargetMode="External"/><Relationship Id="rId4" Type="http://schemas.openxmlformats.org/officeDocument/2006/relationships/hyperlink" Target="http://id.wikipedia.org/wiki/Metode_ilmiah"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id.wikipedia.org/wiki/Analisis_regresi" TargetMode="External"/><Relationship Id="rId7" Type="http://schemas.openxmlformats.org/officeDocument/2006/relationships/hyperlink" Target="http://id.wikipedia.org/wiki/Linguistika" TargetMode="External"/><Relationship Id="rId2" Type="http://schemas.openxmlformats.org/officeDocument/2006/relationships/hyperlink" Target="http://id.wikipedia.org/wiki/Karl_Pearson" TargetMode="External"/><Relationship Id="rId1" Type="http://schemas.openxmlformats.org/officeDocument/2006/relationships/slideLayout" Target="../slideLayouts/slideLayout2.xml"/><Relationship Id="rId6" Type="http://schemas.openxmlformats.org/officeDocument/2006/relationships/hyperlink" Target="http://id.wikipedia.org/wiki/Astronomi" TargetMode="External"/><Relationship Id="rId5" Type="http://schemas.openxmlformats.org/officeDocument/2006/relationships/hyperlink" Target="http://id.wikipedia.org/w/index.php?title=Meneliti_problem_sampel_berukuran_kecil&amp;action=edit&amp;redlink=1" TargetMode="External"/><Relationship Id="rId4" Type="http://schemas.openxmlformats.org/officeDocument/2006/relationships/hyperlink" Target="http://id.wikipedia.org/w/index.php?title=William_Sealey_Gosset&amp;action=edit&amp;redlink=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id.wikipedia.org/wiki/Sens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5400" dirty="0" smtClean="0"/>
              <a:t>Statistika</a:t>
            </a:r>
            <a:endParaRPr lang="id-ID" sz="5400" dirty="0"/>
          </a:p>
        </p:txBody>
      </p:sp>
      <p:sp>
        <p:nvSpPr>
          <p:cNvPr id="3" name="Subtitle 2"/>
          <p:cNvSpPr>
            <a:spLocks noGrp="1"/>
          </p:cNvSpPr>
          <p:nvPr>
            <p:ph type="subTitle" idx="1"/>
          </p:nvPr>
        </p:nvSpPr>
        <p:spPr/>
        <p:txBody>
          <a:bodyPr/>
          <a:lstStyle/>
          <a:p>
            <a:endParaRPr lang="id-ID" dirty="0" smtClean="0"/>
          </a:p>
          <a:p>
            <a:r>
              <a:rPr lang="id-ID" dirty="0" smtClean="0"/>
              <a:t>K9</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endParaRPr lang="id-ID" dirty="0" smtClean="0"/>
          </a:p>
          <a:p>
            <a:r>
              <a:rPr lang="id-ID" dirty="0" smtClean="0"/>
              <a:t>Sensus memerlukan </a:t>
            </a:r>
            <a:r>
              <a:rPr lang="id-ID" dirty="0"/>
              <a:t>waktu dan biaya yang tinggi. Untuk itu, dalam statistika seringkali dilakukan pengambilan sampel (sampling), yakni sebagian kecil dari populasi, yang dapat mewakili seluruh populasi. Analisis data dari sampel nantinya digunakan untuk menggeneralisasi seluruh populasi.</a:t>
            </a:r>
            <a:br>
              <a:rPr lang="id-ID" dirty="0"/>
            </a:b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endParaRPr lang="id-ID" dirty="0" smtClean="0"/>
          </a:p>
          <a:p>
            <a:r>
              <a:rPr lang="id-ID" dirty="0" smtClean="0"/>
              <a:t>Jika </a:t>
            </a:r>
            <a:r>
              <a:rPr lang="id-ID" dirty="0"/>
              <a:t>sampel yang diambil cukup representatif, inferensial (pengambilan keputusan) dan simpulan yang dibuat dari sampel dapat digunakan untuk menggambarkan populasi secara keseluruhan. </a:t>
            </a:r>
            <a:endParaRPr lang="id-ID" dirty="0" smtClean="0"/>
          </a:p>
          <a:p>
            <a:r>
              <a:rPr lang="id-ID" dirty="0" smtClean="0"/>
              <a:t>Metode </a:t>
            </a:r>
            <a:r>
              <a:rPr lang="id-ID" dirty="0"/>
              <a:t>statistika tentang bagaimana cara mengambil sampel yang tepat dinamakan </a:t>
            </a:r>
            <a:r>
              <a:rPr lang="id-ID" dirty="0">
                <a:hlinkClick r:id="rId2" tooltip="Teknik sampling"/>
              </a:rPr>
              <a:t>teknik sampling</a:t>
            </a:r>
            <a:r>
              <a:rPr lang="id-ID" dirty="0"/>
              <a:t>.</a:t>
            </a:r>
            <a:br>
              <a:rPr lang="id-ID" dirty="0"/>
            </a:b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Analisis statistik banyak menggunakan </a:t>
            </a:r>
            <a:r>
              <a:rPr lang="id-ID" dirty="0">
                <a:hlinkClick r:id="rId2" tooltip="Probabilitas"/>
              </a:rPr>
              <a:t>probabilitas</a:t>
            </a:r>
            <a:r>
              <a:rPr lang="id-ID" dirty="0"/>
              <a:t> sebagai konsep dasarnya hal terlihat banyak digunakannya uji statistika yang mengambil dasar pada sebaran peluang. Sedangkan </a:t>
            </a:r>
            <a:r>
              <a:rPr lang="id-ID" dirty="0">
                <a:hlinkClick r:id="rId3" tooltip="Matematika statistika (halaman belum tersedia)"/>
              </a:rPr>
              <a:t>matematika statistika</a:t>
            </a:r>
            <a:r>
              <a:rPr lang="id-ID" dirty="0"/>
              <a:t> merupakan cabang dari </a:t>
            </a:r>
            <a:r>
              <a:rPr lang="id-ID" dirty="0">
                <a:hlinkClick r:id="rId4" tooltip="Matematika terapan (halaman belum tersedia)"/>
              </a:rPr>
              <a:t>matematika terapan</a:t>
            </a:r>
            <a:r>
              <a:rPr lang="id-ID" dirty="0"/>
              <a:t> yang menggunakan </a:t>
            </a:r>
            <a:r>
              <a:rPr lang="id-ID" dirty="0">
                <a:hlinkClick r:id="rId5" tooltip="Teori probabilitas"/>
              </a:rPr>
              <a:t>teori probabilitas</a:t>
            </a:r>
            <a:r>
              <a:rPr lang="id-ID" dirty="0"/>
              <a:t> dan </a:t>
            </a:r>
            <a:r>
              <a:rPr lang="id-ID" dirty="0">
                <a:hlinkClick r:id="rId6" tooltip="Analisis matematika"/>
              </a:rPr>
              <a:t>analisis matematika</a:t>
            </a:r>
            <a:r>
              <a:rPr lang="id-ID" dirty="0"/>
              <a:t> untuk mendapatkan dasar-dasar teori statistika.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endParaRPr lang="id-ID" sz="4400" dirty="0" smtClean="0"/>
          </a:p>
          <a:p>
            <a:r>
              <a:rPr lang="id-ID" sz="4400" dirty="0" smtClean="0"/>
              <a:t>Ada </a:t>
            </a:r>
            <a:r>
              <a:rPr lang="id-ID" sz="4400" dirty="0"/>
              <a:t>dua macam statistika, </a:t>
            </a:r>
            <a:r>
              <a:rPr lang="id-ID" sz="4400" dirty="0" smtClean="0"/>
              <a:t>yaitu</a:t>
            </a:r>
          </a:p>
          <a:p>
            <a:r>
              <a:rPr lang="id-ID" sz="4400" dirty="0" smtClean="0">
                <a:hlinkClick r:id="rId2" tooltip="Statistika deskriptif"/>
              </a:rPr>
              <a:t>1.statistika </a:t>
            </a:r>
            <a:r>
              <a:rPr lang="id-ID" sz="4400" dirty="0">
                <a:hlinkClick r:id="rId2" tooltip="Statistika deskriptif"/>
              </a:rPr>
              <a:t>deskriptif</a:t>
            </a:r>
            <a:r>
              <a:rPr lang="id-ID" sz="4400" dirty="0"/>
              <a:t> </a:t>
            </a:r>
            <a:r>
              <a:rPr lang="id-ID" sz="4400" dirty="0" smtClean="0"/>
              <a:t>dan</a:t>
            </a:r>
          </a:p>
          <a:p>
            <a:r>
              <a:rPr lang="id-ID" sz="4400" dirty="0" smtClean="0">
                <a:hlinkClick r:id="rId3" tooltip="Statistika inferensial (halaman belum tersedia)"/>
              </a:rPr>
              <a:t>2. statistika inferensial</a:t>
            </a:r>
            <a:r>
              <a:rPr lang="id-ID" sz="4400" dirty="0"/>
              <a:t> </a:t>
            </a:r>
            <a:endParaRPr lang="id-ID" sz="4400" dirty="0" smtClean="0"/>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lvl="0"/>
            <a:r>
              <a:rPr lang="id-ID" b="1" dirty="0" smtClean="0"/>
              <a:t>Statistika deskriptif </a:t>
            </a:r>
            <a:r>
              <a:rPr lang="id-ID" dirty="0" smtClean="0"/>
              <a:t>berkenaan dengan deskripsi data, misalnya dari menghitung rata-rata dan varians dari data mentah; mendeksripsikan menggunakan tabel-tabel atau grafik sehingga data mentah lebih mudah “dibaca” dan lebih bermakna.</a:t>
            </a:r>
          </a:p>
          <a:p>
            <a:pPr lvl="0"/>
            <a:r>
              <a:rPr lang="id-ID" dirty="0" smtClean="0">
                <a:hlinkClick r:id="rId2" tooltip="Statistika deskriptif"/>
              </a:rPr>
              <a:t> </a:t>
            </a:r>
            <a:r>
              <a:rPr lang="id-ID" dirty="0">
                <a:hlinkClick r:id="rId2" tooltip="Statistika deskriptif"/>
              </a:rPr>
              <a:t>Statistika deskriptif</a:t>
            </a:r>
            <a:r>
              <a:rPr lang="id-ID" dirty="0"/>
              <a:t> berkenaan dengan bagaimana data dapat digambarkan dideskripsikan) atau disimpulkan, baik secara numerik (misalnya menghitung rata-rata dan deviasi standar) atau secara grafis (dalam bentuk tabel atau grafik), untuk mendapatkan gambaran sekilas mengenai data tersebut, sehingga lebih mudah </a:t>
            </a:r>
            <a:r>
              <a:rPr lang="id-ID" i="1" dirty="0"/>
              <a:t>dibaca</a:t>
            </a:r>
            <a:r>
              <a:rPr lang="id-ID" dirty="0"/>
              <a:t> dan bermakna.</a:t>
            </a:r>
          </a:p>
          <a:p>
            <a:endParaRPr lang="id-ID" dirty="0" smtClean="0"/>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lvl="0"/>
            <a:r>
              <a:rPr lang="id-ID" b="1" dirty="0"/>
              <a:t>statistika inferensial </a:t>
            </a:r>
            <a:r>
              <a:rPr lang="id-ID" dirty="0"/>
              <a:t>lebih dari itu, misalnya melakukan </a:t>
            </a:r>
            <a:r>
              <a:rPr lang="id-ID" dirty="0">
                <a:hlinkClick r:id="rId2" tooltip="Pengujian hipotesis (halaman belum tersedia)"/>
              </a:rPr>
              <a:t>pengujian hipotesis</a:t>
            </a:r>
            <a:r>
              <a:rPr lang="id-ID" dirty="0"/>
              <a:t>, melakukan </a:t>
            </a:r>
            <a:r>
              <a:rPr lang="id-ID" dirty="0">
                <a:hlinkClick r:id="rId3" tooltip="Prediksi (halaman belum tersedia)"/>
              </a:rPr>
              <a:t>prediksi</a:t>
            </a:r>
            <a:r>
              <a:rPr lang="id-ID" dirty="0"/>
              <a:t> observasi masa depan, atau membuat model </a:t>
            </a:r>
            <a:r>
              <a:rPr lang="id-ID" dirty="0">
                <a:hlinkClick r:id="rId4" tooltip="Regresi"/>
              </a:rPr>
              <a:t>regresi</a:t>
            </a:r>
            <a:r>
              <a:rPr lang="id-ID" dirty="0" smtClean="0"/>
              <a:t>.</a:t>
            </a:r>
          </a:p>
          <a:p>
            <a:pPr lvl="0"/>
            <a:r>
              <a:rPr lang="id-ID" dirty="0" smtClean="0">
                <a:hlinkClick r:id="rId5" tooltip="Statistika inferensial (halaman belum tersedia)"/>
              </a:rPr>
              <a:t> </a:t>
            </a:r>
            <a:r>
              <a:rPr lang="id-ID" dirty="0">
                <a:hlinkClick r:id="rId5" tooltip="Statistika inferensial (halaman belum tersedia)"/>
              </a:rPr>
              <a:t>Statistika inferensial</a:t>
            </a:r>
            <a:r>
              <a:rPr lang="id-ID" dirty="0"/>
              <a:t> berkenaan dengan permodelan data dan melakukan pengambilan keputusan berdasarkan analisis data, misalnya melakukan </a:t>
            </a:r>
            <a:r>
              <a:rPr lang="id-ID" dirty="0">
                <a:hlinkClick r:id="rId2" tooltip="Pengujian hipotesis (halaman belum tersedia)"/>
              </a:rPr>
              <a:t>pengujian hipotesis</a:t>
            </a:r>
            <a:r>
              <a:rPr lang="id-ID" dirty="0"/>
              <a:t>, melakukan estimasi pengamatan masa mendatang (</a:t>
            </a:r>
            <a:r>
              <a:rPr lang="id-ID" dirty="0">
                <a:hlinkClick r:id="rId6" tooltip="Estimasi (halaman belum tersedia)"/>
              </a:rPr>
              <a:t>estimasi</a:t>
            </a:r>
            <a:r>
              <a:rPr lang="id-ID" dirty="0"/>
              <a:t> atau </a:t>
            </a:r>
            <a:r>
              <a:rPr lang="id-ID" dirty="0">
                <a:hlinkClick r:id="rId3" tooltip="Prediksi (halaman belum tersedia)"/>
              </a:rPr>
              <a:t>prediksi</a:t>
            </a:r>
            <a:r>
              <a:rPr lang="id-ID" dirty="0"/>
              <a:t>), membuat permodelan hubungan (</a:t>
            </a:r>
            <a:r>
              <a:rPr lang="id-ID" dirty="0">
                <a:hlinkClick r:id="rId7" tooltip="Korelasi"/>
              </a:rPr>
              <a:t>korelasi</a:t>
            </a:r>
            <a:r>
              <a:rPr lang="id-ID" dirty="0"/>
              <a:t>, </a:t>
            </a:r>
            <a:r>
              <a:rPr lang="id-ID" dirty="0">
                <a:hlinkClick r:id="rId4" tooltip="Regresi"/>
              </a:rPr>
              <a:t>regresi</a:t>
            </a:r>
            <a:r>
              <a:rPr lang="id-ID" dirty="0"/>
              <a:t>, </a:t>
            </a:r>
            <a:r>
              <a:rPr lang="id-ID" dirty="0">
                <a:hlinkClick r:id="rId8" tooltip="ANOVA"/>
              </a:rPr>
              <a:t>ANOVA</a:t>
            </a:r>
            <a:r>
              <a:rPr lang="id-ID" dirty="0"/>
              <a:t>, </a:t>
            </a:r>
            <a:r>
              <a:rPr lang="id-ID" dirty="0">
                <a:hlinkClick r:id="rId9" tooltip="Deret waktu"/>
              </a:rPr>
              <a:t>deret waktu</a:t>
            </a:r>
            <a:r>
              <a:rPr lang="id-ID" dirty="0"/>
              <a:t>), dan sebagainya.</a:t>
            </a:r>
          </a:p>
          <a:p>
            <a:endParaRPr lang="id-ID" dirty="0" smtClean="0"/>
          </a:p>
          <a:p>
            <a:endParaRPr lang="id-ID" dirty="0"/>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endParaRPr lang="id-ID" dirty="0"/>
          </a:p>
          <a:p>
            <a:pPr lvl="1" algn="ctr">
              <a:buNone/>
            </a:pPr>
            <a:r>
              <a:rPr lang="id-ID" b="1" dirty="0" smtClean="0"/>
              <a:t>LANJUT KE K 10</a:t>
            </a:r>
            <a:endParaRPr lang="id-ID"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b="1" dirty="0" smtClean="0"/>
          </a:p>
          <a:p>
            <a:r>
              <a:rPr lang="id-ID" b="1" dirty="0" smtClean="0"/>
              <a:t>Statistika</a:t>
            </a:r>
            <a:r>
              <a:rPr lang="id-ID" dirty="0" smtClean="0"/>
              <a:t> </a:t>
            </a:r>
            <a:r>
              <a:rPr lang="id-ID" dirty="0"/>
              <a:t>adalah ilmu yang mempelajari bagaimana merencanakan, mengumpulkan, menganalisis, menginterpretasi, dan mempresentasikan </a:t>
            </a:r>
            <a:r>
              <a:rPr lang="id-ID" dirty="0">
                <a:hlinkClick r:id="rId2" tooltip="Data"/>
              </a:rPr>
              <a:t>data</a:t>
            </a:r>
            <a:r>
              <a:rPr lang="id-ID" dirty="0"/>
              <a:t>. Singkatnya, statistika adalah ilmu yang berkenaan dengan data. Istilah ’statistika’ (</a:t>
            </a:r>
            <a:r>
              <a:rPr lang="id-ID" dirty="0">
                <a:hlinkClick r:id="rId3" tooltip="Bahasa Inggris"/>
              </a:rPr>
              <a:t>bahasa Inggris</a:t>
            </a:r>
            <a:r>
              <a:rPr lang="id-ID" dirty="0"/>
              <a:t>: </a:t>
            </a:r>
            <a:r>
              <a:rPr lang="id-ID" i="1" dirty="0"/>
              <a:t>statistics</a:t>
            </a:r>
            <a:r>
              <a:rPr lang="id-ID" dirty="0"/>
              <a:t>) berbeda dengan ’statistik’ (</a:t>
            </a:r>
            <a:r>
              <a:rPr lang="id-ID" i="1" dirty="0"/>
              <a:t>statistic</a:t>
            </a:r>
            <a:r>
              <a:rPr lang="id-ID"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Statistika merupakan ilmu yang berkenaan dengan data, sedang statistik adalah data, informasi, atau hasil penerapan algoritma statistika pada suatu data. </a:t>
            </a:r>
            <a:endParaRPr lang="id-ID" dirty="0" smtClean="0"/>
          </a:p>
          <a:p>
            <a:r>
              <a:rPr lang="id-ID" dirty="0" smtClean="0"/>
              <a:t>Dari </a:t>
            </a:r>
            <a:r>
              <a:rPr lang="id-ID" dirty="0"/>
              <a:t>kumpulan data, statistika dapat digunakan untuk menyimpulkan atau mendeskripsikan data; ini dinamakan </a:t>
            </a:r>
            <a:r>
              <a:rPr lang="id-ID" dirty="0">
                <a:hlinkClick r:id="rId2" tooltip="Statistika deskriptif"/>
              </a:rPr>
              <a:t>statistika deskriptif</a:t>
            </a:r>
            <a:r>
              <a:rPr lang="id-ID"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Sebagian besar konsep dasar statistika mengasumsikan </a:t>
            </a:r>
            <a:r>
              <a:rPr lang="id-ID" dirty="0">
                <a:hlinkClick r:id="rId2" tooltip="Teori probabilitas"/>
              </a:rPr>
              <a:t>teori probabilitas</a:t>
            </a:r>
            <a:r>
              <a:rPr lang="id-ID" dirty="0"/>
              <a:t>. Beberapa istilah statistika antara lain: </a:t>
            </a:r>
            <a:r>
              <a:rPr lang="id-ID" dirty="0">
                <a:hlinkClick r:id="rId3" tooltip="Populasi (statistika)"/>
              </a:rPr>
              <a:t>populasi</a:t>
            </a:r>
            <a:r>
              <a:rPr lang="id-ID" dirty="0"/>
              <a:t>, </a:t>
            </a:r>
            <a:r>
              <a:rPr lang="id-ID" dirty="0">
                <a:hlinkClick r:id="rId4" tooltip="Sampel"/>
              </a:rPr>
              <a:t>sampel</a:t>
            </a:r>
            <a:r>
              <a:rPr lang="id-ID" dirty="0"/>
              <a:t>, </a:t>
            </a:r>
            <a:r>
              <a:rPr lang="id-ID" dirty="0">
                <a:hlinkClick r:id="rId5" tooltip="Unit sampel (halaman belum tersedia)"/>
              </a:rPr>
              <a:t>unit sampel</a:t>
            </a:r>
            <a:r>
              <a:rPr lang="id-ID" dirty="0"/>
              <a:t>, dan </a:t>
            </a:r>
            <a:r>
              <a:rPr lang="id-ID" dirty="0">
                <a:hlinkClick r:id="rId6" tooltip="Probabilitas"/>
              </a:rPr>
              <a:t>probabilitas</a:t>
            </a:r>
            <a:r>
              <a:rPr lang="id-ID" dirty="0"/>
              <a:t>.</a:t>
            </a:r>
            <a:br>
              <a:rPr lang="id-ID" dirty="0"/>
            </a:br>
            <a:r>
              <a:rPr lang="id-ID" dirty="0"/>
              <a:t>Statistika banyak diterapkan dalam berbagai disiplin ilmu, baik ilmu-ilmu alam (misalnya </a:t>
            </a:r>
            <a:r>
              <a:rPr lang="id-ID" dirty="0">
                <a:hlinkClick r:id="rId7" tooltip="Astronomi"/>
              </a:rPr>
              <a:t>astronomi</a:t>
            </a:r>
            <a:r>
              <a:rPr lang="id-ID" dirty="0"/>
              <a:t> dan </a:t>
            </a:r>
            <a:r>
              <a:rPr lang="id-ID" dirty="0">
                <a:hlinkClick r:id="rId8" tooltip="Biologi"/>
              </a:rPr>
              <a:t>biologi</a:t>
            </a:r>
            <a:r>
              <a:rPr lang="id-ID" dirty="0"/>
              <a:t> maupun ilmu-ilmu sosial (termasuk </a:t>
            </a:r>
            <a:r>
              <a:rPr lang="id-ID" dirty="0">
                <a:hlinkClick r:id="rId9" tooltip="Sosiologi"/>
              </a:rPr>
              <a:t>sosiologi</a:t>
            </a:r>
            <a:r>
              <a:rPr lang="id-ID" dirty="0"/>
              <a:t> dan </a:t>
            </a:r>
            <a:r>
              <a:rPr lang="id-ID" dirty="0">
                <a:hlinkClick r:id="rId10" tooltip="Psikologi"/>
              </a:rPr>
              <a:t>psikologi</a:t>
            </a:r>
            <a:r>
              <a:rPr lang="id-ID" dirty="0"/>
              <a:t>), maupun di bidang </a:t>
            </a:r>
            <a:r>
              <a:rPr lang="id-ID" dirty="0">
                <a:hlinkClick r:id="rId11" tooltip="Bisnis"/>
              </a:rPr>
              <a:t>bisnis</a:t>
            </a:r>
            <a:r>
              <a:rPr lang="id-ID" dirty="0"/>
              <a:t>, </a:t>
            </a:r>
            <a:r>
              <a:rPr lang="id-ID" dirty="0">
                <a:hlinkClick r:id="rId12" tooltip="Ekonomi"/>
              </a:rPr>
              <a:t>ekonomi</a:t>
            </a:r>
            <a:r>
              <a:rPr lang="id-ID" dirty="0"/>
              <a:t>, dan </a:t>
            </a:r>
            <a:r>
              <a:rPr lang="id-ID" dirty="0">
                <a:hlinkClick r:id="rId13" tooltip="Industri"/>
              </a:rPr>
              <a:t>industri</a:t>
            </a:r>
            <a:r>
              <a:rPr lang="id-ID"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sz="3300" dirty="0"/>
              <a:t>Statistika juga digunakan dalam </a:t>
            </a:r>
            <a:r>
              <a:rPr lang="id-ID" sz="3300" dirty="0">
                <a:hlinkClick r:id="rId2" tooltip="Pemerintahan"/>
              </a:rPr>
              <a:t>pemerintahan</a:t>
            </a:r>
            <a:r>
              <a:rPr lang="id-ID" sz="3300" dirty="0"/>
              <a:t> untuk berbagai macam tujuan; </a:t>
            </a:r>
            <a:r>
              <a:rPr lang="id-ID" sz="3300" dirty="0">
                <a:hlinkClick r:id="rId3" tooltip="Sensus penduduk"/>
              </a:rPr>
              <a:t>sensus penduduk</a:t>
            </a:r>
            <a:r>
              <a:rPr lang="id-ID" sz="3300" dirty="0"/>
              <a:t> merupakan salah satu prosedur yang paling dikenal</a:t>
            </a:r>
            <a:r>
              <a:rPr lang="id-ID" sz="3300" dirty="0" smtClean="0"/>
              <a:t>.</a:t>
            </a:r>
          </a:p>
          <a:p>
            <a:r>
              <a:rPr lang="id-ID" sz="3300" dirty="0" smtClean="0"/>
              <a:t> </a:t>
            </a:r>
            <a:r>
              <a:rPr lang="id-ID" sz="3300" dirty="0"/>
              <a:t>Aplikasi statistika lainnya yang sekarang popular adalah prosedur </a:t>
            </a:r>
            <a:r>
              <a:rPr lang="id-ID" sz="3300" dirty="0">
                <a:hlinkClick r:id="rId4" tooltip="Jajak pendapat"/>
              </a:rPr>
              <a:t>jajak pendapat</a:t>
            </a:r>
            <a:r>
              <a:rPr lang="id-ID" sz="3300" dirty="0"/>
              <a:t> atau </a:t>
            </a:r>
            <a:r>
              <a:rPr lang="id-ID" sz="3300" i="1" dirty="0"/>
              <a:t>polling</a:t>
            </a:r>
            <a:r>
              <a:rPr lang="id-ID" sz="3300" dirty="0"/>
              <a:t> (misalnya dilakukan sebelum pemilihan umum), serta </a:t>
            </a:r>
            <a:r>
              <a:rPr lang="id-ID" sz="3300" dirty="0">
                <a:hlinkClick r:id="rId5" tooltip="Jajak cepat (halaman belum tersedia)"/>
              </a:rPr>
              <a:t>jajak cepat</a:t>
            </a:r>
            <a:r>
              <a:rPr lang="id-ID" sz="3300" dirty="0"/>
              <a:t> (perhitungan cepat hasil pemilu) atau </a:t>
            </a:r>
            <a:r>
              <a:rPr lang="id-ID" sz="3300" i="1" dirty="0"/>
              <a:t>quick count</a:t>
            </a:r>
            <a:r>
              <a:rPr lang="id-ID" sz="3300" dirty="0"/>
              <a:t>. </a:t>
            </a:r>
            <a:endParaRPr lang="id-ID" sz="3300" dirty="0" smtClean="0"/>
          </a:p>
          <a:p>
            <a:r>
              <a:rPr lang="id-ID" sz="3300" dirty="0" smtClean="0"/>
              <a:t>Di </a:t>
            </a:r>
            <a:r>
              <a:rPr lang="id-ID" sz="3300" dirty="0"/>
              <a:t>bidang komputasi, statistika dapat pula diterapkan dalam </a:t>
            </a:r>
            <a:r>
              <a:rPr lang="id-ID" sz="3300" dirty="0">
                <a:hlinkClick r:id="rId6" tooltip="Pengenalan pola"/>
              </a:rPr>
              <a:t>pengenalan pola</a:t>
            </a:r>
            <a:r>
              <a:rPr lang="id-ID" sz="3300" dirty="0"/>
              <a:t> maupun </a:t>
            </a:r>
            <a:r>
              <a:rPr lang="id-ID" sz="3300" dirty="0">
                <a:hlinkClick r:id="rId7" tooltip="Kecerdasan buatan"/>
              </a:rPr>
              <a:t>kecerdasan buatan</a:t>
            </a:r>
            <a:r>
              <a:rPr lang="id-ID" sz="3300" dirty="0"/>
              <a:t>.</a:t>
            </a:r>
            <a:br>
              <a:rPr lang="id-ID" sz="3300" dirty="0"/>
            </a:br>
            <a:r>
              <a:rPr lang="id-ID" dirty="0"/>
              <a:t/>
            </a:r>
            <a:br>
              <a:rPr lang="id-ID" dirty="0"/>
            </a:b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statistika mulai banyak menggunakan bidang-bidang dalam </a:t>
            </a:r>
            <a:r>
              <a:rPr lang="id-ID" dirty="0">
                <a:hlinkClick r:id="rId2" tooltip="Matematika"/>
              </a:rPr>
              <a:t>matematika</a:t>
            </a:r>
            <a:r>
              <a:rPr lang="id-ID" dirty="0"/>
              <a:t>, terutama </a:t>
            </a:r>
            <a:r>
              <a:rPr lang="id-ID" dirty="0">
                <a:hlinkClick r:id="rId3" tooltip="Peluang"/>
              </a:rPr>
              <a:t>peluang</a:t>
            </a:r>
            <a:r>
              <a:rPr lang="id-ID" dirty="0"/>
              <a:t>. Cabang statistika yang pada saat ini sangat luas digunakan untuk mendukung </a:t>
            </a:r>
            <a:r>
              <a:rPr lang="id-ID" dirty="0">
                <a:hlinkClick r:id="rId4" tooltip="Metode ilmiah"/>
              </a:rPr>
              <a:t>metode ilmiah</a:t>
            </a:r>
            <a:r>
              <a:rPr lang="id-ID" dirty="0"/>
              <a:t>, </a:t>
            </a:r>
            <a:r>
              <a:rPr lang="id-ID" dirty="0">
                <a:hlinkClick r:id="rId5" tooltip="Statistika inferensi (halaman belum tersedia)"/>
              </a:rPr>
              <a:t>statistika inferensi</a:t>
            </a:r>
            <a:r>
              <a:rPr lang="id-ID" dirty="0"/>
              <a:t>, dikembangkan pada paruh kedua abad ke-19 dan awal abad ke-20 oleh </a:t>
            </a:r>
            <a:r>
              <a:rPr lang="id-ID" dirty="0">
                <a:hlinkClick r:id="rId6" tooltip="Ronald Fisher"/>
              </a:rPr>
              <a:t>Ronald Fisher</a:t>
            </a:r>
            <a:r>
              <a:rPr lang="id-ID" dirty="0"/>
              <a:t> (peletak dasar statistika inferensi),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hlinkClick r:id="rId2" tooltip="Karl Pearson"/>
            </a:endParaRPr>
          </a:p>
          <a:p>
            <a:r>
              <a:rPr lang="id-ID" dirty="0" smtClean="0">
                <a:hlinkClick r:id="rId2" tooltip="Karl Pearson"/>
              </a:rPr>
              <a:t>Karl </a:t>
            </a:r>
            <a:r>
              <a:rPr lang="id-ID" dirty="0">
                <a:hlinkClick r:id="rId2" tooltip="Karl Pearson"/>
              </a:rPr>
              <a:t>Pearson</a:t>
            </a:r>
            <a:r>
              <a:rPr lang="id-ID" dirty="0"/>
              <a:t> (metode </a:t>
            </a:r>
            <a:r>
              <a:rPr lang="id-ID" dirty="0">
                <a:hlinkClick r:id="rId3" tooltip="Analisis regresi"/>
              </a:rPr>
              <a:t>regresi linear</a:t>
            </a:r>
            <a:r>
              <a:rPr lang="id-ID" dirty="0"/>
              <a:t>), dan </a:t>
            </a:r>
            <a:r>
              <a:rPr lang="id-ID" dirty="0">
                <a:hlinkClick r:id="rId4" tooltip="William Sealey Gosset (halaman belum tersedia)"/>
              </a:rPr>
              <a:t>William Sealey Gosset</a:t>
            </a:r>
            <a:r>
              <a:rPr lang="id-ID" dirty="0"/>
              <a:t> (</a:t>
            </a:r>
            <a:r>
              <a:rPr lang="id-ID" dirty="0">
                <a:hlinkClick r:id="rId5" tooltip="Meneliti problem sampel berukuran kecil (halaman belum tersedia)"/>
              </a:rPr>
              <a:t>meneliti problem sampel berukuran kecil</a:t>
            </a:r>
            <a:r>
              <a:rPr lang="id-ID" dirty="0"/>
              <a:t>). Penggunaan statistika pada masa sekarang dapat dikatakan telah menyentuh semua bidang ilmu pengetahuan, mulai dari </a:t>
            </a:r>
            <a:r>
              <a:rPr lang="id-ID" dirty="0">
                <a:hlinkClick r:id="rId6" tooltip="Astronomi"/>
              </a:rPr>
              <a:t>astronomi</a:t>
            </a:r>
            <a:r>
              <a:rPr lang="id-ID" dirty="0"/>
              <a:t> hingga </a:t>
            </a:r>
            <a:r>
              <a:rPr lang="id-ID" dirty="0">
                <a:hlinkClick r:id="rId7" tooltip="Linguistika"/>
              </a:rPr>
              <a:t>linguistika</a:t>
            </a:r>
            <a:r>
              <a:rPr lang="id-ID"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PENGERTIAN  STATISTIK</a:t>
            </a:r>
            <a:endParaRPr lang="id-ID" dirty="0"/>
          </a:p>
        </p:txBody>
      </p:sp>
      <p:sp>
        <p:nvSpPr>
          <p:cNvPr id="3" name="Content Placeholder 2"/>
          <p:cNvSpPr>
            <a:spLocks noGrp="1"/>
          </p:cNvSpPr>
          <p:nvPr>
            <p:ph idx="1"/>
          </p:nvPr>
        </p:nvSpPr>
        <p:spPr/>
        <p:txBody>
          <a:bodyPr>
            <a:normAutofit fontScale="62500" lnSpcReduction="20000"/>
          </a:bodyPr>
          <a:lstStyle/>
          <a:p>
            <a:r>
              <a:rPr lang="id-ID" dirty="0"/>
              <a:t/>
            </a:r>
            <a:br>
              <a:rPr lang="id-ID" dirty="0"/>
            </a:br>
            <a:r>
              <a:rPr lang="id-ID" dirty="0"/>
              <a:t>a.       Batasan Umum</a:t>
            </a:r>
            <a:br>
              <a:rPr lang="id-ID" dirty="0"/>
            </a:br>
            <a:r>
              <a:rPr lang="id-ID" dirty="0"/>
              <a:t>Kata statistic telah digunakan untuk membatasi cara-cara ilmiah untuk mengumpulkan , menyusun, meringkas dan menyajikan data penyelidikan. Lebih lanjut, statistic merupakan cara untuk mengolah data tersebut dan menarik kesimpulan-kesimpulan yang teliti dan keputusan-keputusan yang logic dari pengolahan data tersebut (Hadi, 2004</a:t>
            </a:r>
            <a:r>
              <a:rPr lang="id-ID" dirty="0" smtClean="0"/>
              <a:t>).</a:t>
            </a:r>
          </a:p>
          <a:p>
            <a:r>
              <a:rPr lang="id-ID" dirty="0"/>
              <a:t/>
            </a:r>
            <a:br>
              <a:rPr lang="id-ID" dirty="0"/>
            </a:br>
            <a:r>
              <a:rPr lang="id-ID" dirty="0"/>
              <a:t>b.      Batasan Khusus</a:t>
            </a:r>
            <a:br>
              <a:rPr lang="id-ID" dirty="0"/>
            </a:br>
            <a:r>
              <a:rPr lang="id-ID" dirty="0"/>
              <a:t>Kata statistic juga digunakan untuk menunjuk kepada angka-angka pencatatan dari suatu kejadian atau kasus tertentu seperti misalnya :</a:t>
            </a:r>
            <a:br>
              <a:rPr lang="id-ID" dirty="0"/>
            </a:br>
            <a:r>
              <a:rPr lang="id-ID" dirty="0"/>
              <a:t>-          Statistic bentuk badan </a:t>
            </a:r>
            <a:r>
              <a:rPr lang="id-ID" i="1" dirty="0"/>
              <a:t>miss universe </a:t>
            </a:r>
            <a:r>
              <a:rPr lang="id-ID" dirty="0"/>
              <a:t>: 38 – 22 – 36 (dada – pinggang </a:t>
            </a:r>
            <a:r>
              <a:rPr lang="id-ID" dirty="0" smtClean="0"/>
              <a:t>	– </a:t>
            </a:r>
            <a:r>
              <a:rPr lang="id-ID" dirty="0"/>
              <a:t>pinggul)</a:t>
            </a:r>
            <a:br>
              <a:rPr lang="id-ID" dirty="0"/>
            </a:br>
            <a:r>
              <a:rPr lang="id-ID" dirty="0"/>
              <a:t>-          Statistik kecelakaan lalu lintas                  : januari 6, februari 38, </a:t>
            </a:r>
            <a:r>
              <a:rPr lang="id-ID" dirty="0" smtClean="0"/>
              <a:t>	Maret </a:t>
            </a:r>
            <a:r>
              <a:rPr lang="id-ID" dirty="0"/>
              <a:t>21, …</a:t>
            </a:r>
            <a:br>
              <a:rPr lang="id-ID" dirty="0"/>
            </a:br>
            <a:r>
              <a:rPr lang="id-ID" dirty="0"/>
              <a:t>-          Statistic tinggi badan rata-rata                  : Rata-rata T = 164 cm, dst..</a:t>
            </a:r>
            <a:br>
              <a:rPr lang="id-ID" dirty="0"/>
            </a:b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 KONSEP   DASAR</a:t>
            </a:r>
            <a:endParaRPr lang="id-ID" dirty="0"/>
          </a:p>
        </p:txBody>
      </p:sp>
      <p:sp>
        <p:nvSpPr>
          <p:cNvPr id="3" name="Content Placeholder 2"/>
          <p:cNvSpPr>
            <a:spLocks noGrp="1"/>
          </p:cNvSpPr>
          <p:nvPr>
            <p:ph idx="1"/>
          </p:nvPr>
        </p:nvSpPr>
        <p:spPr/>
        <p:txBody>
          <a:bodyPr>
            <a:normAutofit fontScale="92500" lnSpcReduction="20000"/>
          </a:bodyPr>
          <a:lstStyle/>
          <a:p>
            <a:r>
              <a:rPr lang="id-ID" dirty="0"/>
              <a:t/>
            </a:r>
            <a:br>
              <a:rPr lang="id-ID" dirty="0"/>
            </a:br>
            <a:r>
              <a:rPr lang="id-ID" dirty="0"/>
              <a:t>Dalam mengaplikasikan statistika terhadap permasalahan sains, industri, atau sosial, pertama-tama dimulai dari mempelajari populasi. Makna </a:t>
            </a:r>
            <a:r>
              <a:rPr lang="id-ID" i="1" dirty="0"/>
              <a:t>populasi</a:t>
            </a:r>
            <a:r>
              <a:rPr lang="id-ID" dirty="0"/>
              <a:t> dalam statistika dapat berarti populasi benda hidup, benda mati, ataupun benda abstrak. Populasi juga dapat berupa pengukuran sebuah proses dalam waktu yang berbeda-beda, yakni dikenal dengan istilah </a:t>
            </a:r>
            <a:r>
              <a:rPr lang="id-ID" i="1" dirty="0"/>
              <a:t>deret waktu</a:t>
            </a:r>
            <a:r>
              <a:rPr lang="id-ID" dirty="0"/>
              <a:t>.</a:t>
            </a:r>
            <a:r>
              <a:rPr lang="id-ID" b="1" dirty="0"/>
              <a:t> </a:t>
            </a:r>
            <a:r>
              <a:rPr lang="id-ID" dirty="0"/>
              <a:t/>
            </a:r>
            <a:br>
              <a:rPr lang="id-ID" dirty="0"/>
            </a:br>
            <a:r>
              <a:rPr lang="id-ID" dirty="0"/>
              <a:t>Melakukan pendataan (pengumpulan data) seluruh populasi dinamakan </a:t>
            </a:r>
            <a:r>
              <a:rPr lang="id-ID" dirty="0">
                <a:hlinkClick r:id="rId2" tooltip="Sensus"/>
              </a:rPr>
              <a:t>sensus</a:t>
            </a:r>
            <a:r>
              <a:rPr lang="id-ID" dirty="0"/>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562</Words>
  <Application>Microsoft Office PowerPoint</Application>
  <PresentationFormat>On-screen Show (4:3)</PresentationFormat>
  <Paragraphs>37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Statistika</vt:lpstr>
      <vt:lpstr>Slide 2</vt:lpstr>
      <vt:lpstr>Slide 3</vt:lpstr>
      <vt:lpstr>Slide 4</vt:lpstr>
      <vt:lpstr>Slide 5</vt:lpstr>
      <vt:lpstr>Slide 6</vt:lpstr>
      <vt:lpstr>Slide 7</vt:lpstr>
      <vt:lpstr>PENGERTIAN  STATISTIK</vt:lpstr>
      <vt:lpstr>. KONSEP   DASAR</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Statistika</dc:title>
  <dc:creator>BUNDA RATU</dc:creator>
  <cp:lastModifiedBy>BUNDA RATU</cp:lastModifiedBy>
  <cp:revision>2</cp:revision>
  <dcterms:created xsi:type="dcterms:W3CDTF">2020-09-11T05:12:44Z</dcterms:created>
  <dcterms:modified xsi:type="dcterms:W3CDTF">2020-09-11T06:48:10Z</dcterms:modified>
</cp:coreProperties>
</file>