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0"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595" autoAdjust="0"/>
  </p:normalViewPr>
  <p:slideViewPr>
    <p:cSldViewPr>
      <p:cViewPr varScale="1">
        <p:scale>
          <a:sx n="47" d="100"/>
          <a:sy n="47" d="100"/>
        </p:scale>
        <p:origin x="-117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95C14B-6D92-4935-8368-933E43E4FF72}" type="datetimeFigureOut">
              <a:rPr lang="id-ID" smtClean="0"/>
              <a:pPr/>
              <a:t>03/09/2020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A25549-1CBF-4984-A7ED-28D91E284FB4}"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05A25549-1CBF-4984-A7ED-28D91E284FB4}" type="slidenum">
              <a:rPr lang="id-ID" smtClean="0"/>
              <a:pPr/>
              <a:t>1</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05A25549-1CBF-4984-A7ED-28D91E284FB4}" type="slidenum">
              <a:rPr lang="id-ID" smtClean="0"/>
              <a:pPr/>
              <a:t>14</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7659D65-7EC7-4444-981C-C5E4279F04C9}" type="datetimeFigureOut">
              <a:rPr lang="id-ID" smtClean="0"/>
              <a:pPr/>
              <a:t>03/09/2020</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3D7D220D-3C56-4D6B-AD78-4D95CCE562DA}"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659D65-7EC7-4444-981C-C5E4279F04C9}" type="datetimeFigureOut">
              <a:rPr lang="id-ID" smtClean="0"/>
              <a:pPr/>
              <a:t>03/09/2020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D7D220D-3C56-4D6B-AD78-4D95CCE562DA}"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659D65-7EC7-4444-981C-C5E4279F04C9}" type="datetimeFigureOut">
              <a:rPr lang="id-ID" smtClean="0"/>
              <a:pPr/>
              <a:t>03/09/2020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D7D220D-3C56-4D6B-AD78-4D95CCE562DA}"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659D65-7EC7-4444-981C-C5E4279F04C9}" type="datetimeFigureOut">
              <a:rPr lang="id-ID" smtClean="0"/>
              <a:pPr/>
              <a:t>03/09/2020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D7D220D-3C56-4D6B-AD78-4D95CCE562DA}"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7659D65-7EC7-4444-981C-C5E4279F04C9}" type="datetimeFigureOut">
              <a:rPr lang="id-ID" smtClean="0"/>
              <a:pPr/>
              <a:t>03/09/2020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D7D220D-3C56-4D6B-AD78-4D95CCE562DA}"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7659D65-7EC7-4444-981C-C5E4279F04C9}" type="datetimeFigureOut">
              <a:rPr lang="id-ID" smtClean="0"/>
              <a:pPr/>
              <a:t>03/09/2020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D7D220D-3C56-4D6B-AD78-4D95CCE562DA}"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7659D65-7EC7-4444-981C-C5E4279F04C9}" type="datetimeFigureOut">
              <a:rPr lang="id-ID" smtClean="0"/>
              <a:pPr/>
              <a:t>03/09/2020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D7D220D-3C56-4D6B-AD78-4D95CCE562DA}"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7659D65-7EC7-4444-981C-C5E4279F04C9}" type="datetimeFigureOut">
              <a:rPr lang="id-ID" smtClean="0"/>
              <a:pPr/>
              <a:t>03/09/2020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D7D220D-3C56-4D6B-AD78-4D95CCE562DA}"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659D65-7EC7-4444-981C-C5E4279F04C9}" type="datetimeFigureOut">
              <a:rPr lang="id-ID" smtClean="0"/>
              <a:pPr/>
              <a:t>03/09/2020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D7D220D-3C56-4D6B-AD78-4D95CCE562DA}"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7659D65-7EC7-4444-981C-C5E4279F04C9}" type="datetimeFigureOut">
              <a:rPr lang="id-ID" smtClean="0"/>
              <a:pPr/>
              <a:t>03/09/2020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D7D220D-3C56-4D6B-AD78-4D95CCE562DA}"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659D65-7EC7-4444-981C-C5E4279F04C9}" type="datetimeFigureOut">
              <a:rPr lang="id-ID" smtClean="0"/>
              <a:pPr/>
              <a:t>03/09/2020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3D7D220D-3C56-4D6B-AD78-4D95CCE562DA}"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7659D65-7EC7-4444-981C-C5E4279F04C9}" type="datetimeFigureOut">
              <a:rPr lang="id-ID" smtClean="0"/>
              <a:pPr/>
              <a:t>03/09/2020</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D7D220D-3C56-4D6B-AD78-4D95CCE562DA}"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LANGKAH DALAM PENELITIAN</a:t>
            </a:r>
            <a:endParaRPr lang="id-ID" dirty="0"/>
          </a:p>
        </p:txBody>
      </p:sp>
      <p:sp>
        <p:nvSpPr>
          <p:cNvPr id="3" name="Subtitle 2"/>
          <p:cNvSpPr>
            <a:spLocks noGrp="1"/>
          </p:cNvSpPr>
          <p:nvPr>
            <p:ph type="subTitle" idx="1"/>
          </p:nvPr>
        </p:nvSpPr>
        <p:spPr/>
        <p:txBody>
          <a:bodyPr>
            <a:normAutofit fontScale="92500" lnSpcReduction="10000"/>
          </a:bodyPr>
          <a:lstStyle/>
          <a:p>
            <a:r>
              <a:rPr lang="id-ID" dirty="0" smtClean="0"/>
              <a:t>K </a:t>
            </a:r>
            <a:r>
              <a:rPr lang="id-ID" dirty="0" smtClean="0"/>
              <a:t>7</a:t>
            </a:r>
            <a:endParaRPr lang="id-ID" dirty="0" smtClean="0"/>
          </a:p>
          <a:p>
            <a:endParaRPr lang="id-ID" dirty="0" smtClean="0"/>
          </a:p>
          <a:p>
            <a:r>
              <a:rPr lang="id-ID" dirty="0" smtClean="0"/>
              <a:t>Dr. Ir  RATU MU</a:t>
            </a:r>
          </a:p>
          <a:p>
            <a:r>
              <a:rPr lang="id-ID" dirty="0" smtClean="0"/>
              <a:t>TIALELA CAROPEBOKA .,M.Si</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PERBEDAAN PENELITIAN  DAN PERENCANAAN /RANCANGAN</a:t>
            </a:r>
            <a:endParaRPr lang="id-ID" dirty="0"/>
          </a:p>
        </p:txBody>
      </p:sp>
      <p:sp>
        <p:nvSpPr>
          <p:cNvPr id="3" name="Content Placeholder 2"/>
          <p:cNvSpPr>
            <a:spLocks noGrp="1"/>
          </p:cNvSpPr>
          <p:nvPr>
            <p:ph idx="1"/>
          </p:nvPr>
        </p:nvSpPr>
        <p:spPr/>
        <p:txBody>
          <a:bodyPr>
            <a:normAutofit fontScale="92500"/>
          </a:bodyPr>
          <a:lstStyle/>
          <a:p>
            <a:pPr algn="just">
              <a:buFont typeface="Wingdings" charset="0"/>
              <a:buChar char="n"/>
              <a:defRPr/>
            </a:pPr>
            <a:r>
              <a:rPr lang="sv-SE" dirty="0">
                <a:cs typeface="Times New Roman" charset="0"/>
              </a:rPr>
              <a:t>Menurut Zeisel (1981), </a:t>
            </a:r>
            <a:r>
              <a:rPr lang="sv-SE" dirty="0" smtClean="0">
                <a:cs typeface="Times New Roman" charset="0"/>
              </a:rPr>
              <a:t>rancangan </a:t>
            </a:r>
            <a:r>
              <a:rPr lang="sv-SE" dirty="0">
                <a:cs typeface="Times New Roman" charset="0"/>
              </a:rPr>
              <a:t>mempunyai tiga langkah utama, yaitu: </a:t>
            </a:r>
            <a:r>
              <a:rPr lang="sv-SE" i="1" dirty="0">
                <a:cs typeface="Times New Roman" charset="0"/>
              </a:rPr>
              <a:t>imaging, presenting </a:t>
            </a:r>
            <a:r>
              <a:rPr lang="sv-SE" dirty="0">
                <a:cs typeface="Times New Roman" charset="0"/>
              </a:rPr>
              <a:t>dan </a:t>
            </a:r>
            <a:r>
              <a:rPr lang="sv-SE" i="1" dirty="0">
                <a:cs typeface="Times New Roman" charset="0"/>
              </a:rPr>
              <a:t>testing</a:t>
            </a:r>
            <a:r>
              <a:rPr lang="sv-SE" dirty="0">
                <a:cs typeface="Times New Roman" charset="0"/>
              </a:rPr>
              <a:t>, sedangkan </a:t>
            </a:r>
            <a:r>
              <a:rPr lang="sv-SE" i="1" dirty="0">
                <a:cs typeface="Times New Roman" charset="0"/>
              </a:rPr>
              <a:t>imaging </a:t>
            </a:r>
            <a:r>
              <a:rPr lang="sv-SE" dirty="0">
                <a:cs typeface="Times New Roman" charset="0"/>
              </a:rPr>
              <a:t>dilakukan berdasar </a:t>
            </a:r>
            <a:r>
              <a:rPr lang="sv-SE" i="1" dirty="0">
                <a:cs typeface="Times New Roman" charset="0"/>
              </a:rPr>
              <a:t>empirical knowledge</a:t>
            </a:r>
            <a:r>
              <a:rPr lang="sv-SE" dirty="0">
                <a:cs typeface="Times New Roman" charset="0"/>
              </a:rPr>
              <a:t>. </a:t>
            </a:r>
          </a:p>
          <a:p>
            <a:pPr algn="just">
              <a:buFont typeface="Wingdings" charset="0"/>
              <a:buChar char="n"/>
              <a:defRPr/>
            </a:pPr>
            <a:r>
              <a:rPr lang="id-ID" dirty="0" smtClean="0">
                <a:cs typeface="Times New Roman" charset="0"/>
              </a:rPr>
              <a:t>R</a:t>
            </a:r>
            <a:r>
              <a:rPr lang="sv-SE" dirty="0" smtClean="0">
                <a:cs typeface="Times New Roman" charset="0"/>
              </a:rPr>
              <a:t>ancangan/perencanaan/pengembangan</a:t>
            </a:r>
            <a:r>
              <a:rPr lang="sv-SE" dirty="0">
                <a:cs typeface="Times New Roman" charset="0"/>
              </a:rPr>
              <a:t>, selain meng-gunakan pengetahuan dari khazanah ilmu pengetahuan, juga mempertimbangkan hal-hal lain, seperti estetika, perhitungan ekonomis, dan kadang pertimbangan politis, dan lain-lain. </a:t>
            </a:r>
          </a:p>
          <a:p>
            <a:pPr algn="just">
              <a:buFont typeface="Wingdings" charset="0"/>
              <a:buChar char="n"/>
              <a:defRPr/>
            </a:pPr>
            <a:r>
              <a:rPr lang="sv-SE" dirty="0">
                <a:cs typeface="Times New Roman" charset="0"/>
              </a:rPr>
              <a:t>Terhadap hasil </a:t>
            </a:r>
            <a:r>
              <a:rPr lang="sv-SE" dirty="0" smtClean="0">
                <a:cs typeface="Times New Roman" charset="0"/>
              </a:rPr>
              <a:t>perencanaan/</a:t>
            </a:r>
            <a:r>
              <a:rPr lang="id-ID" dirty="0" smtClean="0">
                <a:cs typeface="Times New Roman" charset="0"/>
              </a:rPr>
              <a:t>R</a:t>
            </a:r>
            <a:r>
              <a:rPr lang="sv-SE" dirty="0" smtClean="0">
                <a:cs typeface="Times New Roman" charset="0"/>
              </a:rPr>
              <a:t>ancangan/pengembangan </a:t>
            </a:r>
            <a:r>
              <a:rPr lang="sv-SE" dirty="0">
                <a:cs typeface="Times New Roman" charset="0"/>
              </a:rPr>
              <a:t>juga dapat dilakukan penelitian evaluasi yang hasilnya juga akan memperkaya khazanah ilmu pengetahuan</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PENELITIAN INDUKTIF DAN DEDUKTIF</a:t>
            </a:r>
            <a:endParaRPr lang="id-ID" dirty="0"/>
          </a:p>
        </p:txBody>
      </p:sp>
      <p:sp>
        <p:nvSpPr>
          <p:cNvPr id="3" name="Content Placeholder 2"/>
          <p:cNvSpPr>
            <a:spLocks noGrp="1"/>
          </p:cNvSpPr>
          <p:nvPr>
            <p:ph idx="1"/>
          </p:nvPr>
        </p:nvSpPr>
        <p:spPr/>
        <p:txBody>
          <a:bodyPr/>
          <a:lstStyle/>
          <a:p>
            <a:r>
              <a:rPr lang="sv-SE" b="1" dirty="0" smtClean="0">
                <a:cs typeface="Times New Roman" pitchFamily="18" charset="0"/>
              </a:rPr>
              <a:t>PENELITIAN INDUKTIF </a:t>
            </a:r>
            <a:r>
              <a:rPr lang="sv-SE" dirty="0" smtClean="0">
                <a:cs typeface="Times New Roman" pitchFamily="18" charset="0"/>
              </a:rPr>
              <a:t>adalah penelitian yang menghasilkan teori atau hipotesis, sedangkan penelitian</a:t>
            </a:r>
            <a:endParaRPr lang="id-ID" dirty="0" smtClean="0">
              <a:cs typeface="Times New Roman" pitchFamily="18" charset="0"/>
            </a:endParaRPr>
          </a:p>
          <a:p>
            <a:endParaRPr lang="id-ID" dirty="0" smtClean="0">
              <a:cs typeface="Times New Roman" pitchFamily="18" charset="0"/>
            </a:endParaRPr>
          </a:p>
          <a:p>
            <a:r>
              <a:rPr lang="id-ID" b="1" dirty="0" smtClean="0">
                <a:cs typeface="Times New Roman" pitchFamily="18" charset="0"/>
              </a:rPr>
              <a:t>PENELITIAN</a:t>
            </a:r>
            <a:r>
              <a:rPr lang="sv-SE" b="1" dirty="0" smtClean="0">
                <a:cs typeface="Times New Roman" pitchFamily="18" charset="0"/>
              </a:rPr>
              <a:t> DEDUKTIF </a:t>
            </a:r>
            <a:r>
              <a:rPr lang="sv-SE" dirty="0" smtClean="0">
                <a:cs typeface="Times New Roman" pitchFamily="18" charset="0"/>
              </a:rPr>
              <a:t>merupakan penelitian yang menguji (mengetes) teori atau hipotesis (Buckley dkk., 1976: 21).</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smtClean="0">
                <a:ea typeface="+mj-ea"/>
                <a:cs typeface="Arial" charset="0"/>
              </a:rPr>
              <a:t>PENELITIAN MENURUT STRATEGI</a:t>
            </a:r>
            <a:endParaRPr lang="id-ID" dirty="0"/>
          </a:p>
        </p:txBody>
      </p:sp>
      <p:sp>
        <p:nvSpPr>
          <p:cNvPr id="3" name="Content Placeholder 2"/>
          <p:cNvSpPr>
            <a:spLocks noGrp="1"/>
          </p:cNvSpPr>
          <p:nvPr>
            <p:ph idx="1"/>
          </p:nvPr>
        </p:nvSpPr>
        <p:spPr/>
        <p:txBody>
          <a:bodyPr>
            <a:normAutofit lnSpcReduction="10000"/>
          </a:bodyPr>
          <a:lstStyle/>
          <a:p>
            <a:pPr marL="533400" indent="-533400" algn="ctr">
              <a:buAutoNum type="arabicPeriod"/>
              <a:defRPr/>
            </a:pPr>
            <a:r>
              <a:rPr lang="en-US" sz="3600" b="1" dirty="0" err="1" smtClean="0">
                <a:cs typeface="Arial" charset="0"/>
              </a:rPr>
              <a:t>Penelitian</a:t>
            </a:r>
            <a:r>
              <a:rPr lang="en-US" sz="3600" b="1" dirty="0" smtClean="0">
                <a:cs typeface="Arial" charset="0"/>
              </a:rPr>
              <a:t> </a:t>
            </a:r>
            <a:r>
              <a:rPr lang="en-US" sz="3600" b="1" dirty="0" err="1" smtClean="0">
                <a:cs typeface="Arial" charset="0"/>
              </a:rPr>
              <a:t>Opini</a:t>
            </a:r>
            <a:endParaRPr lang="id-ID" sz="3600" b="1" dirty="0" smtClean="0">
              <a:cs typeface="Arial" charset="0"/>
            </a:endParaRPr>
          </a:p>
          <a:p>
            <a:pPr marL="533400" indent="-533400" algn="ctr">
              <a:buAutoNum type="arabicPeriod"/>
              <a:defRPr/>
            </a:pPr>
            <a:endParaRPr lang="en-US" sz="3600" b="1" dirty="0">
              <a:cs typeface="Arial" charset="0"/>
            </a:endParaRPr>
          </a:p>
          <a:p>
            <a:pPr marL="533400" indent="-533400">
              <a:buAutoNum type="arabicPeriod" startAt="2"/>
              <a:defRPr/>
            </a:pPr>
            <a:r>
              <a:rPr lang="en-US" sz="3600" b="1" dirty="0" err="1" smtClean="0">
                <a:cs typeface="Arial" charset="0"/>
              </a:rPr>
              <a:t>Penelitian</a:t>
            </a:r>
            <a:r>
              <a:rPr lang="en-US" sz="3600" b="1" dirty="0" smtClean="0">
                <a:cs typeface="Arial" charset="0"/>
              </a:rPr>
              <a:t> </a:t>
            </a:r>
            <a:r>
              <a:rPr lang="en-US" sz="3600" b="1" dirty="0" err="1" smtClean="0">
                <a:cs typeface="Arial" charset="0"/>
              </a:rPr>
              <a:t>Empiris</a:t>
            </a:r>
            <a:endParaRPr lang="id-ID" sz="3600" b="1" dirty="0" smtClean="0">
              <a:cs typeface="Arial" charset="0"/>
            </a:endParaRPr>
          </a:p>
          <a:p>
            <a:pPr marL="533400" indent="-533400" algn="ctr">
              <a:buAutoNum type="arabicPeriod" startAt="2"/>
              <a:defRPr/>
            </a:pPr>
            <a:endParaRPr lang="en-US" sz="3600" b="1" dirty="0">
              <a:cs typeface="Arial" charset="0"/>
            </a:endParaRPr>
          </a:p>
          <a:p>
            <a:pPr marL="533400" indent="-533400" algn="r">
              <a:buAutoNum type="arabicPeriod" startAt="3"/>
              <a:defRPr/>
            </a:pPr>
            <a:r>
              <a:rPr lang="en-US" sz="3600" b="1" dirty="0" err="1" smtClean="0">
                <a:cs typeface="Arial" charset="0"/>
              </a:rPr>
              <a:t>Penelitian</a:t>
            </a:r>
            <a:r>
              <a:rPr lang="en-US" sz="3600" b="1" dirty="0" smtClean="0">
                <a:cs typeface="Arial" charset="0"/>
              </a:rPr>
              <a:t> </a:t>
            </a:r>
            <a:r>
              <a:rPr lang="en-US" sz="3600" b="1" dirty="0" err="1" smtClean="0">
                <a:cs typeface="Arial" charset="0"/>
              </a:rPr>
              <a:t>Kearsipan</a:t>
            </a:r>
            <a:endParaRPr lang="id-ID" sz="3600" b="1" dirty="0" smtClean="0">
              <a:cs typeface="Arial" charset="0"/>
            </a:endParaRPr>
          </a:p>
          <a:p>
            <a:pPr marL="533400" indent="-533400" algn="ctr">
              <a:buAutoNum type="arabicPeriod" startAt="3"/>
              <a:defRPr/>
            </a:pPr>
            <a:endParaRPr lang="en-US" sz="3600" b="1" dirty="0">
              <a:cs typeface="Arial" charset="0"/>
            </a:endParaRPr>
          </a:p>
          <a:p>
            <a:pPr marL="533400" indent="-533400">
              <a:buNone/>
              <a:defRPr/>
            </a:pPr>
            <a:r>
              <a:rPr lang="id-ID" sz="3600" b="1" dirty="0" smtClean="0">
                <a:cs typeface="Arial" charset="0"/>
              </a:rPr>
              <a:t>4.</a:t>
            </a:r>
            <a:r>
              <a:rPr lang="en-US" sz="3600" b="1" dirty="0" err="1" smtClean="0">
                <a:cs typeface="Arial" charset="0"/>
              </a:rPr>
              <a:t>Penelitian</a:t>
            </a:r>
            <a:r>
              <a:rPr lang="en-US" sz="3600" b="1" dirty="0" smtClean="0">
                <a:cs typeface="Arial" charset="0"/>
              </a:rPr>
              <a:t> </a:t>
            </a:r>
            <a:r>
              <a:rPr lang="en-US" sz="3600" b="1" dirty="0" err="1">
                <a:cs typeface="Arial" charset="0"/>
              </a:rPr>
              <a:t>Analitis</a:t>
            </a:r>
            <a:endParaRPr lang="en-US" sz="3600" dirty="0">
              <a:cs typeface="Times New Roman" charset="0"/>
            </a:endParaRPr>
          </a:p>
          <a:p>
            <a:pPr algn="ct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PENELITIAN OPINI</a:t>
            </a:r>
            <a:endParaRPr lang="id-ID" dirty="0"/>
          </a:p>
        </p:txBody>
      </p:sp>
      <p:sp>
        <p:nvSpPr>
          <p:cNvPr id="3" name="Content Placeholder 2"/>
          <p:cNvSpPr>
            <a:spLocks noGrp="1"/>
          </p:cNvSpPr>
          <p:nvPr>
            <p:ph idx="1"/>
          </p:nvPr>
        </p:nvSpPr>
        <p:spPr/>
        <p:txBody>
          <a:bodyPr/>
          <a:lstStyle/>
          <a:p>
            <a:r>
              <a:rPr lang="sv-SE" sz="3600" dirty="0" smtClean="0">
                <a:ea typeface="+mn-ea"/>
                <a:cs typeface="Times New Roman" charset="0"/>
              </a:rPr>
              <a:t>Bila peneliti mencari pandangan atau persepsi orang-orang terhadap suatu permasalahan, maka ia melakukan penelitian opini. Orang-orang tersebut dapat merupakan kelompok atau perorangan (jadi </a:t>
            </a:r>
            <a:r>
              <a:rPr lang="sv-SE" sz="3600" i="1" dirty="0" smtClean="0">
                <a:ea typeface="+mn-ea"/>
                <a:cs typeface="Times New Roman" charset="0"/>
              </a:rPr>
              <a:t>domain</a:t>
            </a:r>
            <a:r>
              <a:rPr lang="sv-SE" sz="3600" dirty="0" smtClean="0">
                <a:ea typeface="+mn-ea"/>
                <a:cs typeface="Times New Roman" charset="0"/>
              </a:rPr>
              <a:t>-nya dapat berupa kelompok atau individual). </a:t>
            </a:r>
            <a:endParaRPr lang="en-US" sz="3600" dirty="0" smtClean="0">
              <a:ea typeface="+mn-ea"/>
              <a:cs typeface="Times New Roman" charset="0"/>
            </a:endParaRPr>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JENIS PENELITIAN</a:t>
            </a:r>
            <a:endParaRPr lang="id-ID" dirty="0"/>
          </a:p>
        </p:txBody>
      </p:sp>
      <p:sp>
        <p:nvSpPr>
          <p:cNvPr id="3" name="Content Placeholder 2"/>
          <p:cNvSpPr>
            <a:spLocks noGrp="1"/>
          </p:cNvSpPr>
          <p:nvPr>
            <p:ph idx="1"/>
          </p:nvPr>
        </p:nvSpPr>
        <p:spPr/>
        <p:txBody>
          <a:bodyPr>
            <a:normAutofit lnSpcReduction="10000"/>
          </a:bodyPr>
          <a:lstStyle/>
          <a:p>
            <a:pPr marL="457200" indent="-457200" algn="just">
              <a:lnSpc>
                <a:spcPct val="90000"/>
              </a:lnSpc>
              <a:buNone/>
            </a:pPr>
            <a:r>
              <a:rPr lang="en-US" b="1" dirty="0" err="1" smtClean="0">
                <a:cs typeface="Arial" pitchFamily="34" charset="0"/>
              </a:rPr>
              <a:t>Suryabrata</a:t>
            </a:r>
            <a:r>
              <a:rPr lang="en-US" b="1" dirty="0" smtClean="0">
                <a:cs typeface="Arial" pitchFamily="34" charset="0"/>
              </a:rPr>
              <a:t> (1983: 15-64)</a:t>
            </a:r>
            <a:endParaRPr lang="en-US" b="1" dirty="0" smtClean="0">
              <a:cs typeface="Times New Roman" pitchFamily="18" charset="0"/>
            </a:endParaRPr>
          </a:p>
          <a:p>
            <a:pPr marL="457200" indent="-457200" algn="just">
              <a:lnSpc>
                <a:spcPct val="90000"/>
              </a:lnSpc>
              <a:buFont typeface="Wingdings" pitchFamily="2" charset="2"/>
              <a:buAutoNum type="arabicPeriod"/>
            </a:pPr>
            <a:r>
              <a:rPr lang="sv-SE" b="1" dirty="0" smtClean="0">
                <a:cs typeface="Arial" pitchFamily="34" charset="0"/>
              </a:rPr>
              <a:t>Historis</a:t>
            </a:r>
            <a:r>
              <a:rPr lang="id-ID" b="1" dirty="0" smtClean="0">
                <a:cs typeface="Arial" pitchFamily="34" charset="0"/>
              </a:rPr>
              <a:t>/sejarah</a:t>
            </a:r>
            <a:r>
              <a:rPr lang="sv-SE" b="1" dirty="0" smtClean="0">
                <a:cs typeface="Arial" pitchFamily="34" charset="0"/>
              </a:rPr>
              <a:t> (membuat rekonstruksi masa lampau secara sistematis dan obyektif)</a:t>
            </a:r>
            <a:endParaRPr lang="en-US" b="1" dirty="0" smtClean="0">
              <a:cs typeface="Times New Roman" pitchFamily="18" charset="0"/>
            </a:endParaRPr>
          </a:p>
          <a:p>
            <a:pPr marL="457200" indent="-457200" algn="just">
              <a:lnSpc>
                <a:spcPct val="90000"/>
              </a:lnSpc>
              <a:buFont typeface="Wingdings" pitchFamily="2" charset="2"/>
              <a:buAutoNum type="arabicPeriod"/>
            </a:pPr>
            <a:r>
              <a:rPr lang="sv-SE" b="1" dirty="0" smtClean="0">
                <a:cs typeface="Arial" pitchFamily="34" charset="0"/>
              </a:rPr>
              <a:t>Deskriptif (membuat deskripsi secara sistematis, faktual, dan akurat mengenai fakta dan sifat populasi atau daerah tertentu)</a:t>
            </a:r>
            <a:endParaRPr lang="en-US" b="1" dirty="0" smtClean="0">
              <a:cs typeface="Times New Roman" pitchFamily="18" charset="0"/>
            </a:endParaRPr>
          </a:p>
          <a:p>
            <a:pPr marL="457200" indent="-457200" algn="just">
              <a:lnSpc>
                <a:spcPct val="90000"/>
              </a:lnSpc>
              <a:buFont typeface="Wingdings" pitchFamily="2" charset="2"/>
              <a:buAutoNum type="arabicPeriod"/>
            </a:pPr>
            <a:r>
              <a:rPr lang="sv-SE" b="1" dirty="0" smtClean="0">
                <a:latin typeface="Times New Roman" pitchFamily="18" charset="0"/>
                <a:cs typeface="Times New Roman" pitchFamily="18" charset="0"/>
              </a:rPr>
              <a:t>P</a:t>
            </a:r>
            <a:r>
              <a:rPr lang="sv-SE" b="1" dirty="0" smtClean="0">
                <a:cs typeface="Arial" pitchFamily="34" charset="0"/>
              </a:rPr>
              <a:t>erkembangan (menyelidiki pola dan urutan pertumbuhan dan/atau perubahan sebagai fungsi waktu)</a:t>
            </a:r>
            <a:endParaRPr lang="en-US" b="1" dirty="0" smtClean="0">
              <a:cs typeface="Times New Roman" pitchFamily="18" charset="0"/>
            </a:endParaRPr>
          </a:p>
          <a:p>
            <a:pPr marL="457200" indent="-457200" algn="just">
              <a:lnSpc>
                <a:spcPct val="90000"/>
              </a:lnSpc>
              <a:buFont typeface="Wingdings" pitchFamily="2" charset="2"/>
              <a:buAutoNum type="arabicPeriod"/>
            </a:pPr>
            <a:r>
              <a:rPr lang="sv-SE" b="1" dirty="0" smtClean="0">
                <a:cs typeface="Arial" pitchFamily="34" charset="0"/>
              </a:rPr>
              <a:t>Kasus/Lapangan</a:t>
            </a:r>
            <a:r>
              <a:rPr lang="id-ID" b="1" dirty="0" smtClean="0">
                <a:cs typeface="Arial" pitchFamily="34" charset="0"/>
              </a:rPr>
              <a:t>/Case study</a:t>
            </a:r>
            <a:r>
              <a:rPr lang="sv-SE" b="1" dirty="0" smtClean="0">
                <a:cs typeface="Arial" pitchFamily="34" charset="0"/>
              </a:rPr>
              <a:t> (mempelajari secara intensif latar belakang keadaan sekarang dan interaksi lingkungan suatu obyek)</a:t>
            </a:r>
            <a:endParaRPr lang="en-US" b="1" dirty="0" smtClean="0">
              <a:cs typeface="Times New Roman" pitchFamily="18" charset="0"/>
            </a:endParaRP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marL="457200" indent="-457200" algn="just">
              <a:lnSpc>
                <a:spcPct val="90000"/>
              </a:lnSpc>
              <a:buNone/>
            </a:pPr>
            <a:r>
              <a:rPr lang="id-ID" b="1" dirty="0" smtClean="0">
                <a:cs typeface="Arial" pitchFamily="34" charset="0"/>
              </a:rPr>
              <a:t>5.	</a:t>
            </a:r>
            <a:r>
              <a:rPr lang="sv-SE" b="1" dirty="0" smtClean="0">
                <a:cs typeface="Arial" pitchFamily="34" charset="0"/>
              </a:rPr>
              <a:t>Korelasional</a:t>
            </a:r>
            <a:r>
              <a:rPr lang="id-ID" b="1" dirty="0" smtClean="0">
                <a:cs typeface="Arial" pitchFamily="34" charset="0"/>
              </a:rPr>
              <a:t>/Hubungan</a:t>
            </a:r>
            <a:r>
              <a:rPr lang="sv-SE" b="1" dirty="0" smtClean="0">
                <a:cs typeface="Arial" pitchFamily="34" charset="0"/>
              </a:rPr>
              <a:t> (mengkaji tingkat keterkaitan antara variasi suatu faktor dengan variasi faktor lain berdasar koefisien korelasi)</a:t>
            </a:r>
            <a:endParaRPr lang="en-US" b="1" dirty="0" smtClean="0">
              <a:cs typeface="Times New Roman" pitchFamily="18" charset="0"/>
            </a:endParaRPr>
          </a:p>
          <a:p>
            <a:pPr marL="457200" indent="-457200" algn="just">
              <a:lnSpc>
                <a:spcPct val="90000"/>
              </a:lnSpc>
              <a:buNone/>
            </a:pPr>
            <a:r>
              <a:rPr lang="id-ID" b="1" dirty="0" smtClean="0">
                <a:cs typeface="Arial" pitchFamily="34" charset="0"/>
              </a:rPr>
              <a:t>6.	</a:t>
            </a:r>
            <a:r>
              <a:rPr lang="sv-SE" b="1" dirty="0" smtClean="0">
                <a:cs typeface="Arial" pitchFamily="34" charset="0"/>
              </a:rPr>
              <a:t>Eksperimental</a:t>
            </a:r>
            <a:r>
              <a:rPr lang="id-ID" b="1" dirty="0" smtClean="0">
                <a:cs typeface="Arial" pitchFamily="34" charset="0"/>
              </a:rPr>
              <a:t>/percobaan </a:t>
            </a:r>
            <a:r>
              <a:rPr lang="sv-SE" b="1" dirty="0" smtClean="0">
                <a:cs typeface="Arial" pitchFamily="34" charset="0"/>
              </a:rPr>
              <a:t>sungguhan (menyelidiki kemungkinan hubungan sebab akibat dengan melakukan kontrol/kendali)</a:t>
            </a:r>
            <a:endParaRPr lang="en-US" b="1" dirty="0" smtClean="0">
              <a:cs typeface="Times New Roman" pitchFamily="18" charset="0"/>
            </a:endParaRPr>
          </a:p>
          <a:p>
            <a:pPr marL="457200" indent="-457200" algn="just">
              <a:lnSpc>
                <a:spcPct val="90000"/>
              </a:lnSpc>
              <a:buNone/>
            </a:pPr>
            <a:r>
              <a:rPr lang="id-ID" b="1" dirty="0" smtClean="0">
                <a:cs typeface="Arial" pitchFamily="34" charset="0"/>
              </a:rPr>
              <a:t>7.	</a:t>
            </a:r>
            <a:r>
              <a:rPr lang="sv-SE" b="1" dirty="0" smtClean="0">
                <a:cs typeface="Arial" pitchFamily="34" charset="0"/>
              </a:rPr>
              <a:t>Eksperimental semu (mengkaji kemungkinan hubungan sebab akibat dalam keadaan yang tidak memungkinkan ada kontrol/kendali, tapi dapat diperoleh informasi pengganti bagi situasi dengan pengendalian)</a:t>
            </a:r>
            <a:endParaRPr lang="en-US" b="1" dirty="0" smtClean="0">
              <a:cs typeface="Times New Roman" pitchFamily="18" charset="0"/>
            </a:endParaRPr>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457200" indent="-457200" algn="just">
              <a:lnSpc>
                <a:spcPct val="90000"/>
              </a:lnSpc>
              <a:buNone/>
            </a:pPr>
            <a:r>
              <a:rPr lang="id-ID" b="1" dirty="0" smtClean="0">
                <a:latin typeface="Times New Roman" pitchFamily="18" charset="0"/>
                <a:cs typeface="Times New Roman" pitchFamily="18" charset="0"/>
              </a:rPr>
              <a:t>8.	</a:t>
            </a:r>
            <a:r>
              <a:rPr lang="sv-SE" b="1" dirty="0" smtClean="0">
                <a:latin typeface="Times New Roman" pitchFamily="18" charset="0"/>
                <a:cs typeface="Times New Roman" pitchFamily="18" charset="0"/>
              </a:rPr>
              <a:t>K</a:t>
            </a:r>
            <a:r>
              <a:rPr lang="sv-SE" b="1" dirty="0" smtClean="0">
                <a:cs typeface="Arial" pitchFamily="34" charset="0"/>
              </a:rPr>
              <a:t>ausal-komparatif (menyelidiki kemungkinan hubungan sebab-akibat, tapi tidak dengan jalan eksperimen—dilakukan denganpengamatan terhadap data dari faktor yang diduga menjadi penyebab, sebagai pembanding)</a:t>
            </a:r>
            <a:endParaRPr lang="en-US" b="1" dirty="0" smtClean="0">
              <a:cs typeface="Times New Roman" pitchFamily="18" charset="0"/>
            </a:endParaRPr>
          </a:p>
          <a:p>
            <a:pPr marL="457200" indent="-457200" algn="just">
              <a:lnSpc>
                <a:spcPct val="90000"/>
              </a:lnSpc>
              <a:buNone/>
            </a:pPr>
            <a:r>
              <a:rPr lang="id-ID" b="1" dirty="0" smtClean="0">
                <a:cs typeface="Times New Roman" pitchFamily="18" charset="0"/>
              </a:rPr>
              <a:t>9.	</a:t>
            </a:r>
            <a:r>
              <a:rPr lang="sv-SE" b="1" dirty="0" smtClean="0">
                <a:cs typeface="Times New Roman" pitchFamily="18" charset="0"/>
              </a:rPr>
              <a:t>Tindakan</a:t>
            </a:r>
            <a:r>
              <a:rPr lang="id-ID" b="1" i="1" dirty="0" smtClean="0">
                <a:cs typeface="Times New Roman" pitchFamily="18" charset="0"/>
              </a:rPr>
              <a:t>/Action research</a:t>
            </a:r>
            <a:r>
              <a:rPr lang="sv-SE" b="1" i="1" dirty="0" smtClean="0">
                <a:cs typeface="Times New Roman" pitchFamily="18" charset="0"/>
              </a:rPr>
              <a:t> </a:t>
            </a:r>
            <a:r>
              <a:rPr lang="sv-SE" b="1" dirty="0" smtClean="0">
                <a:cs typeface="Times New Roman" pitchFamily="18" charset="0"/>
              </a:rPr>
              <a:t>(mengembangkan ketrampilan baru atau pendekatan baru dan diterapkan langsung serta dikaji hasilnya).</a:t>
            </a:r>
            <a:r>
              <a:rPr lang="en-US" b="1" dirty="0" smtClean="0"/>
              <a:t> </a:t>
            </a:r>
          </a:p>
          <a:p>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Syarat Penelitian</a:t>
            </a:r>
            <a:endParaRPr lang="id-ID" dirty="0"/>
          </a:p>
        </p:txBody>
      </p:sp>
      <p:sp>
        <p:nvSpPr>
          <p:cNvPr id="3" name="Content Placeholder 2"/>
          <p:cNvSpPr>
            <a:spLocks noGrp="1"/>
          </p:cNvSpPr>
          <p:nvPr>
            <p:ph idx="1"/>
          </p:nvPr>
        </p:nvSpPr>
        <p:spPr/>
        <p:txBody>
          <a:bodyPr/>
          <a:lstStyle/>
          <a:p>
            <a:pPr algn="just">
              <a:lnSpc>
                <a:spcPct val="90000"/>
              </a:lnSpc>
              <a:buFont typeface="Wingdings" charset="0"/>
              <a:buChar char="n"/>
              <a:defRPr/>
            </a:pPr>
            <a:r>
              <a:rPr lang="en-US" sz="2800" dirty="0" err="1">
                <a:cs typeface="Arial" charset="0"/>
              </a:rPr>
              <a:t>penelitian</a:t>
            </a:r>
            <a:r>
              <a:rPr lang="en-US" sz="2800" dirty="0">
                <a:cs typeface="Arial" charset="0"/>
              </a:rPr>
              <a:t> </a:t>
            </a:r>
            <a:r>
              <a:rPr lang="en-US" sz="2800" dirty="0" err="1">
                <a:cs typeface="Arial" charset="0"/>
              </a:rPr>
              <a:t>perlu</a:t>
            </a:r>
            <a:r>
              <a:rPr lang="en-US" sz="2800" dirty="0">
                <a:cs typeface="Arial" charset="0"/>
              </a:rPr>
              <a:t> </a:t>
            </a:r>
            <a:r>
              <a:rPr lang="en-US" sz="2800" dirty="0" err="1">
                <a:cs typeface="Arial" charset="0"/>
              </a:rPr>
              <a:t>dilakukan</a:t>
            </a:r>
            <a:r>
              <a:rPr lang="en-US" sz="2800" dirty="0">
                <a:cs typeface="Arial" charset="0"/>
              </a:rPr>
              <a:t> </a:t>
            </a:r>
            <a:r>
              <a:rPr lang="en-US" sz="2800" dirty="0" err="1">
                <a:cs typeface="Arial" charset="0"/>
              </a:rPr>
              <a:t>dengan</a:t>
            </a:r>
            <a:r>
              <a:rPr lang="en-US" sz="2800" dirty="0">
                <a:cs typeface="Arial" charset="0"/>
              </a:rPr>
              <a:t> </a:t>
            </a:r>
            <a:r>
              <a:rPr lang="en-US" sz="2800" dirty="0" err="1">
                <a:cs typeface="Arial" charset="0"/>
              </a:rPr>
              <a:t>syarat</a:t>
            </a:r>
            <a:r>
              <a:rPr lang="en-US" sz="2800" dirty="0">
                <a:cs typeface="Arial" charset="0"/>
              </a:rPr>
              <a:t> </a:t>
            </a:r>
            <a:r>
              <a:rPr lang="en-US" sz="2800" dirty="0" smtClean="0">
                <a:cs typeface="Arial" charset="0"/>
              </a:rPr>
              <a:t>:</a:t>
            </a:r>
            <a:endParaRPr lang="id-ID" sz="2800" dirty="0" smtClean="0">
              <a:cs typeface="Arial" charset="0"/>
            </a:endParaRPr>
          </a:p>
          <a:p>
            <a:pPr algn="just">
              <a:lnSpc>
                <a:spcPct val="90000"/>
              </a:lnSpc>
              <a:buFont typeface="Wingdings" charset="0"/>
              <a:buChar char="n"/>
              <a:defRPr/>
            </a:pPr>
            <a:endParaRPr lang="en-US" sz="2800" dirty="0">
              <a:cs typeface="Times New Roman" charset="0"/>
            </a:endParaRPr>
          </a:p>
          <a:p>
            <a:pPr lvl="1" algn="just">
              <a:lnSpc>
                <a:spcPct val="90000"/>
              </a:lnSpc>
              <a:buFont typeface="Wingdings" charset="0"/>
              <a:buChar char="n"/>
              <a:defRPr/>
            </a:pPr>
            <a:r>
              <a:rPr lang="en-US" sz="2400" b="1" dirty="0">
                <a:cs typeface="Arial" charset="0"/>
              </a:rPr>
              <a:t>SISTEMATIK </a:t>
            </a:r>
            <a:r>
              <a:rPr lang="en-US" sz="2400" dirty="0">
                <a:cs typeface="Arial" charset="0"/>
              </a:rPr>
              <a:t>(</a:t>
            </a:r>
            <a:r>
              <a:rPr lang="en-US" sz="2400" dirty="0" err="1">
                <a:cs typeface="Arial" charset="0"/>
              </a:rPr>
              <a:t>menuruti</a:t>
            </a:r>
            <a:r>
              <a:rPr lang="en-US" sz="2400" dirty="0">
                <a:cs typeface="Arial" charset="0"/>
              </a:rPr>
              <a:t> </a:t>
            </a:r>
            <a:r>
              <a:rPr lang="en-US" sz="2400" dirty="0" err="1">
                <a:cs typeface="Arial" charset="0"/>
              </a:rPr>
              <a:t>prosedur</a:t>
            </a:r>
            <a:r>
              <a:rPr lang="en-US" sz="2400" dirty="0">
                <a:cs typeface="Arial" charset="0"/>
              </a:rPr>
              <a:t> </a:t>
            </a:r>
            <a:r>
              <a:rPr lang="en-US" sz="2400" dirty="0" err="1">
                <a:cs typeface="Arial" charset="0"/>
              </a:rPr>
              <a:t>tertentu</a:t>
            </a:r>
            <a:r>
              <a:rPr lang="en-US" sz="2400" dirty="0">
                <a:cs typeface="Arial" charset="0"/>
              </a:rPr>
              <a:t>, </a:t>
            </a:r>
            <a:r>
              <a:rPr lang="en-US" sz="2400" dirty="0" err="1">
                <a:cs typeface="Arial" charset="0"/>
              </a:rPr>
              <a:t>tidak</a:t>
            </a:r>
            <a:r>
              <a:rPr lang="en-US" sz="2400" dirty="0">
                <a:cs typeface="Arial" charset="0"/>
              </a:rPr>
              <a:t> </a:t>
            </a:r>
            <a:r>
              <a:rPr lang="en-US" sz="2400" dirty="0" err="1">
                <a:cs typeface="Arial" charset="0"/>
              </a:rPr>
              <a:t>ruwet</a:t>
            </a:r>
            <a:r>
              <a:rPr lang="en-US" sz="2400" dirty="0">
                <a:cs typeface="Arial" charset="0"/>
              </a:rPr>
              <a:t>), </a:t>
            </a:r>
            <a:r>
              <a:rPr lang="en-US" sz="2400" dirty="0" err="1">
                <a:cs typeface="Arial" charset="0"/>
              </a:rPr>
              <a:t>dan</a:t>
            </a:r>
            <a:endParaRPr lang="en-US" sz="2400" dirty="0">
              <a:cs typeface="Times New Roman" charset="0"/>
            </a:endParaRPr>
          </a:p>
          <a:p>
            <a:pPr lvl="1" algn="just">
              <a:lnSpc>
                <a:spcPct val="90000"/>
              </a:lnSpc>
              <a:buFont typeface="Wingdings" charset="0"/>
              <a:buChar char="n"/>
              <a:defRPr/>
            </a:pPr>
            <a:r>
              <a:rPr lang="en-US" sz="2400" b="1" dirty="0">
                <a:cs typeface="Arial" charset="0"/>
              </a:rPr>
              <a:t>OBYEKTIF </a:t>
            </a:r>
            <a:r>
              <a:rPr lang="en-US" sz="2400" dirty="0">
                <a:cs typeface="Arial" charset="0"/>
              </a:rPr>
              <a:t>(</a:t>
            </a:r>
            <a:r>
              <a:rPr lang="en-US" sz="2400" dirty="0" err="1">
                <a:cs typeface="Arial" charset="0"/>
              </a:rPr>
              <a:t>tidak</a:t>
            </a:r>
            <a:r>
              <a:rPr lang="en-US" sz="2400" dirty="0">
                <a:cs typeface="Arial" charset="0"/>
              </a:rPr>
              <a:t> </a:t>
            </a:r>
            <a:r>
              <a:rPr lang="en-US" sz="2400" dirty="0" err="1">
                <a:cs typeface="Arial" charset="0"/>
              </a:rPr>
              <a:t>subyektif</a:t>
            </a:r>
            <a:r>
              <a:rPr lang="en-US" sz="2400" dirty="0">
                <a:cs typeface="Arial" charset="0"/>
              </a:rPr>
              <a:t>, </a:t>
            </a:r>
            <a:r>
              <a:rPr lang="en-US" sz="2400" dirty="0" err="1">
                <a:cs typeface="Arial" charset="0"/>
              </a:rPr>
              <a:t>dengan</a:t>
            </a:r>
            <a:r>
              <a:rPr lang="en-US" sz="2400" dirty="0">
                <a:cs typeface="Arial" charset="0"/>
              </a:rPr>
              <a:t> </a:t>
            </a:r>
            <a:r>
              <a:rPr lang="en-US" sz="2400" dirty="0" err="1">
                <a:cs typeface="Arial" charset="0"/>
              </a:rPr>
              <a:t>sampel</a:t>
            </a:r>
            <a:r>
              <a:rPr lang="en-US" sz="2400" dirty="0">
                <a:cs typeface="Arial" charset="0"/>
              </a:rPr>
              <a:t> yang </a:t>
            </a:r>
            <a:r>
              <a:rPr lang="en-US" sz="2400" dirty="0" err="1">
                <a:cs typeface="Arial" charset="0"/>
              </a:rPr>
              <a:t>cukup</a:t>
            </a:r>
            <a:r>
              <a:rPr lang="en-US" sz="2400" dirty="0">
                <a:cs typeface="Arial" charset="0"/>
              </a:rPr>
              <a:t>, </a:t>
            </a:r>
            <a:r>
              <a:rPr lang="en-US" sz="2400" dirty="0" err="1">
                <a:cs typeface="Arial" charset="0"/>
              </a:rPr>
              <a:t>dipublikasikan</a:t>
            </a:r>
            <a:r>
              <a:rPr lang="en-US" sz="2400" dirty="0">
                <a:cs typeface="Arial" charset="0"/>
              </a:rPr>
              <a:t> agar </a:t>
            </a:r>
            <a:r>
              <a:rPr lang="en-US" sz="2400" dirty="0" err="1">
                <a:cs typeface="Arial" charset="0"/>
              </a:rPr>
              <a:t>dapat</a:t>
            </a:r>
            <a:r>
              <a:rPr lang="en-US" sz="2400" dirty="0">
                <a:cs typeface="Arial" charset="0"/>
              </a:rPr>
              <a:t> </a:t>
            </a:r>
            <a:r>
              <a:rPr lang="en-US" sz="2400" dirty="0" err="1">
                <a:cs typeface="Arial" charset="0"/>
              </a:rPr>
              <a:t>dievaluasi</a:t>
            </a:r>
            <a:r>
              <a:rPr lang="en-US" sz="2400" dirty="0">
                <a:cs typeface="Arial" charset="0"/>
              </a:rPr>
              <a:t> </a:t>
            </a:r>
            <a:r>
              <a:rPr lang="en-US" sz="2400" dirty="0" err="1">
                <a:cs typeface="Arial" charset="0"/>
              </a:rPr>
              <a:t>oleh</a:t>
            </a:r>
            <a:r>
              <a:rPr lang="en-US" sz="2400" dirty="0">
                <a:cs typeface="Arial" charset="0"/>
              </a:rPr>
              <a:t> </a:t>
            </a:r>
            <a:r>
              <a:rPr lang="en-US" sz="2400" dirty="0" err="1">
                <a:cs typeface="Arial" charset="0"/>
              </a:rPr>
              <a:t>kelompok</a:t>
            </a:r>
            <a:r>
              <a:rPr lang="en-US" sz="2400" dirty="0">
                <a:cs typeface="Arial" charset="0"/>
              </a:rPr>
              <a:t> </a:t>
            </a:r>
            <a:r>
              <a:rPr lang="en-US" sz="2400" dirty="0" err="1">
                <a:cs typeface="Arial" charset="0"/>
              </a:rPr>
              <a:t>pakar</a:t>
            </a:r>
            <a:r>
              <a:rPr lang="en-US" sz="2400" dirty="0">
                <a:cs typeface="Arial" charset="0"/>
              </a:rPr>
              <a:t> </a:t>
            </a:r>
            <a:r>
              <a:rPr lang="en-US" sz="2400" dirty="0" err="1">
                <a:cs typeface="Arial" charset="0"/>
              </a:rPr>
              <a:t>bidangnya</a:t>
            </a:r>
            <a:r>
              <a:rPr lang="en-US" sz="2400" dirty="0">
                <a:cs typeface="Arial" charset="0"/>
              </a:rPr>
              <a:t>/ peer</a:t>
            </a:r>
            <a:r>
              <a:rPr lang="en-US" sz="2400" dirty="0" smtClean="0">
                <a:cs typeface="Arial" charset="0"/>
              </a:rPr>
              <a:t>)</a:t>
            </a:r>
            <a:endParaRPr lang="id-ID" sz="2400" dirty="0" smtClean="0">
              <a:cs typeface="Arial" charset="0"/>
            </a:endParaRPr>
          </a:p>
          <a:p>
            <a:pPr lvl="1" algn="just">
              <a:lnSpc>
                <a:spcPct val="90000"/>
              </a:lnSpc>
              <a:buFont typeface="Wingdings" charset="0"/>
              <a:buChar char="n"/>
              <a:defRPr/>
            </a:pPr>
            <a:r>
              <a:rPr lang="id-ID" sz="2400" dirty="0" smtClean="0">
                <a:cs typeface="Arial" charset="0"/>
              </a:rPr>
              <a:t>Mencukupi syarat untuk diteliti.</a:t>
            </a:r>
          </a:p>
          <a:p>
            <a:pPr lvl="1" algn="just">
              <a:lnSpc>
                <a:spcPct val="90000"/>
              </a:lnSpc>
              <a:buNone/>
              <a:defRPr/>
            </a:pPr>
            <a:endParaRPr lang="id-ID" sz="2400" dirty="0" smtClean="0">
              <a:cs typeface="Arial" charset="0"/>
            </a:endParaRPr>
          </a:p>
          <a:p>
            <a:pPr lvl="1" algn="just">
              <a:lnSpc>
                <a:spcPct val="90000"/>
              </a:lnSpc>
              <a:buFont typeface="Wingdings" charset="0"/>
              <a:buChar char="n"/>
              <a:defRPr/>
            </a:pPr>
            <a:r>
              <a:rPr lang="id-ID" sz="2400" dirty="0">
                <a:cs typeface="Arial" charset="0"/>
              </a:rPr>
              <a:t> </a:t>
            </a:r>
            <a:r>
              <a:rPr lang="id-ID" sz="2400" dirty="0" smtClean="0">
                <a:cs typeface="Arial" charset="0"/>
              </a:rPr>
              <a:t>Bertanggung jawab</a:t>
            </a:r>
            <a:endParaRPr lang="en-US" sz="2400" dirty="0">
              <a:cs typeface="Times New Roman" charset="0"/>
            </a:endParaRPr>
          </a:p>
          <a:p>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Langkah  dalam penelitian</a:t>
            </a:r>
            <a:endParaRPr lang="id-ID" dirty="0"/>
          </a:p>
        </p:txBody>
      </p:sp>
      <p:sp>
        <p:nvSpPr>
          <p:cNvPr id="3" name="Content Placeholder 2"/>
          <p:cNvSpPr>
            <a:spLocks noGrp="1"/>
          </p:cNvSpPr>
          <p:nvPr>
            <p:ph idx="1"/>
          </p:nvPr>
        </p:nvSpPr>
        <p:spPr/>
        <p:txBody>
          <a:bodyPr/>
          <a:lstStyle/>
          <a:p>
            <a:r>
              <a:rPr lang="id-ID" dirty="0" smtClean="0"/>
              <a:t> Penelitian dimulai dengan membuat PROPOSAL PENELITIAN</a:t>
            </a:r>
          </a:p>
          <a:p>
            <a:pPr algn="just"/>
            <a:r>
              <a:rPr lang="id-ID" dirty="0" smtClean="0"/>
              <a:t>Pemilihan objek yang akan diteliti didasari oleh MINAT PENELITI </a:t>
            </a:r>
          </a:p>
          <a:p>
            <a:pPr algn="just"/>
            <a:r>
              <a:rPr lang="id-ID" dirty="0" smtClean="0"/>
              <a:t>OBJEK PENELITI  harus cukup :</a:t>
            </a:r>
          </a:p>
          <a:p>
            <a:pPr lvl="1" algn="just"/>
            <a:r>
              <a:rPr lang="id-ID" dirty="0" smtClean="0"/>
              <a:t>Materi yang akan diteliti( termasuk,buku, rujukan)</a:t>
            </a:r>
          </a:p>
          <a:p>
            <a:pPr lvl="1" algn="just"/>
            <a:r>
              <a:rPr lang="id-ID" dirty="0" smtClean="0"/>
              <a:t>Waktu yang tersedia</a:t>
            </a:r>
          </a:p>
          <a:p>
            <a:pPr lvl="1" algn="just"/>
            <a:r>
              <a:rPr lang="id-ID" dirty="0" smtClean="0"/>
              <a:t>Biaya yang diperlukan</a:t>
            </a: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mj-ea"/>
                <a:cs typeface="Arial" charset="0"/>
              </a:rPr>
              <a:t>UNSUR</a:t>
            </a:r>
            <a:r>
              <a:rPr lang="id-ID" dirty="0" smtClean="0">
                <a:ea typeface="+mj-ea"/>
                <a:cs typeface="Arial" charset="0"/>
              </a:rPr>
              <a:t> dalam</a:t>
            </a:r>
            <a:r>
              <a:rPr lang="en-US" dirty="0" smtClean="0">
                <a:ea typeface="+mj-ea"/>
                <a:cs typeface="Arial" charset="0"/>
              </a:rPr>
              <a:t> PRO</a:t>
            </a:r>
            <a:r>
              <a:rPr lang="id-ID" dirty="0" smtClean="0">
                <a:ea typeface="+mj-ea"/>
                <a:cs typeface="Arial" charset="0"/>
              </a:rPr>
              <a:t>POSAL</a:t>
            </a:r>
            <a:endParaRPr lang="id-ID" dirty="0"/>
          </a:p>
        </p:txBody>
      </p:sp>
      <p:sp>
        <p:nvSpPr>
          <p:cNvPr id="3" name="Content Placeholder 2"/>
          <p:cNvSpPr>
            <a:spLocks noGrp="1"/>
          </p:cNvSpPr>
          <p:nvPr>
            <p:ph idx="1"/>
          </p:nvPr>
        </p:nvSpPr>
        <p:spPr/>
        <p:txBody>
          <a:bodyPr>
            <a:normAutofit fontScale="92500" lnSpcReduction="10000"/>
          </a:bodyPr>
          <a:lstStyle/>
          <a:p>
            <a:pPr marL="457200" indent="-457200">
              <a:lnSpc>
                <a:spcPct val="90000"/>
              </a:lnSpc>
              <a:buFont typeface="Wingdings" charset="0"/>
              <a:buAutoNum type="arabicPeriod"/>
              <a:defRPr/>
            </a:pPr>
            <a:r>
              <a:rPr lang="en-US" b="1" dirty="0" err="1"/>
              <a:t>Judul</a:t>
            </a:r>
            <a:endParaRPr lang="en-US" b="1" dirty="0"/>
          </a:p>
          <a:p>
            <a:pPr marL="457200" indent="-457200">
              <a:lnSpc>
                <a:spcPct val="90000"/>
              </a:lnSpc>
              <a:buFont typeface="Wingdings" charset="0"/>
              <a:buAutoNum type="arabicPeriod"/>
              <a:defRPr/>
            </a:pPr>
            <a:r>
              <a:rPr lang="en-US" b="1" dirty="0" err="1"/>
              <a:t>Latar</a:t>
            </a:r>
            <a:r>
              <a:rPr lang="en-US" b="1" dirty="0"/>
              <a:t> </a:t>
            </a:r>
            <a:r>
              <a:rPr lang="en-US" b="1" dirty="0" err="1"/>
              <a:t>belakang</a:t>
            </a:r>
            <a:r>
              <a:rPr lang="en-US" b="1" dirty="0"/>
              <a:t> </a:t>
            </a:r>
            <a:r>
              <a:rPr lang="id-ID" b="1" dirty="0" smtClean="0"/>
              <a:t>, Identifikasi masalah,Rumusan </a:t>
            </a:r>
            <a:r>
              <a:rPr lang="en-US" b="1" dirty="0" err="1" smtClean="0"/>
              <a:t>masalahan</a:t>
            </a:r>
            <a:r>
              <a:rPr lang="en-US" b="1" dirty="0" smtClean="0"/>
              <a:t> </a:t>
            </a:r>
            <a:r>
              <a:rPr lang="en-US" b="1" dirty="0"/>
              <a:t>(&amp; </a:t>
            </a:r>
            <a:r>
              <a:rPr lang="en-US" b="1" dirty="0" err="1"/>
              <a:t>keaslian</a:t>
            </a:r>
            <a:r>
              <a:rPr lang="en-US" b="1" dirty="0"/>
              <a:t> </a:t>
            </a:r>
            <a:r>
              <a:rPr lang="en-US" b="1" dirty="0" err="1"/>
              <a:t>penelitian</a:t>
            </a:r>
            <a:r>
              <a:rPr lang="en-US" b="1" dirty="0"/>
              <a:t>, </a:t>
            </a:r>
            <a:r>
              <a:rPr lang="en-US" b="1" dirty="0" err="1"/>
              <a:t>dan</a:t>
            </a:r>
            <a:r>
              <a:rPr lang="en-US" b="1" dirty="0"/>
              <a:t> </a:t>
            </a:r>
            <a:r>
              <a:rPr lang="en-US" b="1" dirty="0" err="1"/>
              <a:t>faedah</a:t>
            </a:r>
            <a:r>
              <a:rPr lang="en-US" b="1" dirty="0"/>
              <a:t> yang </a:t>
            </a:r>
            <a:r>
              <a:rPr lang="en-US" b="1" dirty="0" err="1"/>
              <a:t>dapat</a:t>
            </a:r>
            <a:r>
              <a:rPr lang="en-US" b="1" dirty="0"/>
              <a:t> </a:t>
            </a:r>
            <a:r>
              <a:rPr lang="en-US" b="1" dirty="0" err="1"/>
              <a:t>diharapkan</a:t>
            </a:r>
            <a:r>
              <a:rPr lang="en-US" b="1" dirty="0" smtClean="0"/>
              <a:t>)</a:t>
            </a:r>
            <a:r>
              <a:rPr lang="id-ID" b="1" dirty="0" smtClean="0"/>
              <a:t>, </a:t>
            </a:r>
          </a:p>
          <a:p>
            <a:pPr marL="457200" indent="-457200">
              <a:lnSpc>
                <a:spcPct val="90000"/>
              </a:lnSpc>
              <a:buFont typeface="Wingdings" charset="0"/>
              <a:buAutoNum type="arabicPeriod"/>
              <a:defRPr/>
            </a:pPr>
            <a:r>
              <a:rPr lang="id-ID" b="1" dirty="0" smtClean="0"/>
              <a:t>Metode Penelitian dan </a:t>
            </a:r>
            <a:r>
              <a:rPr lang="en-US" b="1" dirty="0"/>
              <a:t>Cara </a:t>
            </a:r>
            <a:r>
              <a:rPr lang="en-US" b="1" dirty="0" err="1"/>
              <a:t>penelitian</a:t>
            </a:r>
            <a:endParaRPr lang="en-US" b="1" dirty="0"/>
          </a:p>
          <a:p>
            <a:pPr marL="457200" indent="-457200">
              <a:lnSpc>
                <a:spcPct val="90000"/>
              </a:lnSpc>
              <a:buFont typeface="Wingdings" charset="0"/>
              <a:buAutoNum type="arabicPeriod"/>
              <a:defRPr/>
            </a:pPr>
            <a:r>
              <a:rPr lang="en-US" b="1" dirty="0" err="1" smtClean="0"/>
              <a:t>Tujuan</a:t>
            </a:r>
            <a:r>
              <a:rPr lang="en-US" b="1" dirty="0" smtClean="0"/>
              <a:t> </a:t>
            </a:r>
            <a:r>
              <a:rPr lang="en-US" b="1" dirty="0" err="1"/>
              <a:t>dan</a:t>
            </a:r>
            <a:r>
              <a:rPr lang="en-US" b="1" dirty="0"/>
              <a:t> </a:t>
            </a:r>
            <a:r>
              <a:rPr lang="en-US" b="1" dirty="0" err="1"/>
              <a:t>Lingkup</a:t>
            </a:r>
            <a:r>
              <a:rPr lang="en-US" b="1" dirty="0"/>
              <a:t> </a:t>
            </a:r>
            <a:r>
              <a:rPr lang="en-US" b="1" dirty="0" err="1"/>
              <a:t>penelitian</a:t>
            </a:r>
            <a:endParaRPr lang="en-US" b="1" dirty="0"/>
          </a:p>
          <a:p>
            <a:pPr marL="457200" indent="-457200">
              <a:lnSpc>
                <a:spcPct val="90000"/>
              </a:lnSpc>
              <a:buFont typeface="Wingdings" charset="0"/>
              <a:buAutoNum type="arabicPeriod"/>
              <a:defRPr/>
            </a:pPr>
            <a:r>
              <a:rPr lang="en-US" b="1" dirty="0" err="1"/>
              <a:t>Tinjauan</a:t>
            </a:r>
            <a:r>
              <a:rPr lang="en-US" b="1" dirty="0"/>
              <a:t> </a:t>
            </a:r>
            <a:r>
              <a:rPr lang="en-US" b="1" dirty="0" err="1"/>
              <a:t>Pustaka</a:t>
            </a:r>
            <a:r>
              <a:rPr lang="en-US" b="1" dirty="0"/>
              <a:t>/</a:t>
            </a:r>
            <a:r>
              <a:rPr lang="en-US" b="1" dirty="0" err="1"/>
              <a:t>Landasan</a:t>
            </a:r>
            <a:r>
              <a:rPr lang="en-US" b="1" dirty="0"/>
              <a:t> </a:t>
            </a:r>
            <a:r>
              <a:rPr lang="en-US" b="1" dirty="0" err="1"/>
              <a:t>Teori</a:t>
            </a:r>
            <a:endParaRPr lang="en-US" b="1" dirty="0"/>
          </a:p>
          <a:p>
            <a:pPr marL="457200" indent="-457200">
              <a:lnSpc>
                <a:spcPct val="90000"/>
              </a:lnSpc>
              <a:buFont typeface="Wingdings" charset="0"/>
              <a:buAutoNum type="arabicPeriod"/>
              <a:defRPr/>
            </a:pPr>
            <a:r>
              <a:rPr lang="en-US" b="1" dirty="0" err="1" smtClean="0"/>
              <a:t>Hipotesis</a:t>
            </a:r>
            <a:r>
              <a:rPr lang="id-ID" b="1" dirty="0" smtClean="0"/>
              <a:t> (JIKA ADA tergantung dengan Metode Penelitian yang akan digunakan )</a:t>
            </a:r>
            <a:endParaRPr lang="en-US" b="1" dirty="0"/>
          </a:p>
          <a:p>
            <a:pPr marL="457200" indent="-457200">
              <a:lnSpc>
                <a:spcPct val="90000"/>
              </a:lnSpc>
              <a:buFont typeface="Wingdings" charset="0"/>
              <a:buAutoNum type="arabicPeriod"/>
              <a:defRPr/>
            </a:pPr>
            <a:r>
              <a:rPr lang="en-US" b="1" dirty="0" err="1" smtClean="0"/>
              <a:t>Jadwal</a:t>
            </a:r>
            <a:r>
              <a:rPr lang="en-US" b="1" dirty="0" smtClean="0"/>
              <a:t> </a:t>
            </a:r>
            <a:r>
              <a:rPr lang="en-US" b="1" dirty="0" err="1"/>
              <a:t>penelitian</a:t>
            </a:r>
            <a:endParaRPr lang="en-US" b="1" dirty="0"/>
          </a:p>
          <a:p>
            <a:pPr marL="457200" indent="-457200">
              <a:lnSpc>
                <a:spcPct val="90000"/>
              </a:lnSpc>
              <a:buFont typeface="Wingdings" charset="0"/>
              <a:buAutoNum type="arabicPeriod"/>
              <a:defRPr/>
            </a:pPr>
            <a:r>
              <a:rPr lang="en-US" b="1" dirty="0" err="1"/>
              <a:t>Daftar</a:t>
            </a:r>
            <a:r>
              <a:rPr lang="en-US" b="1" dirty="0"/>
              <a:t> </a:t>
            </a:r>
            <a:r>
              <a:rPr lang="en-US" b="1" dirty="0" err="1"/>
              <a:t>Pustaka</a:t>
            </a:r>
            <a:endParaRPr lang="en-US" b="1" dirty="0"/>
          </a:p>
          <a:p>
            <a:pPr marL="457200" indent="-457200">
              <a:lnSpc>
                <a:spcPct val="90000"/>
              </a:lnSpc>
              <a:buFont typeface="Wingdings" charset="0"/>
              <a:buAutoNum type="arabicPeriod"/>
              <a:defRPr/>
            </a:pPr>
            <a:r>
              <a:rPr lang="en-US" b="1" dirty="0" err="1"/>
              <a:t>Lampiran</a:t>
            </a:r>
            <a:endParaRPr lang="en-US" b="1" dirty="0"/>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BEBERAPA  PENGERTIAN  DASAR</a:t>
            </a:r>
            <a:endParaRPr lang="id-ID" dirty="0"/>
          </a:p>
        </p:txBody>
      </p:sp>
      <p:sp>
        <p:nvSpPr>
          <p:cNvPr id="3" name="Content Placeholder 2"/>
          <p:cNvSpPr>
            <a:spLocks noGrp="1"/>
          </p:cNvSpPr>
          <p:nvPr>
            <p:ph idx="1"/>
          </p:nvPr>
        </p:nvSpPr>
        <p:spPr/>
        <p:txBody>
          <a:bodyPr>
            <a:noAutofit/>
          </a:bodyPr>
          <a:lstStyle/>
          <a:p>
            <a:pPr algn="just">
              <a:lnSpc>
                <a:spcPct val="80000"/>
              </a:lnSpc>
              <a:buFont typeface="Wingdings" charset="0"/>
              <a:buChar char="n"/>
              <a:defRPr/>
            </a:pPr>
            <a:r>
              <a:rPr lang="en-US" sz="2800" b="1" u="sng" dirty="0" err="1">
                <a:latin typeface="Arial Black" pitchFamily="34" charset="0"/>
              </a:rPr>
              <a:t>Teori</a:t>
            </a:r>
            <a:r>
              <a:rPr lang="en-US" sz="2800" dirty="0">
                <a:latin typeface="Arial Black" pitchFamily="34" charset="0"/>
              </a:rPr>
              <a:t>, </a:t>
            </a:r>
          </a:p>
          <a:p>
            <a:pPr lvl="1" algn="just">
              <a:lnSpc>
                <a:spcPct val="80000"/>
              </a:lnSpc>
              <a:buFont typeface="Wingdings" charset="0"/>
              <a:buChar char="n"/>
              <a:defRPr/>
            </a:pPr>
            <a:r>
              <a:rPr lang="en-US" dirty="0" err="1">
                <a:latin typeface="Arial Black" pitchFamily="34" charset="0"/>
              </a:rPr>
              <a:t>serangkaian</a:t>
            </a:r>
            <a:r>
              <a:rPr lang="en-US" dirty="0">
                <a:latin typeface="Arial Black" pitchFamily="34" charset="0"/>
              </a:rPr>
              <a:t>  </a:t>
            </a:r>
            <a:r>
              <a:rPr lang="en-US" dirty="0" err="1">
                <a:latin typeface="Arial Black" pitchFamily="34" charset="0"/>
              </a:rPr>
              <a:t>asumsi</a:t>
            </a:r>
            <a:r>
              <a:rPr lang="en-US" dirty="0">
                <a:latin typeface="Arial Black" pitchFamily="34" charset="0"/>
              </a:rPr>
              <a:t>,  </a:t>
            </a:r>
            <a:r>
              <a:rPr lang="en-US" dirty="0" err="1">
                <a:latin typeface="Arial Black" pitchFamily="34" charset="0"/>
              </a:rPr>
              <a:t>konsep</a:t>
            </a:r>
            <a:r>
              <a:rPr lang="en-US" dirty="0">
                <a:latin typeface="Arial Black" pitchFamily="34" charset="0"/>
              </a:rPr>
              <a:t>,  </a:t>
            </a:r>
            <a:r>
              <a:rPr lang="en-US" dirty="0" err="1">
                <a:latin typeface="Arial Black" pitchFamily="34" charset="0"/>
              </a:rPr>
              <a:t>konstruk</a:t>
            </a:r>
            <a:r>
              <a:rPr lang="en-US" dirty="0">
                <a:latin typeface="Arial Black" pitchFamily="34" charset="0"/>
              </a:rPr>
              <a:t>,  </a:t>
            </a:r>
            <a:r>
              <a:rPr lang="en-US" dirty="0" err="1">
                <a:latin typeface="Arial Black" pitchFamily="34" charset="0"/>
              </a:rPr>
              <a:t>definisi</a:t>
            </a:r>
            <a:r>
              <a:rPr lang="en-US" dirty="0">
                <a:latin typeface="Arial Black" pitchFamily="34" charset="0"/>
              </a:rPr>
              <a:t>  </a:t>
            </a:r>
            <a:r>
              <a:rPr lang="en-US" dirty="0" err="1">
                <a:latin typeface="Arial Black" pitchFamily="34" charset="0"/>
              </a:rPr>
              <a:t>dan</a:t>
            </a:r>
            <a:r>
              <a:rPr lang="en-US" dirty="0">
                <a:latin typeface="Arial Black" pitchFamily="34" charset="0"/>
              </a:rPr>
              <a:t>  </a:t>
            </a:r>
            <a:r>
              <a:rPr lang="en-US" dirty="0" err="1">
                <a:latin typeface="Arial Black" pitchFamily="34" charset="0"/>
              </a:rPr>
              <a:t>proposisi</a:t>
            </a:r>
            <a:r>
              <a:rPr lang="en-US" dirty="0">
                <a:latin typeface="Arial Black" pitchFamily="34" charset="0"/>
              </a:rPr>
              <a:t>  </a:t>
            </a:r>
            <a:r>
              <a:rPr lang="en-US" dirty="0" err="1">
                <a:latin typeface="Arial Black" pitchFamily="34" charset="0"/>
              </a:rPr>
              <a:t>untuk</a:t>
            </a:r>
            <a:r>
              <a:rPr lang="en-US" dirty="0">
                <a:latin typeface="Arial Black" pitchFamily="34" charset="0"/>
              </a:rPr>
              <a:t>  </a:t>
            </a:r>
            <a:r>
              <a:rPr lang="en-US" dirty="0" err="1">
                <a:latin typeface="Arial Black" pitchFamily="34" charset="0"/>
              </a:rPr>
              <a:t>menerangkan</a:t>
            </a:r>
            <a:r>
              <a:rPr lang="en-US" dirty="0">
                <a:latin typeface="Arial Black" pitchFamily="34" charset="0"/>
              </a:rPr>
              <a:t>  </a:t>
            </a:r>
            <a:r>
              <a:rPr lang="en-US" dirty="0" err="1">
                <a:latin typeface="Arial Black" pitchFamily="34" charset="0"/>
              </a:rPr>
              <a:t>suatu</a:t>
            </a:r>
            <a:r>
              <a:rPr lang="en-US" dirty="0">
                <a:latin typeface="Arial Black" pitchFamily="34" charset="0"/>
              </a:rPr>
              <a:t>  </a:t>
            </a:r>
            <a:r>
              <a:rPr lang="en-US" dirty="0" err="1">
                <a:latin typeface="Arial Black" pitchFamily="34" charset="0"/>
              </a:rPr>
              <a:t>fenomena</a:t>
            </a:r>
            <a:r>
              <a:rPr lang="en-US" dirty="0">
                <a:latin typeface="Arial Black" pitchFamily="34" charset="0"/>
              </a:rPr>
              <a:t>  </a:t>
            </a:r>
            <a:r>
              <a:rPr lang="en-US" dirty="0" err="1">
                <a:latin typeface="Arial Black" pitchFamily="34" charset="0"/>
              </a:rPr>
              <a:t>secara</a:t>
            </a:r>
            <a:r>
              <a:rPr lang="en-US" dirty="0">
                <a:latin typeface="Arial Black" pitchFamily="34" charset="0"/>
              </a:rPr>
              <a:t>  </a:t>
            </a:r>
            <a:r>
              <a:rPr lang="en-US" dirty="0" err="1">
                <a:latin typeface="Arial Black" pitchFamily="34" charset="0"/>
              </a:rPr>
              <a:t>sistematis</a:t>
            </a:r>
            <a:r>
              <a:rPr lang="en-US" dirty="0">
                <a:latin typeface="Arial Black" pitchFamily="34" charset="0"/>
              </a:rPr>
              <a:t>  </a:t>
            </a:r>
            <a:r>
              <a:rPr lang="en-US" dirty="0" err="1">
                <a:latin typeface="Arial Black" pitchFamily="34" charset="0"/>
              </a:rPr>
              <a:t>dengan</a:t>
            </a:r>
            <a:r>
              <a:rPr lang="en-US" dirty="0">
                <a:latin typeface="Arial Black" pitchFamily="34" charset="0"/>
              </a:rPr>
              <a:t>  </a:t>
            </a:r>
            <a:r>
              <a:rPr lang="en-US" dirty="0" err="1">
                <a:latin typeface="Arial Black" pitchFamily="34" charset="0"/>
              </a:rPr>
              <a:t>cara</a:t>
            </a:r>
            <a:r>
              <a:rPr lang="en-US" dirty="0">
                <a:latin typeface="Arial Black" pitchFamily="34" charset="0"/>
              </a:rPr>
              <a:t>  </a:t>
            </a:r>
            <a:r>
              <a:rPr lang="en-US" dirty="0" err="1">
                <a:latin typeface="Arial Black" pitchFamily="34" charset="0"/>
              </a:rPr>
              <a:t>merumuskan</a:t>
            </a:r>
            <a:r>
              <a:rPr lang="en-US" dirty="0">
                <a:latin typeface="Arial Black" pitchFamily="34" charset="0"/>
              </a:rPr>
              <a:t>  </a:t>
            </a:r>
            <a:r>
              <a:rPr lang="en-US" dirty="0" err="1">
                <a:latin typeface="Arial Black" pitchFamily="34" charset="0"/>
              </a:rPr>
              <a:t>hubungan</a:t>
            </a:r>
            <a:r>
              <a:rPr lang="en-US" dirty="0">
                <a:latin typeface="Arial Black" pitchFamily="34" charset="0"/>
              </a:rPr>
              <a:t>  </a:t>
            </a:r>
            <a:r>
              <a:rPr lang="en-US" dirty="0" err="1">
                <a:latin typeface="Arial Black" pitchFamily="34" charset="0"/>
              </a:rPr>
              <a:t>antar</a:t>
            </a:r>
            <a:r>
              <a:rPr lang="en-US" dirty="0">
                <a:latin typeface="Arial Black" pitchFamily="34" charset="0"/>
              </a:rPr>
              <a:t>  </a:t>
            </a:r>
            <a:r>
              <a:rPr lang="en-US" dirty="0" err="1">
                <a:latin typeface="Arial Black" pitchFamily="34" charset="0"/>
              </a:rPr>
              <a:t>konsep</a:t>
            </a:r>
            <a:r>
              <a:rPr lang="en-US" dirty="0">
                <a:latin typeface="Arial Black" pitchFamily="34" charset="0"/>
              </a:rPr>
              <a:t>  (</a:t>
            </a:r>
            <a:r>
              <a:rPr lang="en-US" dirty="0" err="1">
                <a:latin typeface="Arial Black" pitchFamily="34" charset="0"/>
              </a:rPr>
              <a:t>Kerlinger</a:t>
            </a:r>
            <a:r>
              <a:rPr lang="en-US" dirty="0">
                <a:latin typeface="Arial Black" pitchFamily="34" charset="0"/>
              </a:rPr>
              <a:t>,  FN) </a:t>
            </a:r>
          </a:p>
          <a:p>
            <a:pPr lvl="1" algn="just">
              <a:lnSpc>
                <a:spcPct val="80000"/>
              </a:lnSpc>
              <a:buFont typeface="Wingdings" charset="0"/>
              <a:buChar char="n"/>
              <a:defRPr/>
            </a:pPr>
            <a:r>
              <a:rPr lang="en-US" dirty="0" err="1">
                <a:latin typeface="Arial Black" pitchFamily="34" charset="0"/>
              </a:rPr>
              <a:t>Teori</a:t>
            </a:r>
            <a:r>
              <a:rPr lang="en-US" dirty="0">
                <a:latin typeface="Arial Black" pitchFamily="34" charset="0"/>
              </a:rPr>
              <a:t>  </a:t>
            </a:r>
            <a:r>
              <a:rPr lang="en-US" dirty="0" err="1">
                <a:latin typeface="Arial Black" pitchFamily="34" charset="0"/>
              </a:rPr>
              <a:t>mempunyai</a:t>
            </a:r>
            <a:r>
              <a:rPr lang="en-US" dirty="0">
                <a:latin typeface="Arial Black" pitchFamily="34" charset="0"/>
              </a:rPr>
              <a:t>  </a:t>
            </a:r>
            <a:r>
              <a:rPr lang="en-US" dirty="0" err="1">
                <a:latin typeface="Arial Black" pitchFamily="34" charset="0"/>
              </a:rPr>
              <a:t>beberapa</a:t>
            </a:r>
            <a:r>
              <a:rPr lang="en-US" dirty="0">
                <a:latin typeface="Arial Black" pitchFamily="34" charset="0"/>
              </a:rPr>
              <a:t>  </a:t>
            </a:r>
            <a:r>
              <a:rPr lang="en-US" dirty="0" err="1">
                <a:latin typeface="Arial Black" pitchFamily="34" charset="0"/>
              </a:rPr>
              <a:t>karakteristik</a:t>
            </a:r>
            <a:r>
              <a:rPr lang="en-US" dirty="0">
                <a:latin typeface="Arial Black" pitchFamily="34" charset="0"/>
              </a:rPr>
              <a:t>  </a:t>
            </a:r>
            <a:r>
              <a:rPr lang="en-US" dirty="0" err="1">
                <a:latin typeface="Arial Black" pitchFamily="34" charset="0"/>
              </a:rPr>
              <a:t>sebagai</a:t>
            </a:r>
            <a:r>
              <a:rPr lang="en-US" dirty="0">
                <a:latin typeface="Arial Black" pitchFamily="34" charset="0"/>
              </a:rPr>
              <a:t>  </a:t>
            </a:r>
            <a:r>
              <a:rPr lang="en-US" dirty="0" err="1">
                <a:latin typeface="Arial Black" pitchFamily="34" charset="0"/>
              </a:rPr>
              <a:t>berikut</a:t>
            </a:r>
            <a:r>
              <a:rPr lang="en-US" dirty="0">
                <a:latin typeface="Arial Black" pitchFamily="34" charset="0"/>
              </a:rPr>
              <a:t> : </a:t>
            </a:r>
            <a:r>
              <a:rPr lang="en-US" dirty="0" err="1">
                <a:latin typeface="Arial Black" pitchFamily="34" charset="0"/>
              </a:rPr>
              <a:t>harus</a:t>
            </a:r>
            <a:r>
              <a:rPr lang="en-US" dirty="0">
                <a:latin typeface="Arial Black" pitchFamily="34" charset="0"/>
              </a:rPr>
              <a:t>  </a:t>
            </a:r>
            <a:r>
              <a:rPr lang="en-US" dirty="0" err="1">
                <a:latin typeface="Arial Black" pitchFamily="34" charset="0"/>
              </a:rPr>
              <a:t>konsisten</a:t>
            </a:r>
            <a:r>
              <a:rPr lang="en-US" dirty="0">
                <a:latin typeface="Arial Black" pitchFamily="34" charset="0"/>
              </a:rPr>
              <a:t>  </a:t>
            </a:r>
            <a:r>
              <a:rPr lang="en-US" dirty="0" err="1">
                <a:latin typeface="Arial Black" pitchFamily="34" charset="0"/>
              </a:rPr>
              <a:t>dengan</a:t>
            </a:r>
            <a:r>
              <a:rPr lang="en-US" dirty="0">
                <a:latin typeface="Arial Black" pitchFamily="34" charset="0"/>
              </a:rPr>
              <a:t>  </a:t>
            </a:r>
            <a:r>
              <a:rPr lang="en-US" dirty="0" err="1">
                <a:latin typeface="Arial Black" pitchFamily="34" charset="0"/>
              </a:rPr>
              <a:t>teori-teori</a:t>
            </a:r>
            <a:r>
              <a:rPr lang="en-US" dirty="0">
                <a:latin typeface="Arial Black" pitchFamily="34" charset="0"/>
              </a:rPr>
              <a:t>  </a:t>
            </a:r>
            <a:r>
              <a:rPr lang="en-US" dirty="0" err="1">
                <a:latin typeface="Arial Black" pitchFamily="34" charset="0"/>
              </a:rPr>
              <a:t>sebelumnya</a:t>
            </a:r>
            <a:r>
              <a:rPr lang="en-US" dirty="0">
                <a:latin typeface="Arial Black" pitchFamily="34" charset="0"/>
              </a:rPr>
              <a:t>, </a:t>
            </a:r>
            <a:r>
              <a:rPr lang="en-US" dirty="0" err="1">
                <a:latin typeface="Arial Black" pitchFamily="34" charset="0"/>
              </a:rPr>
              <a:t>harus</a:t>
            </a:r>
            <a:r>
              <a:rPr lang="en-US" dirty="0">
                <a:latin typeface="Arial Black" pitchFamily="34" charset="0"/>
              </a:rPr>
              <a:t>  </a:t>
            </a:r>
            <a:r>
              <a:rPr lang="en-US" dirty="0" err="1">
                <a:latin typeface="Arial Black" pitchFamily="34" charset="0"/>
              </a:rPr>
              <a:t>cocok</a:t>
            </a:r>
            <a:r>
              <a:rPr lang="en-US" dirty="0">
                <a:latin typeface="Arial Black" pitchFamily="34" charset="0"/>
              </a:rPr>
              <a:t>  </a:t>
            </a:r>
            <a:r>
              <a:rPr lang="en-US" dirty="0" err="1">
                <a:latin typeface="Arial Black" pitchFamily="34" charset="0"/>
              </a:rPr>
              <a:t>dengan</a:t>
            </a:r>
            <a:r>
              <a:rPr lang="en-US" dirty="0">
                <a:latin typeface="Arial Black" pitchFamily="34" charset="0"/>
              </a:rPr>
              <a:t>  </a:t>
            </a:r>
            <a:r>
              <a:rPr lang="en-US" dirty="0" err="1">
                <a:latin typeface="Arial Black" pitchFamily="34" charset="0"/>
              </a:rPr>
              <a:t>fakta-fakta</a:t>
            </a:r>
            <a:r>
              <a:rPr lang="en-US" dirty="0">
                <a:latin typeface="Arial Black" pitchFamily="34" charset="0"/>
              </a:rPr>
              <a:t>  </a:t>
            </a:r>
            <a:r>
              <a:rPr lang="en-US" dirty="0" err="1">
                <a:latin typeface="Arial Black" pitchFamily="34" charset="0"/>
              </a:rPr>
              <a:t>empiris</a:t>
            </a:r>
            <a:r>
              <a:rPr lang="en-US" dirty="0" smtClean="0">
                <a:latin typeface="Arial Black" pitchFamily="34" charset="0"/>
              </a:rPr>
              <a:t>.</a:t>
            </a:r>
            <a:endParaRPr lang="en-US" dirty="0">
              <a:latin typeface="Arial Black"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HUBUNGAN  DALAM PENELITIAN</a:t>
            </a:r>
            <a:endParaRPr lang="id-ID" dirty="0"/>
          </a:p>
        </p:txBody>
      </p:sp>
      <p:pic>
        <p:nvPicPr>
          <p:cNvPr id="4" name="Content Placeholder 3"/>
          <p:cNvPicPr>
            <a:picLocks noGrp="1" noChangeAspect="1" noChangeArrowheads="1"/>
          </p:cNvPicPr>
          <p:nvPr>
            <p:ph idx="1"/>
          </p:nvPr>
        </p:nvPicPr>
        <p:blipFill>
          <a:blip r:embed="rId2" cstate="print"/>
          <a:stretch>
            <a:fillRect/>
          </a:stretch>
        </p:blipFill>
        <p:spPr bwMode="auto">
          <a:xfrm>
            <a:off x="2409825" y="2724944"/>
            <a:ext cx="4324350" cy="2809875"/>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KEABSAHAN PENELITIAN</a:t>
            </a:r>
            <a:endParaRPr lang="id-ID" dirty="0"/>
          </a:p>
        </p:txBody>
      </p:sp>
      <p:sp>
        <p:nvSpPr>
          <p:cNvPr id="3" name="Content Placeholder 2"/>
          <p:cNvSpPr>
            <a:spLocks noGrp="1"/>
          </p:cNvSpPr>
          <p:nvPr>
            <p:ph idx="1"/>
          </p:nvPr>
        </p:nvSpPr>
        <p:spPr/>
        <p:txBody>
          <a:bodyPr>
            <a:normAutofit/>
          </a:bodyPr>
          <a:lstStyle/>
          <a:p>
            <a:pPr algn="just">
              <a:lnSpc>
                <a:spcPct val="90000"/>
              </a:lnSpc>
            </a:pPr>
            <a:r>
              <a:rPr lang="sv-SE" dirty="0" smtClean="0">
                <a:cs typeface="Arial" pitchFamily="34" charset="0"/>
              </a:rPr>
              <a:t>Dalam bagian ini, pada dasarnya, perlu kita tunjukkan (dengan dasar kajian pustaka) bahwa permasalahan yang akan kita teliti belum pernah diteliti sebelumnya. Tapi bila sudah pernah diteliti, maka perlu kita tunjukkan bahwa teori yang ada belum mantap dan perlu diuji kembali. </a:t>
            </a:r>
          </a:p>
          <a:p>
            <a:pPr algn="just">
              <a:lnSpc>
                <a:spcPct val="90000"/>
              </a:lnSpc>
              <a:buNone/>
            </a:pPr>
            <a:endParaRPr lang="sv-SE" sz="1400" dirty="0" smtClean="0">
              <a:cs typeface="Arial" pitchFamily="34" charset="0"/>
            </a:endParaRPr>
          </a:p>
          <a:p>
            <a:pPr algn="just">
              <a:lnSpc>
                <a:spcPct val="90000"/>
              </a:lnSpc>
            </a:pPr>
            <a:r>
              <a:rPr lang="sv-SE" dirty="0" smtClean="0">
                <a:cs typeface="Arial" pitchFamily="34" charset="0"/>
              </a:rPr>
              <a:t>Kondisi sebaliknya juga berlaku, yaitu bila permasalahan tersebut sudah pernah diteliti dan teori yang ada telah dianggap mantap, maka kita perlu mengganti permasalahan (dalam arti: mencari judul lain).</a:t>
            </a:r>
            <a:endParaRPr lang="en-US" dirty="0" smtClean="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TUJUAN PENELITIAN</a:t>
            </a:r>
            <a:endParaRPr lang="id-ID" dirty="0"/>
          </a:p>
        </p:txBody>
      </p:sp>
      <p:sp>
        <p:nvSpPr>
          <p:cNvPr id="3" name="Content Placeholder 2"/>
          <p:cNvSpPr>
            <a:spLocks noGrp="1"/>
          </p:cNvSpPr>
          <p:nvPr>
            <p:ph idx="1"/>
          </p:nvPr>
        </p:nvSpPr>
        <p:spPr/>
        <p:txBody>
          <a:bodyPr>
            <a:normAutofit fontScale="92500" lnSpcReduction="20000"/>
          </a:bodyPr>
          <a:lstStyle/>
          <a:p>
            <a:pPr marL="457200" indent="-457200">
              <a:lnSpc>
                <a:spcPct val="90000"/>
              </a:lnSpc>
              <a:buFont typeface="Wingdings" charset="0"/>
              <a:buAutoNum type="arabicPeriod"/>
              <a:defRPr/>
            </a:pPr>
            <a:r>
              <a:rPr lang="sv-SE" b="1" dirty="0">
                <a:cs typeface="Times New Roman" charset="0"/>
              </a:rPr>
              <a:t>mengkaji </a:t>
            </a:r>
            <a:r>
              <a:rPr lang="sv-SE" b="1" i="1" dirty="0">
                <a:cs typeface="Times New Roman" charset="0"/>
              </a:rPr>
              <a:t>(examine), </a:t>
            </a:r>
            <a:r>
              <a:rPr lang="sv-SE" b="1" dirty="0">
                <a:cs typeface="Times New Roman" charset="0"/>
              </a:rPr>
              <a:t>mendeskripsikan </a:t>
            </a:r>
            <a:r>
              <a:rPr lang="sv-SE" b="1" i="1" dirty="0">
                <a:cs typeface="Times New Roman" charset="0"/>
              </a:rPr>
              <a:t>(describe), </a:t>
            </a:r>
            <a:r>
              <a:rPr lang="sv-SE" b="1" dirty="0">
                <a:cs typeface="Times New Roman" charset="0"/>
              </a:rPr>
              <a:t>atau menjelaskan </a:t>
            </a:r>
            <a:r>
              <a:rPr lang="sv-SE" b="1" i="1" dirty="0">
                <a:cs typeface="Times New Roman" charset="0"/>
              </a:rPr>
              <a:t>(explain) </a:t>
            </a:r>
            <a:r>
              <a:rPr lang="sv-SE" b="1" dirty="0">
                <a:cs typeface="Times New Roman" charset="0"/>
              </a:rPr>
              <a:t>suatu fenomena unik; </a:t>
            </a:r>
          </a:p>
          <a:p>
            <a:pPr marL="457200" indent="-457200">
              <a:lnSpc>
                <a:spcPct val="90000"/>
              </a:lnSpc>
              <a:buFont typeface="Wingdings" charset="0"/>
              <a:buAutoNum type="arabicPeriod"/>
              <a:defRPr/>
            </a:pPr>
            <a:r>
              <a:rPr lang="sv-SE" b="1" dirty="0">
                <a:cs typeface="Times New Roman" charset="0"/>
              </a:rPr>
              <a:t>meluaskan generalisasi suatu temuan tertentu; </a:t>
            </a:r>
          </a:p>
          <a:p>
            <a:pPr marL="457200" indent="-457200">
              <a:lnSpc>
                <a:spcPct val="90000"/>
              </a:lnSpc>
              <a:buFont typeface="Wingdings" charset="0"/>
              <a:buAutoNum type="arabicPeriod"/>
              <a:defRPr/>
            </a:pPr>
            <a:r>
              <a:rPr lang="sv-SE" b="1" dirty="0">
                <a:cs typeface="Times New Roman" charset="0"/>
              </a:rPr>
              <a:t>menguji validitas suatu teori; </a:t>
            </a:r>
          </a:p>
          <a:p>
            <a:pPr marL="457200" indent="-457200">
              <a:lnSpc>
                <a:spcPct val="90000"/>
              </a:lnSpc>
              <a:buFont typeface="Wingdings" charset="0"/>
              <a:buAutoNum type="arabicPeriod"/>
              <a:defRPr/>
            </a:pPr>
            <a:r>
              <a:rPr lang="sv-SE" b="1" dirty="0">
                <a:cs typeface="Times New Roman" charset="0"/>
              </a:rPr>
              <a:t>menutup kesenjangan antar teori (penjelasan, </a:t>
            </a:r>
            <a:r>
              <a:rPr lang="sv-SE" b="1" i="1" dirty="0">
                <a:cs typeface="Times New Roman" charset="0"/>
              </a:rPr>
              <a:t>explanasions) </a:t>
            </a:r>
            <a:r>
              <a:rPr lang="sv-SE" b="1" dirty="0">
                <a:cs typeface="Times New Roman" charset="0"/>
              </a:rPr>
              <a:t>yang ada; </a:t>
            </a:r>
          </a:p>
          <a:p>
            <a:pPr marL="457200" indent="-457200">
              <a:lnSpc>
                <a:spcPct val="90000"/>
              </a:lnSpc>
              <a:buFont typeface="Wingdings" charset="0"/>
              <a:buAutoNum type="arabicPeriod"/>
              <a:defRPr/>
            </a:pPr>
            <a:r>
              <a:rPr lang="sv-SE" b="1" dirty="0">
                <a:cs typeface="Times New Roman" charset="0"/>
              </a:rPr>
              <a:t>memberikan penjelasan terhadap bukti-bukti yang bertentangan; </a:t>
            </a:r>
          </a:p>
          <a:p>
            <a:pPr marL="457200" indent="-457200">
              <a:lnSpc>
                <a:spcPct val="90000"/>
              </a:lnSpc>
              <a:buFont typeface="Wingdings" charset="0"/>
              <a:buAutoNum type="arabicPeriod"/>
              <a:defRPr/>
            </a:pPr>
            <a:r>
              <a:rPr lang="sv-SE" b="1" dirty="0">
                <a:cs typeface="Times New Roman" charset="0"/>
              </a:rPr>
              <a:t>memperbaiki metodologi yang keliru; </a:t>
            </a:r>
          </a:p>
          <a:p>
            <a:pPr marL="457200" indent="-457200">
              <a:lnSpc>
                <a:spcPct val="90000"/>
              </a:lnSpc>
              <a:buFont typeface="Wingdings" charset="0"/>
              <a:buAutoNum type="arabicPeriod"/>
              <a:defRPr/>
            </a:pPr>
            <a:r>
              <a:rPr lang="sv-SE" b="1" dirty="0">
                <a:cs typeface="Times New Roman" charset="0"/>
              </a:rPr>
              <a:t>memperbaiki interpretasi yang keliru; </a:t>
            </a:r>
          </a:p>
          <a:p>
            <a:pPr marL="457200" indent="-457200">
              <a:lnSpc>
                <a:spcPct val="90000"/>
              </a:lnSpc>
              <a:buFont typeface="Wingdings" charset="0"/>
              <a:buAutoNum type="arabicPeriod"/>
              <a:defRPr/>
            </a:pPr>
            <a:r>
              <a:rPr lang="sv-SE" b="1" dirty="0">
                <a:cs typeface="Times New Roman" charset="0"/>
              </a:rPr>
              <a:t>mengatasi kesulitan dalam praktek; </a:t>
            </a:r>
          </a:p>
          <a:p>
            <a:pPr marL="457200" indent="-457200">
              <a:lnSpc>
                <a:spcPct val="90000"/>
              </a:lnSpc>
              <a:buFont typeface="Wingdings" charset="0"/>
              <a:buAutoNum type="arabicPeriod"/>
              <a:defRPr/>
            </a:pPr>
            <a:r>
              <a:rPr lang="sv-SE" b="1" dirty="0">
                <a:cs typeface="Times New Roman" charset="0"/>
              </a:rPr>
              <a:t>memperbarui informasi, mengembangkan bukti longitudinal (dari masa ke masa). </a:t>
            </a:r>
            <a:endParaRPr lang="en-US" b="1" dirty="0">
              <a:cs typeface="Times New Roman"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LANDASAN TEORI DAN HIPOTESIS</a:t>
            </a:r>
            <a:endParaRPr lang="id-ID" dirty="0"/>
          </a:p>
        </p:txBody>
      </p:sp>
      <p:sp>
        <p:nvSpPr>
          <p:cNvPr id="3" name="Content Placeholder 2"/>
          <p:cNvSpPr>
            <a:spLocks noGrp="1"/>
          </p:cNvSpPr>
          <p:nvPr>
            <p:ph idx="1"/>
          </p:nvPr>
        </p:nvSpPr>
        <p:spPr/>
        <p:txBody>
          <a:bodyPr/>
          <a:lstStyle/>
          <a:p>
            <a:pPr algn="just"/>
            <a:r>
              <a:rPr lang="sv-SE" dirty="0" smtClean="0">
                <a:cs typeface="Times New Roman" pitchFamily="18" charset="0"/>
              </a:rPr>
              <a:t>Landasan teori merupakan satu set teori yang dipilih oleh peneliti sebagai tuntunan untuk mengerjakan penelitian lebih lanjut dan juga termasuk untuk menulis hipotesis. </a:t>
            </a:r>
          </a:p>
          <a:p>
            <a:pPr algn="just"/>
            <a:r>
              <a:rPr lang="sv-SE" dirty="0" smtClean="0">
                <a:cs typeface="Times New Roman" pitchFamily="18" charset="0"/>
              </a:rPr>
              <a:t>Hipotesis memuat pernyataan singkat yang disimpulkan dari landasan teori atau tinjauan pustaka dan merupakan jawaban sementara (dugaan) terhadap permasalahan yang diteliti.</a:t>
            </a:r>
            <a:r>
              <a:rPr lang="en-US" dirty="0" smtClean="0">
                <a:cs typeface="Times New Roman" pitchFamily="18" charset="0"/>
              </a:rPr>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PENGUJIAN HIPOTESIS</a:t>
            </a:r>
            <a:endParaRPr lang="id-ID" dirty="0"/>
          </a:p>
        </p:txBody>
      </p:sp>
      <p:sp>
        <p:nvSpPr>
          <p:cNvPr id="3" name="Content Placeholder 2"/>
          <p:cNvSpPr>
            <a:spLocks noGrp="1"/>
          </p:cNvSpPr>
          <p:nvPr>
            <p:ph idx="1"/>
          </p:nvPr>
        </p:nvSpPr>
        <p:spPr/>
        <p:txBody>
          <a:bodyPr>
            <a:normAutofit/>
          </a:bodyPr>
          <a:lstStyle/>
          <a:p>
            <a:pPr marL="457200" indent="-457200" algn="just">
              <a:buNone/>
            </a:pPr>
            <a:r>
              <a:rPr lang="sv-SE" dirty="0" smtClean="0">
                <a:cs typeface="Arial" pitchFamily="34" charset="0"/>
              </a:rPr>
              <a:t>Menurut Borg dan Gall (dalam Arikunto, 1998: 70), penulisan hipotesis perlu mengikuti persayaratan sebagai berikut:</a:t>
            </a:r>
            <a:endParaRPr lang="en-US" dirty="0" smtClean="0">
              <a:cs typeface="Times New Roman" pitchFamily="18" charset="0"/>
            </a:endParaRPr>
          </a:p>
          <a:p>
            <a:pPr marL="457200" indent="-457200"/>
            <a:r>
              <a:rPr lang="sv-SE" dirty="0" smtClean="0">
                <a:cs typeface="Arial" pitchFamily="34" charset="0"/>
              </a:rPr>
              <a:t>a)</a:t>
            </a:r>
            <a:r>
              <a:rPr lang="sv-SE" dirty="0" smtClean="0">
                <a:latin typeface="Times New Roman" pitchFamily="18" charset="0"/>
                <a:cs typeface="Times New Roman" pitchFamily="18" charset="0"/>
              </a:rPr>
              <a:t> </a:t>
            </a:r>
            <a:r>
              <a:rPr lang="sv-SE" dirty="0" smtClean="0">
                <a:cs typeface="Arial" pitchFamily="34" charset="0"/>
              </a:rPr>
              <a:t>dirumuskan secara singkat tapi jelas;</a:t>
            </a:r>
            <a:endParaRPr lang="en-US" dirty="0" smtClean="0">
              <a:cs typeface="Times New Roman" pitchFamily="18" charset="0"/>
            </a:endParaRPr>
          </a:p>
          <a:p>
            <a:pPr marL="457200" indent="-457200"/>
            <a:r>
              <a:rPr lang="sv-SE" dirty="0" smtClean="0">
                <a:cs typeface="Arial" pitchFamily="34" charset="0"/>
              </a:rPr>
              <a:t>b) dengan nyata menunjukkan adanya hubungan antara dua variabel atau lebih;</a:t>
            </a:r>
            <a:endParaRPr lang="en-US" dirty="0" smtClean="0">
              <a:cs typeface="Times New Roman" pitchFamily="18" charset="0"/>
            </a:endParaRPr>
          </a:p>
          <a:p>
            <a:pPr marL="457200" indent="-457200"/>
            <a:r>
              <a:rPr lang="sv-SE" dirty="0" smtClean="0">
                <a:cs typeface="Arial" pitchFamily="34" charset="0"/>
              </a:rPr>
              <a:t>c)</a:t>
            </a:r>
            <a:r>
              <a:rPr lang="sv-SE" dirty="0" smtClean="0">
                <a:latin typeface="Times New Roman" pitchFamily="18" charset="0"/>
                <a:cs typeface="Times New Roman" pitchFamily="18" charset="0"/>
              </a:rPr>
              <a:t>  </a:t>
            </a:r>
            <a:r>
              <a:rPr lang="sv-SE" dirty="0" smtClean="0">
                <a:cs typeface="Arial" pitchFamily="34" charset="0"/>
              </a:rPr>
              <a:t>didukung oleh teori-teori yang dikemukakan oleh para ahli atau peneliti yang terkait (tercantum dalam landasan teori atau tinjauan pustaka).</a:t>
            </a:r>
            <a:endParaRPr lang="en-US" dirty="0" smtClean="0">
              <a:cs typeface="Times New Roman" pitchFamily="18" charset="0"/>
            </a:endParaRPr>
          </a:p>
          <a:p>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Metode PENELITIAN </a:t>
            </a:r>
            <a:endParaRPr lang="id-ID" dirty="0"/>
          </a:p>
        </p:txBody>
      </p:sp>
      <p:sp>
        <p:nvSpPr>
          <p:cNvPr id="4" name="Content Placeholder 3"/>
          <p:cNvSpPr>
            <a:spLocks noGrp="1"/>
          </p:cNvSpPr>
          <p:nvPr>
            <p:ph idx="1"/>
          </p:nvPr>
        </p:nvSpPr>
        <p:spPr/>
        <p:txBody>
          <a:bodyPr>
            <a:normAutofit/>
          </a:bodyPr>
          <a:lstStyle/>
          <a:p>
            <a:r>
              <a:rPr lang="id-ID" dirty="0" smtClean="0"/>
              <a:t>ADALAH LANGKAH ILMIAH YANG HARUS`ADA SATU PENELITIAN untuk mencari kebenaran,  merupakan  kegiatan ilmiah yang dilakukan dengan teknik yang teliti dan sistematik untuk mendapatkan data dan bertujuan. </a:t>
            </a:r>
          </a:p>
          <a:p>
            <a:r>
              <a:rPr lang="id-ID" dirty="0" smtClean="0"/>
              <a:t>Metode penelitian  ada  3:</a:t>
            </a:r>
          </a:p>
          <a:p>
            <a:r>
              <a:rPr lang="id-ID" dirty="0" smtClean="0"/>
              <a:t>1. metode kuantitatif</a:t>
            </a:r>
          </a:p>
          <a:p>
            <a:r>
              <a:rPr lang="id-ID" dirty="0" smtClean="0"/>
              <a:t>2.metode kualitatif   </a:t>
            </a:r>
          </a:p>
          <a:p>
            <a:r>
              <a:rPr lang="id-ID" dirty="0" smtClean="0"/>
              <a:t>3. metode  gabungan kuantitatif dan kualitatif /mixed  research method</a:t>
            </a:r>
          </a:p>
          <a:p>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Metode kualitatif</a:t>
            </a:r>
            <a:endParaRPr lang="id-ID" dirty="0"/>
          </a:p>
        </p:txBody>
      </p:sp>
      <p:sp>
        <p:nvSpPr>
          <p:cNvPr id="3" name="Content Placeholder 2"/>
          <p:cNvSpPr>
            <a:spLocks noGrp="1"/>
          </p:cNvSpPr>
          <p:nvPr>
            <p:ph idx="1"/>
          </p:nvPr>
        </p:nvSpPr>
        <p:spPr/>
        <p:txBody>
          <a:bodyPr/>
          <a:lstStyle/>
          <a:p>
            <a:r>
              <a:rPr lang="id-ID" dirty="0" smtClean="0"/>
              <a:t> </a:t>
            </a:r>
          </a:p>
          <a:p>
            <a:r>
              <a:rPr lang="id-ID" dirty="0" smtClean="0"/>
              <a:t>Adalah metode penelitian yang berfokus pada pemahaman terhadap fenomena sosia lyang terjadi di masyarakat , dalam hal ini peneliti menggunakan perspektif dari partisipan sebagai gambaran yang diutamakan dalam proses penelitian</a:t>
            </a:r>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PENELITIAN KUATITATIF</a:t>
            </a:r>
            <a:endParaRPr lang="id-ID" dirty="0"/>
          </a:p>
        </p:txBody>
      </p:sp>
      <p:sp>
        <p:nvSpPr>
          <p:cNvPr id="3" name="Content Placeholder 2"/>
          <p:cNvSpPr>
            <a:spLocks noGrp="1"/>
          </p:cNvSpPr>
          <p:nvPr>
            <p:ph idx="1"/>
          </p:nvPr>
        </p:nvSpPr>
        <p:spPr/>
        <p:txBody>
          <a:bodyPr/>
          <a:lstStyle/>
          <a:p>
            <a:endParaRPr lang="id-ID" dirty="0" smtClean="0"/>
          </a:p>
          <a:p>
            <a:r>
              <a:rPr lang="id-ID" dirty="0" smtClean="0"/>
              <a:t>Adalah metode yang bersifat sistematis dan menggunakan model-model yang bersifat matematis.</a:t>
            </a:r>
          </a:p>
          <a:p>
            <a:r>
              <a:rPr lang="id-ID" dirty="0" smtClean="0"/>
              <a:t>Teori yang digunakan serta hypotesis yang diajukan berkaitan dengan fenomena alam</a:t>
            </a:r>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a typeface="+mj-ea"/>
                <a:cs typeface="Arial" charset="0"/>
              </a:rPr>
              <a:t>TAHAP</a:t>
            </a:r>
            <a:r>
              <a:rPr lang="id-ID" dirty="0" smtClean="0">
                <a:ea typeface="+mj-ea"/>
                <a:cs typeface="Arial" charset="0"/>
              </a:rPr>
              <a:t>AN</a:t>
            </a:r>
            <a:r>
              <a:rPr lang="en-US" dirty="0" smtClean="0">
                <a:ea typeface="+mj-ea"/>
                <a:cs typeface="Arial" charset="0"/>
              </a:rPr>
              <a:t> PROSES PENELITIAN</a:t>
            </a:r>
            <a:endParaRPr lang="id-ID" dirty="0"/>
          </a:p>
        </p:txBody>
      </p:sp>
      <p:sp>
        <p:nvSpPr>
          <p:cNvPr id="3" name="Content Placeholder 2"/>
          <p:cNvSpPr>
            <a:spLocks noGrp="1"/>
          </p:cNvSpPr>
          <p:nvPr>
            <p:ph idx="1"/>
          </p:nvPr>
        </p:nvSpPr>
        <p:spPr/>
        <p:txBody>
          <a:bodyPr>
            <a:normAutofit fontScale="92500" lnSpcReduction="20000"/>
          </a:bodyPr>
          <a:lstStyle/>
          <a:p>
            <a:pPr>
              <a:lnSpc>
                <a:spcPct val="90000"/>
              </a:lnSpc>
              <a:buFont typeface="Wingdings" charset="0"/>
              <a:buChar char="•"/>
              <a:defRPr/>
            </a:pPr>
            <a:r>
              <a:rPr lang="en-US" dirty="0" err="1">
                <a:cs typeface="Arial" charset="0"/>
              </a:rPr>
              <a:t>Mengidentifikasi</a:t>
            </a:r>
            <a:r>
              <a:rPr lang="en-US" dirty="0">
                <a:cs typeface="Arial" charset="0"/>
              </a:rPr>
              <a:t> </a:t>
            </a:r>
            <a:r>
              <a:rPr lang="en-US" dirty="0" err="1">
                <a:cs typeface="Arial" charset="0"/>
              </a:rPr>
              <a:t>Masalah</a:t>
            </a:r>
            <a:r>
              <a:rPr lang="en-US" dirty="0">
                <a:cs typeface="Arial" charset="0"/>
              </a:rPr>
              <a:t> </a:t>
            </a:r>
            <a:endParaRPr lang="en-US" dirty="0"/>
          </a:p>
          <a:p>
            <a:pPr>
              <a:lnSpc>
                <a:spcPct val="90000"/>
              </a:lnSpc>
              <a:buFont typeface="Wingdings" charset="0"/>
              <a:buChar char="•"/>
              <a:defRPr/>
            </a:pPr>
            <a:r>
              <a:rPr lang="en-US" dirty="0" err="1">
                <a:cs typeface="Arial" charset="0"/>
              </a:rPr>
              <a:t>Membuat</a:t>
            </a:r>
            <a:r>
              <a:rPr lang="en-US" dirty="0">
                <a:cs typeface="Arial" charset="0"/>
              </a:rPr>
              <a:t> </a:t>
            </a:r>
            <a:r>
              <a:rPr lang="en-US" dirty="0" err="1">
                <a:cs typeface="Arial" charset="0"/>
              </a:rPr>
              <a:t>Hipotesis</a:t>
            </a:r>
            <a:r>
              <a:rPr lang="en-US" dirty="0">
                <a:cs typeface="Arial" charset="0"/>
              </a:rPr>
              <a:t> </a:t>
            </a:r>
            <a:endParaRPr lang="en-US" dirty="0"/>
          </a:p>
          <a:p>
            <a:pPr>
              <a:lnSpc>
                <a:spcPct val="90000"/>
              </a:lnSpc>
              <a:buFont typeface="Wingdings" charset="0"/>
              <a:buChar char="•"/>
              <a:defRPr/>
            </a:pPr>
            <a:r>
              <a:rPr lang="en-US" dirty="0" err="1">
                <a:cs typeface="Arial" charset="0"/>
              </a:rPr>
              <a:t>Studi</a:t>
            </a:r>
            <a:r>
              <a:rPr lang="en-US" dirty="0">
                <a:cs typeface="Arial" charset="0"/>
              </a:rPr>
              <a:t> Literature </a:t>
            </a:r>
            <a:r>
              <a:rPr lang="id-ID" dirty="0" smtClean="0">
                <a:cs typeface="Arial" charset="0"/>
              </a:rPr>
              <a:t>/Study Pustaka/Tinjauan Pustaka</a:t>
            </a:r>
            <a:endParaRPr lang="en-US" dirty="0"/>
          </a:p>
          <a:p>
            <a:pPr>
              <a:lnSpc>
                <a:spcPct val="90000"/>
              </a:lnSpc>
              <a:buFont typeface="Wingdings" charset="0"/>
              <a:buChar char="•"/>
              <a:defRPr/>
            </a:pPr>
            <a:r>
              <a:rPr lang="en-US" dirty="0" err="1">
                <a:cs typeface="Arial" charset="0"/>
              </a:rPr>
              <a:t>Mengidentifikasi</a:t>
            </a:r>
            <a:r>
              <a:rPr lang="en-US" dirty="0">
                <a:cs typeface="Arial" charset="0"/>
              </a:rPr>
              <a:t> </a:t>
            </a:r>
            <a:r>
              <a:rPr lang="en-US" dirty="0" err="1">
                <a:cs typeface="Arial" charset="0"/>
              </a:rPr>
              <a:t>dan</a:t>
            </a:r>
            <a:r>
              <a:rPr lang="en-US" dirty="0">
                <a:cs typeface="Arial" charset="0"/>
              </a:rPr>
              <a:t> </a:t>
            </a:r>
            <a:r>
              <a:rPr lang="en-US" dirty="0" err="1">
                <a:cs typeface="Arial" charset="0"/>
              </a:rPr>
              <a:t>Menamai</a:t>
            </a:r>
            <a:r>
              <a:rPr lang="en-US" dirty="0">
                <a:cs typeface="Arial" charset="0"/>
              </a:rPr>
              <a:t> </a:t>
            </a:r>
            <a:r>
              <a:rPr lang="en-US" dirty="0" err="1">
                <a:cs typeface="Arial" charset="0"/>
              </a:rPr>
              <a:t>Variabel</a:t>
            </a:r>
            <a:r>
              <a:rPr lang="en-US" dirty="0">
                <a:cs typeface="Arial" charset="0"/>
              </a:rPr>
              <a:t> </a:t>
            </a:r>
            <a:endParaRPr lang="en-US" dirty="0"/>
          </a:p>
          <a:p>
            <a:pPr>
              <a:lnSpc>
                <a:spcPct val="90000"/>
              </a:lnSpc>
              <a:buFont typeface="Wingdings" charset="0"/>
              <a:buChar char="•"/>
              <a:defRPr/>
            </a:pPr>
            <a:r>
              <a:rPr lang="en-US" dirty="0" err="1">
                <a:cs typeface="Arial" charset="0"/>
              </a:rPr>
              <a:t>Membuat</a:t>
            </a:r>
            <a:r>
              <a:rPr lang="en-US" dirty="0">
                <a:cs typeface="Arial" charset="0"/>
              </a:rPr>
              <a:t> </a:t>
            </a:r>
            <a:r>
              <a:rPr lang="en-US" dirty="0" err="1">
                <a:cs typeface="Arial" charset="0"/>
              </a:rPr>
              <a:t>Definisi</a:t>
            </a:r>
            <a:r>
              <a:rPr lang="en-US" dirty="0">
                <a:cs typeface="Arial" charset="0"/>
              </a:rPr>
              <a:t> </a:t>
            </a:r>
            <a:r>
              <a:rPr lang="en-US" dirty="0" err="1">
                <a:cs typeface="Arial" charset="0"/>
              </a:rPr>
              <a:t>Operasional</a:t>
            </a:r>
            <a:r>
              <a:rPr lang="en-US" dirty="0">
                <a:cs typeface="Arial" charset="0"/>
              </a:rPr>
              <a:t> </a:t>
            </a:r>
            <a:endParaRPr lang="en-US" dirty="0"/>
          </a:p>
          <a:p>
            <a:pPr>
              <a:lnSpc>
                <a:spcPct val="90000"/>
              </a:lnSpc>
              <a:buFont typeface="Wingdings" charset="0"/>
              <a:buChar char="•"/>
              <a:defRPr/>
            </a:pPr>
            <a:r>
              <a:rPr lang="en-US" dirty="0" err="1">
                <a:cs typeface="Arial" charset="0"/>
              </a:rPr>
              <a:t>Memanipulasi</a:t>
            </a:r>
            <a:r>
              <a:rPr lang="en-US" dirty="0">
                <a:cs typeface="Arial" charset="0"/>
              </a:rPr>
              <a:t> </a:t>
            </a:r>
            <a:r>
              <a:rPr lang="en-US" dirty="0" err="1">
                <a:cs typeface="Arial" charset="0"/>
              </a:rPr>
              <a:t>dan</a:t>
            </a:r>
            <a:r>
              <a:rPr lang="en-US" dirty="0">
                <a:cs typeface="Arial" charset="0"/>
              </a:rPr>
              <a:t> </a:t>
            </a:r>
            <a:r>
              <a:rPr lang="en-US" dirty="0" err="1">
                <a:cs typeface="Arial" charset="0"/>
              </a:rPr>
              <a:t>Mengontrol</a:t>
            </a:r>
            <a:r>
              <a:rPr lang="en-US" dirty="0">
                <a:cs typeface="Arial" charset="0"/>
              </a:rPr>
              <a:t> </a:t>
            </a:r>
            <a:r>
              <a:rPr lang="en-US" dirty="0" err="1">
                <a:cs typeface="Arial" charset="0"/>
              </a:rPr>
              <a:t>Variabel</a:t>
            </a:r>
            <a:r>
              <a:rPr lang="en-US" dirty="0">
                <a:cs typeface="Arial" charset="0"/>
              </a:rPr>
              <a:t> </a:t>
            </a:r>
            <a:endParaRPr lang="en-US" dirty="0"/>
          </a:p>
          <a:p>
            <a:pPr>
              <a:lnSpc>
                <a:spcPct val="90000"/>
              </a:lnSpc>
              <a:buFont typeface="Wingdings" charset="0"/>
              <a:buChar char="•"/>
              <a:defRPr/>
            </a:pPr>
            <a:r>
              <a:rPr lang="en-US" dirty="0" err="1">
                <a:cs typeface="Arial" charset="0"/>
              </a:rPr>
              <a:t>Menyusun</a:t>
            </a:r>
            <a:r>
              <a:rPr lang="en-US" dirty="0">
                <a:cs typeface="Arial" charset="0"/>
              </a:rPr>
              <a:t> </a:t>
            </a:r>
            <a:r>
              <a:rPr lang="en-US" dirty="0" err="1">
                <a:cs typeface="Arial" charset="0"/>
              </a:rPr>
              <a:t>Desain</a:t>
            </a:r>
            <a:r>
              <a:rPr lang="en-US" dirty="0">
                <a:cs typeface="Arial" charset="0"/>
              </a:rPr>
              <a:t> </a:t>
            </a:r>
            <a:r>
              <a:rPr lang="en-US" dirty="0" err="1">
                <a:cs typeface="Arial" charset="0"/>
              </a:rPr>
              <a:t>Penelitian</a:t>
            </a:r>
            <a:r>
              <a:rPr lang="en-US" dirty="0">
                <a:cs typeface="Arial" charset="0"/>
              </a:rPr>
              <a:t> </a:t>
            </a:r>
            <a:endParaRPr lang="en-US" dirty="0"/>
          </a:p>
          <a:p>
            <a:pPr>
              <a:lnSpc>
                <a:spcPct val="90000"/>
              </a:lnSpc>
              <a:buFont typeface="Wingdings" charset="0"/>
              <a:buChar char="•"/>
              <a:defRPr/>
            </a:pPr>
            <a:r>
              <a:rPr lang="en-US" dirty="0" err="1">
                <a:cs typeface="Arial" charset="0"/>
              </a:rPr>
              <a:t>Mengidentifikasi</a:t>
            </a:r>
            <a:r>
              <a:rPr lang="en-US" dirty="0">
                <a:cs typeface="Arial" charset="0"/>
              </a:rPr>
              <a:t> </a:t>
            </a:r>
            <a:r>
              <a:rPr lang="en-US" dirty="0" err="1">
                <a:cs typeface="Arial" charset="0"/>
              </a:rPr>
              <a:t>dan</a:t>
            </a:r>
            <a:r>
              <a:rPr lang="en-US" dirty="0">
                <a:cs typeface="Arial" charset="0"/>
              </a:rPr>
              <a:t> </a:t>
            </a:r>
            <a:r>
              <a:rPr lang="en-US" dirty="0" err="1">
                <a:cs typeface="Arial" charset="0"/>
              </a:rPr>
              <a:t>Menyusun</a:t>
            </a:r>
            <a:r>
              <a:rPr lang="en-US" dirty="0">
                <a:cs typeface="Arial" charset="0"/>
              </a:rPr>
              <a:t> </a:t>
            </a:r>
            <a:r>
              <a:rPr lang="en-US" dirty="0" err="1">
                <a:cs typeface="Arial" charset="0"/>
              </a:rPr>
              <a:t>Alat</a:t>
            </a:r>
            <a:r>
              <a:rPr lang="en-US" dirty="0">
                <a:cs typeface="Arial" charset="0"/>
              </a:rPr>
              <a:t> </a:t>
            </a:r>
            <a:r>
              <a:rPr lang="en-US" dirty="0" err="1">
                <a:cs typeface="Arial" charset="0"/>
              </a:rPr>
              <a:t>Observasi</a:t>
            </a:r>
            <a:r>
              <a:rPr lang="en-US" dirty="0">
                <a:cs typeface="Arial" charset="0"/>
              </a:rPr>
              <a:t> </a:t>
            </a:r>
            <a:r>
              <a:rPr lang="en-US" dirty="0" err="1">
                <a:cs typeface="Arial" charset="0"/>
              </a:rPr>
              <a:t>dan</a:t>
            </a:r>
            <a:r>
              <a:rPr lang="en-US" dirty="0">
                <a:cs typeface="Arial" charset="0"/>
              </a:rPr>
              <a:t> </a:t>
            </a:r>
            <a:r>
              <a:rPr lang="en-US" dirty="0" err="1">
                <a:cs typeface="Arial" charset="0"/>
              </a:rPr>
              <a:t>Pengukuran</a:t>
            </a:r>
            <a:r>
              <a:rPr lang="en-US" dirty="0">
                <a:cs typeface="Arial" charset="0"/>
              </a:rPr>
              <a:t> </a:t>
            </a:r>
            <a:endParaRPr lang="en-US" dirty="0"/>
          </a:p>
          <a:p>
            <a:pPr>
              <a:lnSpc>
                <a:spcPct val="90000"/>
              </a:lnSpc>
              <a:buFont typeface="Wingdings" charset="0"/>
              <a:buChar char="•"/>
              <a:defRPr/>
            </a:pPr>
            <a:r>
              <a:rPr lang="en-US" dirty="0" err="1">
                <a:cs typeface="Arial" charset="0"/>
              </a:rPr>
              <a:t>Membuat</a:t>
            </a:r>
            <a:r>
              <a:rPr lang="en-US" dirty="0">
                <a:cs typeface="Arial" charset="0"/>
              </a:rPr>
              <a:t> </a:t>
            </a:r>
            <a:r>
              <a:rPr lang="en-US" dirty="0" err="1">
                <a:cs typeface="Arial" charset="0"/>
              </a:rPr>
              <a:t>Kuesioner</a:t>
            </a:r>
            <a:r>
              <a:rPr lang="en-US" dirty="0">
                <a:cs typeface="Arial" charset="0"/>
              </a:rPr>
              <a:t> </a:t>
            </a:r>
            <a:r>
              <a:rPr lang="en-US" dirty="0" err="1">
                <a:cs typeface="Arial" charset="0"/>
              </a:rPr>
              <a:t>dan</a:t>
            </a:r>
            <a:r>
              <a:rPr lang="en-US" dirty="0">
                <a:cs typeface="Arial" charset="0"/>
              </a:rPr>
              <a:t> </a:t>
            </a:r>
            <a:r>
              <a:rPr lang="en-US" dirty="0" err="1">
                <a:cs typeface="Arial" charset="0"/>
              </a:rPr>
              <a:t>Jadwal</a:t>
            </a:r>
            <a:r>
              <a:rPr lang="en-US" dirty="0">
                <a:cs typeface="Arial" charset="0"/>
              </a:rPr>
              <a:t> Interview </a:t>
            </a:r>
            <a:endParaRPr lang="en-US" dirty="0"/>
          </a:p>
          <a:p>
            <a:pPr>
              <a:lnSpc>
                <a:spcPct val="90000"/>
              </a:lnSpc>
              <a:buFont typeface="Wingdings" charset="0"/>
              <a:buChar char="•"/>
              <a:defRPr/>
            </a:pPr>
            <a:r>
              <a:rPr lang="en-US" dirty="0" err="1">
                <a:cs typeface="Arial" charset="0"/>
              </a:rPr>
              <a:t>Melakukan</a:t>
            </a:r>
            <a:r>
              <a:rPr lang="en-US" dirty="0">
                <a:cs typeface="Arial" charset="0"/>
              </a:rPr>
              <a:t> </a:t>
            </a:r>
            <a:r>
              <a:rPr lang="en-US" dirty="0" err="1">
                <a:cs typeface="Arial" charset="0"/>
              </a:rPr>
              <a:t>Analisa</a:t>
            </a:r>
            <a:r>
              <a:rPr lang="en-US" dirty="0">
                <a:cs typeface="Arial" charset="0"/>
              </a:rPr>
              <a:t> </a:t>
            </a:r>
            <a:r>
              <a:rPr lang="en-US" dirty="0" err="1">
                <a:cs typeface="Arial" charset="0"/>
              </a:rPr>
              <a:t>Statistik</a:t>
            </a:r>
            <a:r>
              <a:rPr lang="en-US" dirty="0">
                <a:cs typeface="Arial" charset="0"/>
              </a:rPr>
              <a:t> </a:t>
            </a:r>
            <a:endParaRPr lang="en-US" dirty="0"/>
          </a:p>
          <a:p>
            <a:pPr>
              <a:lnSpc>
                <a:spcPct val="90000"/>
              </a:lnSpc>
              <a:buFont typeface="Wingdings" charset="0"/>
              <a:buChar char="•"/>
              <a:defRPr/>
            </a:pPr>
            <a:r>
              <a:rPr lang="en-US" dirty="0" err="1">
                <a:cs typeface="Arial" charset="0"/>
              </a:rPr>
              <a:t>Menggunakan</a:t>
            </a:r>
            <a:r>
              <a:rPr lang="en-US" dirty="0">
                <a:cs typeface="Arial" charset="0"/>
              </a:rPr>
              <a:t> </a:t>
            </a:r>
            <a:r>
              <a:rPr lang="en-US" dirty="0" err="1">
                <a:cs typeface="Arial" charset="0"/>
              </a:rPr>
              <a:t>Komputer</a:t>
            </a:r>
            <a:r>
              <a:rPr lang="en-US" dirty="0">
                <a:cs typeface="Arial" charset="0"/>
              </a:rPr>
              <a:t> </a:t>
            </a:r>
            <a:r>
              <a:rPr lang="en-US" dirty="0" err="1">
                <a:cs typeface="Arial" charset="0"/>
              </a:rPr>
              <a:t>untuk</a:t>
            </a:r>
            <a:r>
              <a:rPr lang="en-US" dirty="0">
                <a:cs typeface="Arial" charset="0"/>
              </a:rPr>
              <a:t> </a:t>
            </a:r>
            <a:r>
              <a:rPr lang="en-US" dirty="0" err="1">
                <a:cs typeface="Arial" charset="0"/>
              </a:rPr>
              <a:t>Analisa</a:t>
            </a:r>
            <a:r>
              <a:rPr lang="en-US" dirty="0">
                <a:cs typeface="Arial" charset="0"/>
              </a:rPr>
              <a:t> Data </a:t>
            </a:r>
            <a:endParaRPr lang="en-US" dirty="0"/>
          </a:p>
          <a:p>
            <a:pPr>
              <a:lnSpc>
                <a:spcPct val="90000"/>
              </a:lnSpc>
              <a:buFont typeface="Wingdings" charset="0"/>
              <a:buChar char="•"/>
              <a:defRPr/>
            </a:pPr>
            <a:r>
              <a:rPr lang="en-US" dirty="0" err="1">
                <a:cs typeface="Arial" charset="0"/>
              </a:rPr>
              <a:t>Menulis</a:t>
            </a:r>
            <a:r>
              <a:rPr lang="en-US" dirty="0">
                <a:cs typeface="Arial" charset="0"/>
              </a:rPr>
              <a:t> </a:t>
            </a:r>
            <a:r>
              <a:rPr lang="en-US" dirty="0" err="1">
                <a:cs typeface="Arial" charset="0"/>
              </a:rPr>
              <a:t>Laporan</a:t>
            </a:r>
            <a:r>
              <a:rPr lang="en-US" dirty="0">
                <a:cs typeface="Arial" charset="0"/>
              </a:rPr>
              <a:t> </a:t>
            </a:r>
            <a:r>
              <a:rPr lang="en-US" dirty="0" err="1">
                <a:cs typeface="Arial" charset="0"/>
              </a:rPr>
              <a:t>Hasil</a:t>
            </a:r>
            <a:r>
              <a:rPr lang="en-US" dirty="0">
                <a:cs typeface="Arial" charset="0"/>
              </a:rPr>
              <a:t> </a:t>
            </a:r>
            <a:r>
              <a:rPr lang="en-US" dirty="0" err="1">
                <a:cs typeface="Arial" charset="0"/>
              </a:rPr>
              <a:t>Penelitian</a:t>
            </a:r>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PERMASALAHAN</a:t>
            </a:r>
            <a:endParaRPr lang="id-ID" dirty="0"/>
          </a:p>
        </p:txBody>
      </p:sp>
      <p:sp>
        <p:nvSpPr>
          <p:cNvPr id="3" name="Content Placeholder 2"/>
          <p:cNvSpPr>
            <a:spLocks noGrp="1"/>
          </p:cNvSpPr>
          <p:nvPr>
            <p:ph idx="1"/>
          </p:nvPr>
        </p:nvSpPr>
        <p:spPr/>
        <p:txBody>
          <a:bodyPr>
            <a:normAutofit fontScale="77500" lnSpcReduction="20000"/>
          </a:bodyPr>
          <a:lstStyle/>
          <a:p>
            <a:pPr algn="just">
              <a:buNone/>
              <a:defRPr/>
            </a:pPr>
            <a:r>
              <a:rPr lang="sv-SE" b="1" dirty="0">
                <a:cs typeface="Times New Roman" charset="0"/>
              </a:rPr>
              <a:t>Permasalahan</a:t>
            </a:r>
            <a:r>
              <a:rPr lang="sv-SE" dirty="0">
                <a:cs typeface="Times New Roman" charset="0"/>
              </a:rPr>
              <a:t> dapat diidentifikasikan sebagai kesenjangan antara fakta dengan harapan, antara tren perkembangan dengan keinginan pengembangan, antara kenyataan dengan ide.</a:t>
            </a:r>
            <a:r>
              <a:rPr lang="en-US" dirty="0"/>
              <a:t> </a:t>
            </a:r>
          </a:p>
          <a:p>
            <a:pPr algn="just">
              <a:buFont typeface="Wingdings" charset="0"/>
              <a:buChar char="n"/>
              <a:defRPr/>
            </a:pPr>
            <a:r>
              <a:rPr lang="en-US" dirty="0" err="1">
                <a:cs typeface="Arial" charset="0"/>
              </a:rPr>
              <a:t>Penemuan</a:t>
            </a:r>
            <a:r>
              <a:rPr lang="en-US" dirty="0">
                <a:cs typeface="Arial" charset="0"/>
              </a:rPr>
              <a:t> </a:t>
            </a:r>
            <a:r>
              <a:rPr lang="en-US" dirty="0" err="1">
                <a:cs typeface="Arial" charset="0"/>
              </a:rPr>
              <a:t>Permasalahan</a:t>
            </a:r>
            <a:endParaRPr lang="en-US" dirty="0"/>
          </a:p>
          <a:p>
            <a:pPr marL="609600" indent="-609600" algn="just">
              <a:lnSpc>
                <a:spcPct val="90000"/>
              </a:lnSpc>
            </a:pPr>
            <a:r>
              <a:rPr lang="en-US" b="1" dirty="0" err="1" smtClean="0">
                <a:cs typeface="Arial" pitchFamily="34" charset="0"/>
              </a:rPr>
              <a:t>Rekomendasi</a:t>
            </a:r>
            <a:r>
              <a:rPr lang="en-US" b="1" dirty="0" smtClean="0">
                <a:cs typeface="Arial" pitchFamily="34" charset="0"/>
              </a:rPr>
              <a:t> </a:t>
            </a:r>
            <a:r>
              <a:rPr lang="en-US" b="1" dirty="0" err="1" smtClean="0">
                <a:cs typeface="Arial" pitchFamily="34" charset="0"/>
              </a:rPr>
              <a:t>suatu</a:t>
            </a:r>
            <a:r>
              <a:rPr lang="en-US" b="1" dirty="0" smtClean="0">
                <a:cs typeface="Arial" pitchFamily="34" charset="0"/>
              </a:rPr>
              <a:t> </a:t>
            </a:r>
            <a:r>
              <a:rPr lang="en-US" b="1" dirty="0" err="1" smtClean="0">
                <a:cs typeface="Arial" pitchFamily="34" charset="0"/>
              </a:rPr>
              <a:t>riset</a:t>
            </a:r>
            <a:r>
              <a:rPr lang="en-US" b="1" dirty="0" smtClean="0">
                <a:cs typeface="Arial" pitchFamily="34" charset="0"/>
              </a:rPr>
              <a:t>. </a:t>
            </a:r>
            <a:r>
              <a:rPr lang="en-US" b="1" dirty="0" err="1" smtClean="0">
                <a:cs typeface="Arial" pitchFamily="34" charset="0"/>
              </a:rPr>
              <a:t>Biasanya</a:t>
            </a:r>
            <a:r>
              <a:rPr lang="en-US" b="1" dirty="0" smtClean="0">
                <a:cs typeface="Arial" pitchFamily="34" charset="0"/>
              </a:rPr>
              <a:t>, </a:t>
            </a:r>
            <a:r>
              <a:rPr lang="en-US" b="1" dirty="0" err="1" smtClean="0">
                <a:cs typeface="Arial" pitchFamily="34" charset="0"/>
              </a:rPr>
              <a:t>suatu</a:t>
            </a:r>
            <a:r>
              <a:rPr lang="en-US" b="1" dirty="0" smtClean="0">
                <a:cs typeface="Arial" pitchFamily="34" charset="0"/>
              </a:rPr>
              <a:t> </a:t>
            </a:r>
            <a:r>
              <a:rPr lang="en-US" b="1" dirty="0" err="1" smtClean="0">
                <a:cs typeface="Arial" pitchFamily="34" charset="0"/>
              </a:rPr>
              <a:t>laporan</a:t>
            </a:r>
            <a:r>
              <a:rPr lang="en-US" b="1" dirty="0" smtClean="0">
                <a:cs typeface="Arial" pitchFamily="34" charset="0"/>
              </a:rPr>
              <a:t> </a:t>
            </a:r>
            <a:r>
              <a:rPr lang="en-US" b="1" dirty="0" err="1" smtClean="0">
                <a:cs typeface="Arial" pitchFamily="34" charset="0"/>
              </a:rPr>
              <a:t>penelitian</a:t>
            </a:r>
            <a:r>
              <a:rPr lang="en-US" b="1" dirty="0" smtClean="0">
                <a:cs typeface="Arial" pitchFamily="34" charset="0"/>
              </a:rPr>
              <a:t> </a:t>
            </a:r>
            <a:r>
              <a:rPr lang="en-US" b="1" dirty="0" err="1" smtClean="0">
                <a:cs typeface="Arial" pitchFamily="34" charset="0"/>
              </a:rPr>
              <a:t>pada</a:t>
            </a:r>
            <a:r>
              <a:rPr lang="en-US" b="1" dirty="0" smtClean="0">
                <a:cs typeface="Arial" pitchFamily="34" charset="0"/>
              </a:rPr>
              <a:t> </a:t>
            </a:r>
            <a:r>
              <a:rPr lang="en-US" b="1" dirty="0" err="1" smtClean="0">
                <a:cs typeface="Arial" pitchFamily="34" charset="0"/>
              </a:rPr>
              <a:t>bab</a:t>
            </a:r>
            <a:r>
              <a:rPr lang="en-US" b="1" dirty="0" smtClean="0">
                <a:cs typeface="Arial" pitchFamily="34" charset="0"/>
              </a:rPr>
              <a:t> </a:t>
            </a:r>
            <a:r>
              <a:rPr lang="en-US" b="1" dirty="0" err="1" smtClean="0">
                <a:cs typeface="Arial" pitchFamily="34" charset="0"/>
              </a:rPr>
              <a:t>terakhir</a:t>
            </a:r>
            <a:r>
              <a:rPr lang="en-US" b="1" dirty="0" smtClean="0">
                <a:cs typeface="Arial" pitchFamily="34" charset="0"/>
              </a:rPr>
              <a:t> </a:t>
            </a:r>
            <a:r>
              <a:rPr lang="en-US" b="1" dirty="0" err="1" smtClean="0">
                <a:cs typeface="Arial" pitchFamily="34" charset="0"/>
              </a:rPr>
              <a:t>memuat</a:t>
            </a:r>
            <a:r>
              <a:rPr lang="en-US" b="1" dirty="0" smtClean="0">
                <a:cs typeface="Arial" pitchFamily="34" charset="0"/>
              </a:rPr>
              <a:t> </a:t>
            </a:r>
            <a:r>
              <a:rPr lang="en-US" b="1" dirty="0" err="1" smtClean="0">
                <a:cs typeface="Arial" pitchFamily="34" charset="0"/>
              </a:rPr>
              <a:t>kesimpulan</a:t>
            </a:r>
            <a:r>
              <a:rPr lang="en-US" b="1" dirty="0" smtClean="0">
                <a:cs typeface="Arial" pitchFamily="34" charset="0"/>
              </a:rPr>
              <a:t> </a:t>
            </a:r>
            <a:r>
              <a:rPr lang="en-US" b="1" dirty="0" err="1" smtClean="0">
                <a:cs typeface="Arial" pitchFamily="34" charset="0"/>
              </a:rPr>
              <a:t>dan</a:t>
            </a:r>
            <a:r>
              <a:rPr lang="en-US" b="1" dirty="0" smtClean="0">
                <a:cs typeface="Arial" pitchFamily="34" charset="0"/>
              </a:rPr>
              <a:t> saran. Saran (</a:t>
            </a:r>
            <a:r>
              <a:rPr lang="en-US" b="1" dirty="0" err="1" smtClean="0">
                <a:cs typeface="Arial" pitchFamily="34" charset="0"/>
              </a:rPr>
              <a:t>rekomendasi</a:t>
            </a:r>
            <a:r>
              <a:rPr lang="en-US" b="1" dirty="0" smtClean="0">
                <a:cs typeface="Arial" pitchFamily="34" charset="0"/>
              </a:rPr>
              <a:t>) </a:t>
            </a:r>
            <a:r>
              <a:rPr lang="en-US" b="1" dirty="0" err="1" smtClean="0">
                <a:cs typeface="Arial" pitchFamily="34" charset="0"/>
              </a:rPr>
              <a:t>umumnya</a:t>
            </a:r>
            <a:r>
              <a:rPr lang="en-US" b="1" dirty="0" smtClean="0">
                <a:cs typeface="Arial" pitchFamily="34" charset="0"/>
              </a:rPr>
              <a:t> </a:t>
            </a:r>
            <a:r>
              <a:rPr lang="en-US" b="1" dirty="0" err="1" smtClean="0">
                <a:cs typeface="Arial" pitchFamily="34" charset="0"/>
              </a:rPr>
              <a:t>menunjukan</a:t>
            </a:r>
            <a:r>
              <a:rPr lang="en-US" b="1" dirty="0" smtClean="0">
                <a:cs typeface="Arial" pitchFamily="34" charset="0"/>
              </a:rPr>
              <a:t> </a:t>
            </a:r>
            <a:r>
              <a:rPr lang="en-US" b="1" dirty="0" err="1" smtClean="0">
                <a:cs typeface="Arial" pitchFamily="34" charset="0"/>
              </a:rPr>
              <a:t>kemungkinan</a:t>
            </a:r>
            <a:r>
              <a:rPr lang="en-US" b="1" dirty="0" smtClean="0">
                <a:cs typeface="Arial" pitchFamily="34" charset="0"/>
              </a:rPr>
              <a:t> </a:t>
            </a:r>
            <a:r>
              <a:rPr lang="en-US" b="1" dirty="0" err="1" smtClean="0">
                <a:cs typeface="Arial" pitchFamily="34" charset="0"/>
              </a:rPr>
              <a:t>penelitian</a:t>
            </a:r>
            <a:r>
              <a:rPr lang="en-US" b="1" dirty="0" smtClean="0">
                <a:cs typeface="Arial" pitchFamily="34" charset="0"/>
              </a:rPr>
              <a:t> </a:t>
            </a:r>
            <a:r>
              <a:rPr lang="en-US" b="1" dirty="0" err="1" smtClean="0">
                <a:cs typeface="Arial" pitchFamily="34" charset="0"/>
              </a:rPr>
              <a:t>lanjutan</a:t>
            </a:r>
            <a:r>
              <a:rPr lang="en-US" b="1" dirty="0" smtClean="0">
                <a:cs typeface="Arial" pitchFamily="34" charset="0"/>
              </a:rPr>
              <a:t> </a:t>
            </a:r>
            <a:r>
              <a:rPr lang="en-US" b="1" dirty="0" err="1" smtClean="0">
                <a:cs typeface="Arial" pitchFamily="34" charset="0"/>
              </a:rPr>
              <a:t>atau</a:t>
            </a:r>
            <a:r>
              <a:rPr lang="en-US" b="1" dirty="0" smtClean="0">
                <a:cs typeface="Arial" pitchFamily="34" charset="0"/>
              </a:rPr>
              <a:t> </a:t>
            </a:r>
            <a:r>
              <a:rPr lang="en-US" b="1" dirty="0" err="1" smtClean="0">
                <a:cs typeface="Arial" pitchFamily="34" charset="0"/>
              </a:rPr>
              <a:t>penelitian</a:t>
            </a:r>
            <a:r>
              <a:rPr lang="en-US" b="1" dirty="0" smtClean="0">
                <a:cs typeface="Arial" pitchFamily="34" charset="0"/>
              </a:rPr>
              <a:t> lain yang </a:t>
            </a:r>
            <a:r>
              <a:rPr lang="en-US" b="1" dirty="0" err="1" smtClean="0">
                <a:cs typeface="Arial" pitchFamily="34" charset="0"/>
              </a:rPr>
              <a:t>berkaitan</a:t>
            </a:r>
            <a:r>
              <a:rPr lang="en-US" b="1" dirty="0" smtClean="0">
                <a:cs typeface="Arial" pitchFamily="34" charset="0"/>
              </a:rPr>
              <a:t> </a:t>
            </a:r>
            <a:r>
              <a:rPr lang="en-US" b="1" dirty="0" err="1" smtClean="0">
                <a:cs typeface="Arial" pitchFamily="34" charset="0"/>
              </a:rPr>
              <a:t>dengan</a:t>
            </a:r>
            <a:r>
              <a:rPr lang="en-US" b="1" dirty="0" smtClean="0">
                <a:cs typeface="Arial" pitchFamily="34" charset="0"/>
              </a:rPr>
              <a:t> </a:t>
            </a:r>
            <a:r>
              <a:rPr lang="en-US" b="1" dirty="0" err="1" smtClean="0">
                <a:cs typeface="Arial" pitchFamily="34" charset="0"/>
              </a:rPr>
              <a:t>kesimpulan</a:t>
            </a:r>
            <a:r>
              <a:rPr lang="en-US" b="1" dirty="0" smtClean="0">
                <a:cs typeface="Arial" pitchFamily="34" charset="0"/>
              </a:rPr>
              <a:t> yang </a:t>
            </a:r>
            <a:r>
              <a:rPr lang="en-US" b="1" dirty="0" err="1" smtClean="0">
                <a:cs typeface="Arial" pitchFamily="34" charset="0"/>
              </a:rPr>
              <a:t>dihasilkan</a:t>
            </a:r>
            <a:r>
              <a:rPr lang="en-US" b="1" dirty="0" smtClean="0">
                <a:cs typeface="Arial" pitchFamily="34" charset="0"/>
              </a:rPr>
              <a:t>. Saran </a:t>
            </a:r>
            <a:r>
              <a:rPr lang="en-US" b="1" dirty="0" err="1" smtClean="0">
                <a:cs typeface="Arial" pitchFamily="34" charset="0"/>
              </a:rPr>
              <a:t>ini</a:t>
            </a:r>
            <a:r>
              <a:rPr lang="en-US" b="1" dirty="0" smtClean="0">
                <a:cs typeface="Arial" pitchFamily="34" charset="0"/>
              </a:rPr>
              <a:t> </a:t>
            </a:r>
            <a:r>
              <a:rPr lang="en-US" b="1" dirty="0" err="1" smtClean="0">
                <a:cs typeface="Arial" pitchFamily="34" charset="0"/>
              </a:rPr>
              <a:t>dapat</a:t>
            </a:r>
            <a:r>
              <a:rPr lang="en-US" b="1" dirty="0" smtClean="0">
                <a:cs typeface="Arial" pitchFamily="34" charset="0"/>
              </a:rPr>
              <a:t> </a:t>
            </a:r>
            <a:r>
              <a:rPr lang="en-US" b="1" dirty="0" err="1" smtClean="0">
                <a:cs typeface="Arial" pitchFamily="34" charset="0"/>
              </a:rPr>
              <a:t>dikaji</a:t>
            </a:r>
            <a:r>
              <a:rPr lang="en-US" b="1" dirty="0" smtClean="0">
                <a:cs typeface="Arial" pitchFamily="34" charset="0"/>
              </a:rPr>
              <a:t> </a:t>
            </a:r>
            <a:r>
              <a:rPr lang="en-US" b="1" dirty="0" err="1" smtClean="0">
                <a:cs typeface="Arial" pitchFamily="34" charset="0"/>
              </a:rPr>
              <a:t>sebagai</a:t>
            </a:r>
            <a:r>
              <a:rPr lang="en-US" b="1" dirty="0" smtClean="0">
                <a:cs typeface="Arial" pitchFamily="34" charset="0"/>
              </a:rPr>
              <a:t> </a:t>
            </a:r>
            <a:r>
              <a:rPr lang="en-US" b="1" dirty="0" err="1" smtClean="0">
                <a:cs typeface="Arial" pitchFamily="34" charset="0"/>
              </a:rPr>
              <a:t>arah</a:t>
            </a:r>
            <a:r>
              <a:rPr lang="en-US" b="1" dirty="0" smtClean="0">
                <a:cs typeface="Arial" pitchFamily="34" charset="0"/>
              </a:rPr>
              <a:t> </a:t>
            </a:r>
            <a:r>
              <a:rPr lang="en-US" b="1" dirty="0" err="1" smtClean="0">
                <a:cs typeface="Arial" pitchFamily="34" charset="0"/>
              </a:rPr>
              <a:t>untuk</a:t>
            </a:r>
            <a:r>
              <a:rPr lang="en-US" b="1" dirty="0" smtClean="0">
                <a:cs typeface="Arial" pitchFamily="34" charset="0"/>
              </a:rPr>
              <a:t> </a:t>
            </a:r>
            <a:r>
              <a:rPr lang="en-US" b="1" dirty="0" err="1" smtClean="0">
                <a:cs typeface="Arial" pitchFamily="34" charset="0"/>
              </a:rPr>
              <a:t>menemukan</a:t>
            </a:r>
            <a:r>
              <a:rPr lang="en-US" b="1" dirty="0" smtClean="0">
                <a:cs typeface="Arial" pitchFamily="34" charset="0"/>
              </a:rPr>
              <a:t> </a:t>
            </a:r>
            <a:r>
              <a:rPr lang="en-US" b="1" dirty="0" err="1" smtClean="0">
                <a:cs typeface="Arial" pitchFamily="34" charset="0"/>
              </a:rPr>
              <a:t>permasalahan</a:t>
            </a:r>
            <a:r>
              <a:rPr lang="en-US" b="1" dirty="0" smtClean="0">
                <a:cs typeface="Arial" pitchFamily="34" charset="0"/>
              </a:rPr>
              <a:t>.</a:t>
            </a:r>
          </a:p>
          <a:p>
            <a:pPr marL="609600" indent="-609600" algn="just">
              <a:lnSpc>
                <a:spcPct val="90000"/>
              </a:lnSpc>
            </a:pPr>
            <a:endParaRPr lang="en-US" b="1" dirty="0" smtClean="0">
              <a:cs typeface="Times New Roman" pitchFamily="18" charset="0"/>
            </a:endParaRPr>
          </a:p>
          <a:p>
            <a:pPr marL="609600" indent="-609600" algn="just">
              <a:lnSpc>
                <a:spcPct val="90000"/>
              </a:lnSpc>
            </a:pPr>
            <a:r>
              <a:rPr lang="en-US" b="1" dirty="0" err="1" smtClean="0">
                <a:cs typeface="Arial" pitchFamily="34" charset="0"/>
              </a:rPr>
              <a:t>Analogi</a:t>
            </a:r>
            <a:r>
              <a:rPr lang="en-US" b="1" dirty="0" smtClean="0">
                <a:cs typeface="Arial" pitchFamily="34" charset="0"/>
              </a:rPr>
              <a:t> </a:t>
            </a:r>
            <a:r>
              <a:rPr lang="en-US" b="1" dirty="0" err="1" smtClean="0">
                <a:cs typeface="Arial" pitchFamily="34" charset="0"/>
              </a:rPr>
              <a:t>adalah</a:t>
            </a:r>
            <a:r>
              <a:rPr lang="en-US" b="1" dirty="0" smtClean="0">
                <a:cs typeface="Arial" pitchFamily="34" charset="0"/>
              </a:rPr>
              <a:t> </a:t>
            </a:r>
            <a:r>
              <a:rPr lang="en-US" b="1" dirty="0" err="1" smtClean="0">
                <a:cs typeface="Arial" pitchFamily="34" charset="0"/>
              </a:rPr>
              <a:t>suatu</a:t>
            </a:r>
            <a:r>
              <a:rPr lang="en-US" b="1" dirty="0" smtClean="0">
                <a:cs typeface="Arial" pitchFamily="34" charset="0"/>
              </a:rPr>
              <a:t> </a:t>
            </a:r>
            <a:r>
              <a:rPr lang="en-US" b="1" dirty="0" err="1" smtClean="0">
                <a:cs typeface="Arial" pitchFamily="34" charset="0"/>
              </a:rPr>
              <a:t>cara</a:t>
            </a:r>
            <a:r>
              <a:rPr lang="en-US" b="1" dirty="0" smtClean="0">
                <a:cs typeface="Arial" pitchFamily="34" charset="0"/>
              </a:rPr>
              <a:t> </a:t>
            </a:r>
            <a:r>
              <a:rPr lang="en-US" b="1" dirty="0" err="1" smtClean="0">
                <a:cs typeface="Arial" pitchFamily="34" charset="0"/>
              </a:rPr>
              <a:t>penemuan</a:t>
            </a:r>
            <a:r>
              <a:rPr lang="en-US" b="1" dirty="0" smtClean="0">
                <a:cs typeface="Arial" pitchFamily="34" charset="0"/>
              </a:rPr>
              <a:t> </a:t>
            </a:r>
            <a:r>
              <a:rPr lang="en-US" b="1" dirty="0" err="1" smtClean="0">
                <a:cs typeface="Arial" pitchFamily="34" charset="0"/>
              </a:rPr>
              <a:t>permasalahan</a:t>
            </a:r>
            <a:r>
              <a:rPr lang="en-US" b="1" dirty="0" smtClean="0">
                <a:cs typeface="Arial" pitchFamily="34" charset="0"/>
              </a:rPr>
              <a:t> </a:t>
            </a:r>
            <a:r>
              <a:rPr lang="en-US" b="1" dirty="0" err="1" smtClean="0">
                <a:cs typeface="Arial" pitchFamily="34" charset="0"/>
              </a:rPr>
              <a:t>dengan</a:t>
            </a:r>
            <a:r>
              <a:rPr lang="en-US" b="1" dirty="0" smtClean="0">
                <a:cs typeface="Arial" pitchFamily="34" charset="0"/>
              </a:rPr>
              <a:t> </a:t>
            </a:r>
            <a:r>
              <a:rPr lang="en-US" b="1" dirty="0" err="1" smtClean="0">
                <a:cs typeface="Arial" pitchFamily="34" charset="0"/>
              </a:rPr>
              <a:t>cara</a:t>
            </a:r>
            <a:r>
              <a:rPr lang="en-US" b="1" dirty="0" smtClean="0">
                <a:cs typeface="Arial" pitchFamily="34" charset="0"/>
              </a:rPr>
              <a:t> </a:t>
            </a:r>
            <a:r>
              <a:rPr lang="ja-JP" altLang="en-US" b="1" smtClean="0">
                <a:latin typeface="Arial" pitchFamily="34" charset="0"/>
                <a:cs typeface="Arial" pitchFamily="34" charset="0"/>
              </a:rPr>
              <a:t>“</a:t>
            </a:r>
            <a:r>
              <a:rPr lang="en-US" altLang="ja-JP" b="1" dirty="0" err="1" smtClean="0">
                <a:cs typeface="Arial" pitchFamily="34" charset="0"/>
              </a:rPr>
              <a:t>mengambil</a:t>
            </a:r>
            <a:r>
              <a:rPr lang="ja-JP" altLang="en-US" b="1" smtClean="0">
                <a:latin typeface="Arial" pitchFamily="34" charset="0"/>
                <a:cs typeface="Arial" pitchFamily="34" charset="0"/>
              </a:rPr>
              <a:t>”</a:t>
            </a:r>
            <a:r>
              <a:rPr lang="en-US" altLang="ja-JP" b="1" dirty="0" smtClean="0">
                <a:cs typeface="Arial" pitchFamily="34" charset="0"/>
              </a:rPr>
              <a:t> </a:t>
            </a:r>
            <a:r>
              <a:rPr lang="en-US" altLang="ja-JP" b="1" dirty="0" err="1" smtClean="0">
                <a:cs typeface="Arial" pitchFamily="34" charset="0"/>
              </a:rPr>
              <a:t>pengetahuan</a:t>
            </a:r>
            <a:r>
              <a:rPr lang="en-US" altLang="ja-JP" b="1" dirty="0" smtClean="0">
                <a:cs typeface="Arial" pitchFamily="34" charset="0"/>
              </a:rPr>
              <a:t> </a:t>
            </a:r>
            <a:r>
              <a:rPr lang="en-US" altLang="ja-JP" b="1" dirty="0" err="1" smtClean="0">
                <a:cs typeface="Arial" pitchFamily="34" charset="0"/>
              </a:rPr>
              <a:t>dari</a:t>
            </a:r>
            <a:r>
              <a:rPr lang="en-US" altLang="ja-JP" b="1" dirty="0" smtClean="0">
                <a:cs typeface="Arial" pitchFamily="34" charset="0"/>
              </a:rPr>
              <a:t> </a:t>
            </a:r>
            <a:r>
              <a:rPr lang="en-US" altLang="ja-JP" b="1" dirty="0" err="1" smtClean="0">
                <a:cs typeface="Arial" pitchFamily="34" charset="0"/>
              </a:rPr>
              <a:t>bidang</a:t>
            </a:r>
            <a:r>
              <a:rPr lang="en-US" altLang="ja-JP" b="1" dirty="0" smtClean="0">
                <a:cs typeface="Arial" pitchFamily="34" charset="0"/>
              </a:rPr>
              <a:t> </a:t>
            </a:r>
            <a:r>
              <a:rPr lang="en-US" altLang="ja-JP" b="1" dirty="0" err="1" smtClean="0">
                <a:cs typeface="Arial" pitchFamily="34" charset="0"/>
              </a:rPr>
              <a:t>ilmu</a:t>
            </a:r>
            <a:r>
              <a:rPr lang="en-US" altLang="ja-JP" b="1" dirty="0" smtClean="0">
                <a:cs typeface="Arial" pitchFamily="34" charset="0"/>
              </a:rPr>
              <a:t> lain </a:t>
            </a:r>
            <a:r>
              <a:rPr lang="en-US" altLang="ja-JP" b="1" dirty="0" err="1" smtClean="0">
                <a:cs typeface="Arial" pitchFamily="34" charset="0"/>
              </a:rPr>
              <a:t>dan</a:t>
            </a:r>
            <a:r>
              <a:rPr lang="en-US" altLang="ja-JP" b="1" dirty="0" smtClean="0">
                <a:cs typeface="Arial" pitchFamily="34" charset="0"/>
              </a:rPr>
              <a:t> </a:t>
            </a:r>
            <a:r>
              <a:rPr lang="en-US" altLang="ja-JP" b="1" dirty="0" err="1" smtClean="0">
                <a:cs typeface="Arial" pitchFamily="34" charset="0"/>
              </a:rPr>
              <a:t>menerapkannya</a:t>
            </a:r>
            <a:r>
              <a:rPr lang="en-US" altLang="ja-JP" b="1" dirty="0" smtClean="0">
                <a:cs typeface="Arial" pitchFamily="34" charset="0"/>
              </a:rPr>
              <a:t> </a:t>
            </a:r>
            <a:r>
              <a:rPr lang="en-US" altLang="ja-JP" b="1" dirty="0" err="1" smtClean="0">
                <a:cs typeface="Arial" pitchFamily="34" charset="0"/>
              </a:rPr>
              <a:t>ke</a:t>
            </a:r>
            <a:r>
              <a:rPr lang="en-US" altLang="ja-JP" b="1" dirty="0" smtClean="0">
                <a:cs typeface="Arial" pitchFamily="34" charset="0"/>
              </a:rPr>
              <a:t> </a:t>
            </a:r>
            <a:r>
              <a:rPr lang="en-US" altLang="ja-JP" b="1" dirty="0" err="1" smtClean="0">
                <a:cs typeface="Arial" pitchFamily="34" charset="0"/>
              </a:rPr>
              <a:t>bidang</a:t>
            </a:r>
            <a:r>
              <a:rPr lang="en-US" altLang="ja-JP" b="1" dirty="0" smtClean="0">
                <a:cs typeface="Arial" pitchFamily="34" charset="0"/>
              </a:rPr>
              <a:t> yang </a:t>
            </a:r>
            <a:r>
              <a:rPr lang="en-US" altLang="ja-JP" b="1" dirty="0" err="1" smtClean="0">
                <a:cs typeface="Arial" pitchFamily="34" charset="0"/>
              </a:rPr>
              <a:t>diteliti</a:t>
            </a:r>
            <a:r>
              <a:rPr lang="en-US" altLang="ja-JP" b="1" dirty="0" smtClean="0">
                <a:cs typeface="Arial" pitchFamily="34" charset="0"/>
              </a:rPr>
              <a:t>. </a:t>
            </a:r>
            <a:r>
              <a:rPr lang="en-US" altLang="ja-JP" b="1" dirty="0" err="1" smtClean="0">
                <a:cs typeface="Arial" pitchFamily="34" charset="0"/>
              </a:rPr>
              <a:t>Dalam</a:t>
            </a:r>
            <a:r>
              <a:rPr lang="en-US" altLang="ja-JP" b="1" dirty="0" smtClean="0">
                <a:cs typeface="Arial" pitchFamily="34" charset="0"/>
              </a:rPr>
              <a:t> </a:t>
            </a:r>
            <a:r>
              <a:rPr lang="en-US" altLang="ja-JP" b="1" dirty="0" err="1" smtClean="0">
                <a:cs typeface="Arial" pitchFamily="34" charset="0"/>
              </a:rPr>
              <a:t>hal</a:t>
            </a:r>
            <a:r>
              <a:rPr lang="en-US" altLang="ja-JP" b="1" dirty="0" smtClean="0">
                <a:cs typeface="Arial" pitchFamily="34" charset="0"/>
              </a:rPr>
              <a:t> </a:t>
            </a:r>
            <a:r>
              <a:rPr lang="en-US" altLang="ja-JP" b="1" dirty="0" err="1" smtClean="0">
                <a:cs typeface="Arial" pitchFamily="34" charset="0"/>
              </a:rPr>
              <a:t>ini</a:t>
            </a:r>
            <a:r>
              <a:rPr lang="en-US" altLang="ja-JP" b="1" dirty="0" smtClean="0">
                <a:cs typeface="Arial" pitchFamily="34" charset="0"/>
              </a:rPr>
              <a:t>, </a:t>
            </a:r>
            <a:r>
              <a:rPr lang="en-US" altLang="ja-JP" b="1" dirty="0" err="1" smtClean="0">
                <a:cs typeface="Arial" pitchFamily="34" charset="0"/>
              </a:rPr>
              <a:t>dipersyaratkan</a:t>
            </a:r>
            <a:r>
              <a:rPr lang="en-US" altLang="ja-JP" b="1" dirty="0" smtClean="0">
                <a:cs typeface="Arial" pitchFamily="34" charset="0"/>
              </a:rPr>
              <a:t> </a:t>
            </a:r>
            <a:r>
              <a:rPr lang="en-US" altLang="ja-JP" b="1" dirty="0" err="1" smtClean="0">
                <a:cs typeface="Arial" pitchFamily="34" charset="0"/>
              </a:rPr>
              <a:t>bahwa</a:t>
            </a:r>
            <a:r>
              <a:rPr lang="en-US" altLang="ja-JP" b="1" dirty="0" smtClean="0">
                <a:cs typeface="Arial" pitchFamily="34" charset="0"/>
              </a:rPr>
              <a:t> </a:t>
            </a:r>
            <a:r>
              <a:rPr lang="en-US" altLang="ja-JP" b="1" dirty="0" err="1" smtClean="0">
                <a:cs typeface="Arial" pitchFamily="34" charset="0"/>
              </a:rPr>
              <a:t>kedua</a:t>
            </a:r>
            <a:r>
              <a:rPr lang="en-US" altLang="ja-JP" b="1" dirty="0" smtClean="0">
                <a:cs typeface="Arial" pitchFamily="34" charset="0"/>
              </a:rPr>
              <a:t> </a:t>
            </a:r>
            <a:r>
              <a:rPr lang="en-US" altLang="ja-JP" b="1" dirty="0" err="1" smtClean="0">
                <a:cs typeface="Arial" pitchFamily="34" charset="0"/>
              </a:rPr>
              <a:t>bidang</a:t>
            </a:r>
            <a:r>
              <a:rPr lang="en-US" altLang="ja-JP" b="1" dirty="0" smtClean="0">
                <a:cs typeface="Arial" pitchFamily="34" charset="0"/>
              </a:rPr>
              <a:t> </a:t>
            </a:r>
            <a:r>
              <a:rPr lang="en-US" altLang="ja-JP" b="1" dirty="0" err="1" smtClean="0">
                <a:cs typeface="Arial" pitchFamily="34" charset="0"/>
              </a:rPr>
              <a:t>tersebut</a:t>
            </a:r>
            <a:r>
              <a:rPr lang="en-US" altLang="ja-JP" b="1" dirty="0" smtClean="0">
                <a:cs typeface="Arial" pitchFamily="34" charset="0"/>
              </a:rPr>
              <a:t> </a:t>
            </a:r>
            <a:r>
              <a:rPr lang="en-US" altLang="ja-JP" b="1" dirty="0" err="1" smtClean="0">
                <a:cs typeface="Arial" pitchFamily="34" charset="0"/>
              </a:rPr>
              <a:t>haruslah</a:t>
            </a:r>
            <a:r>
              <a:rPr lang="en-US" altLang="ja-JP" b="1" dirty="0" smtClean="0">
                <a:cs typeface="Arial" pitchFamily="34" charset="0"/>
              </a:rPr>
              <a:t> </a:t>
            </a:r>
            <a:r>
              <a:rPr lang="en-US" altLang="ja-JP" b="1" dirty="0" err="1" smtClean="0">
                <a:cs typeface="Arial" pitchFamily="34" charset="0"/>
              </a:rPr>
              <a:t>sesuai</a:t>
            </a:r>
            <a:r>
              <a:rPr lang="en-US" altLang="ja-JP" b="1" dirty="0" smtClean="0">
                <a:cs typeface="Arial" pitchFamily="34" charset="0"/>
              </a:rPr>
              <a:t> </a:t>
            </a:r>
            <a:r>
              <a:rPr lang="en-US" altLang="ja-JP" b="1" dirty="0" err="1" smtClean="0">
                <a:cs typeface="Arial" pitchFamily="34" charset="0"/>
              </a:rPr>
              <a:t>dalam</a:t>
            </a:r>
            <a:r>
              <a:rPr lang="en-US" altLang="ja-JP" b="1" dirty="0" smtClean="0">
                <a:cs typeface="Arial" pitchFamily="34" charset="0"/>
              </a:rPr>
              <a:t> </a:t>
            </a:r>
            <a:r>
              <a:rPr lang="en-US" altLang="ja-JP" b="1" dirty="0" err="1" smtClean="0">
                <a:cs typeface="Arial" pitchFamily="34" charset="0"/>
              </a:rPr>
              <a:t>tiap</a:t>
            </a:r>
            <a:r>
              <a:rPr lang="en-US" altLang="ja-JP" b="1" dirty="0" smtClean="0">
                <a:cs typeface="Arial" pitchFamily="34" charset="0"/>
              </a:rPr>
              <a:t> </a:t>
            </a:r>
            <a:r>
              <a:rPr lang="en-US" altLang="ja-JP" b="1" dirty="0" err="1" smtClean="0">
                <a:cs typeface="Arial" pitchFamily="34" charset="0"/>
              </a:rPr>
              <a:t>hal-hal</a:t>
            </a:r>
            <a:r>
              <a:rPr lang="en-US" altLang="ja-JP" b="1" dirty="0" smtClean="0">
                <a:cs typeface="Arial" pitchFamily="34" charset="0"/>
              </a:rPr>
              <a:t> yang </a:t>
            </a:r>
            <a:r>
              <a:rPr lang="en-US" altLang="ja-JP" b="1" dirty="0" err="1" smtClean="0">
                <a:cs typeface="Arial" pitchFamily="34" charset="0"/>
              </a:rPr>
              <a:t>penting</a:t>
            </a:r>
            <a:r>
              <a:rPr lang="en-US" altLang="ja-JP" b="1" dirty="0" smtClean="0">
                <a:cs typeface="Arial" pitchFamily="34" charset="0"/>
              </a:rPr>
              <a:t>. </a:t>
            </a:r>
            <a:endParaRPr lang="en-US" b="1" dirty="0" smtClean="0"/>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lvl="1" algn="just">
              <a:lnSpc>
                <a:spcPct val="80000"/>
              </a:lnSpc>
              <a:buFont typeface="Wingdings" charset="0"/>
              <a:buChar char="n"/>
              <a:defRPr/>
            </a:pPr>
            <a:r>
              <a:rPr lang="sv-SE" sz="2400" dirty="0">
                <a:latin typeface="Arial Black" pitchFamily="34" charset="0"/>
              </a:rPr>
              <a:t>Ada empat cara teori dibangun menurut Melvin Marx : </a:t>
            </a:r>
          </a:p>
          <a:p>
            <a:pPr lvl="2" algn="just">
              <a:lnSpc>
                <a:spcPct val="80000"/>
              </a:lnSpc>
              <a:buFont typeface="Wingdings" charset="0"/>
              <a:buChar char="n"/>
              <a:defRPr/>
            </a:pPr>
            <a:r>
              <a:rPr lang="sv-SE" b="1" dirty="0">
                <a:latin typeface="Arial Black" pitchFamily="34" charset="0"/>
              </a:rPr>
              <a:t>Model Based Theory</a:t>
            </a:r>
            <a:r>
              <a:rPr lang="sv-SE" dirty="0">
                <a:latin typeface="Arial Black" pitchFamily="34" charset="0"/>
              </a:rPr>
              <a:t>, berdasarkan teori pertama teori berkembang adanya jaringan konseptual yang kemudian diuji secara empiris.</a:t>
            </a:r>
            <a:r>
              <a:rPr lang="en-US" dirty="0">
                <a:latin typeface="Arial Black" pitchFamily="34" charset="0"/>
              </a:rPr>
              <a:t>  </a:t>
            </a:r>
          </a:p>
          <a:p>
            <a:pPr lvl="2" algn="just">
              <a:lnSpc>
                <a:spcPct val="80000"/>
              </a:lnSpc>
              <a:buFont typeface="Wingdings" charset="0"/>
              <a:buChar char="n"/>
              <a:defRPr/>
            </a:pPr>
            <a:r>
              <a:rPr lang="en-US" b="1" dirty="0" err="1">
                <a:latin typeface="Arial Black" pitchFamily="34" charset="0"/>
              </a:rPr>
              <a:t>Teori</a:t>
            </a:r>
            <a:r>
              <a:rPr lang="en-US" b="1" dirty="0">
                <a:latin typeface="Arial Black" pitchFamily="34" charset="0"/>
              </a:rPr>
              <a:t> </a:t>
            </a:r>
            <a:r>
              <a:rPr lang="en-US" b="1" dirty="0" err="1">
                <a:latin typeface="Arial Black" pitchFamily="34" charset="0"/>
              </a:rPr>
              <a:t>Deduktif</a:t>
            </a:r>
            <a:r>
              <a:rPr lang="en-US" dirty="0">
                <a:latin typeface="Arial Black" pitchFamily="34" charset="0"/>
              </a:rPr>
              <a:t>, </a:t>
            </a:r>
            <a:r>
              <a:rPr lang="fi-FI" dirty="0">
                <a:latin typeface="Arial Black" pitchFamily="34" charset="0"/>
              </a:rPr>
              <a:t>suatu teori yang menekankan pada struktur konseptual dan validitas substansialnya. </a:t>
            </a:r>
            <a:r>
              <a:rPr lang="sv-SE" dirty="0">
                <a:latin typeface="Arial Black" pitchFamily="34" charset="0"/>
              </a:rPr>
              <a:t>Teori ini juga berfokus pada pembangunan konsep sebelum pengujian empiris.</a:t>
            </a:r>
            <a:r>
              <a:rPr lang="en-US" dirty="0">
                <a:latin typeface="Arial Black" pitchFamily="34" charset="0"/>
              </a:rPr>
              <a:t>  </a:t>
            </a:r>
          </a:p>
          <a:p>
            <a:pPr lvl="2" algn="just">
              <a:lnSpc>
                <a:spcPct val="80000"/>
              </a:lnSpc>
              <a:buFont typeface="Wingdings" charset="0"/>
              <a:buChar char="n"/>
              <a:defRPr/>
            </a:pPr>
            <a:r>
              <a:rPr lang="en-US" b="1" dirty="0" err="1">
                <a:latin typeface="Arial Black" pitchFamily="34" charset="0"/>
              </a:rPr>
              <a:t>Teori</a:t>
            </a:r>
            <a:r>
              <a:rPr lang="en-US" b="1" dirty="0">
                <a:latin typeface="Arial Black" pitchFamily="34" charset="0"/>
              </a:rPr>
              <a:t> </a:t>
            </a:r>
            <a:r>
              <a:rPr lang="en-US" b="1" dirty="0" err="1">
                <a:latin typeface="Arial Black" pitchFamily="34" charset="0"/>
              </a:rPr>
              <a:t>Induktif</a:t>
            </a:r>
            <a:r>
              <a:rPr lang="en-US" dirty="0">
                <a:latin typeface="Arial Black" pitchFamily="34" charset="0"/>
              </a:rPr>
              <a:t>, </a:t>
            </a:r>
            <a:r>
              <a:rPr lang="en-US" dirty="0" err="1">
                <a:latin typeface="Arial Black" pitchFamily="34" charset="0"/>
              </a:rPr>
              <a:t>menekankan</a:t>
            </a:r>
            <a:r>
              <a:rPr lang="en-US" dirty="0">
                <a:latin typeface="Arial Black" pitchFamily="34" charset="0"/>
              </a:rPr>
              <a:t> </a:t>
            </a:r>
            <a:r>
              <a:rPr lang="en-US" dirty="0" err="1">
                <a:latin typeface="Arial Black" pitchFamily="34" charset="0"/>
              </a:rPr>
              <a:t>pada</a:t>
            </a:r>
            <a:r>
              <a:rPr lang="en-US" dirty="0">
                <a:latin typeface="Arial Black" pitchFamily="34" charset="0"/>
              </a:rPr>
              <a:t> </a:t>
            </a:r>
            <a:r>
              <a:rPr lang="en-US" dirty="0" err="1">
                <a:latin typeface="Arial Black" pitchFamily="34" charset="0"/>
              </a:rPr>
              <a:t>pendekatan</a:t>
            </a:r>
            <a:r>
              <a:rPr lang="en-US" dirty="0">
                <a:latin typeface="Arial Black" pitchFamily="34" charset="0"/>
              </a:rPr>
              <a:t> </a:t>
            </a:r>
            <a:r>
              <a:rPr lang="en-US" dirty="0" err="1">
                <a:latin typeface="Arial Black" pitchFamily="34" charset="0"/>
              </a:rPr>
              <a:t>empiris</a:t>
            </a:r>
            <a:r>
              <a:rPr lang="en-US" dirty="0">
                <a:latin typeface="Arial Black" pitchFamily="34" charset="0"/>
              </a:rPr>
              <a:t> </a:t>
            </a:r>
            <a:r>
              <a:rPr lang="en-US" dirty="0" err="1">
                <a:latin typeface="Arial Black" pitchFamily="34" charset="0"/>
              </a:rPr>
              <a:t>untuk</a:t>
            </a:r>
            <a:r>
              <a:rPr lang="en-US" dirty="0">
                <a:latin typeface="Arial Black" pitchFamily="34" charset="0"/>
              </a:rPr>
              <a:t> </a:t>
            </a:r>
            <a:r>
              <a:rPr lang="en-US" dirty="0" err="1">
                <a:latin typeface="Arial Black" pitchFamily="34" charset="0"/>
              </a:rPr>
              <a:t>mendapatkan</a:t>
            </a:r>
            <a:r>
              <a:rPr lang="en-US" dirty="0">
                <a:latin typeface="Arial Black" pitchFamily="34" charset="0"/>
              </a:rPr>
              <a:t> </a:t>
            </a:r>
            <a:r>
              <a:rPr lang="en-US" dirty="0" err="1">
                <a:latin typeface="Arial Black" pitchFamily="34" charset="0"/>
              </a:rPr>
              <a:t>generalisasi</a:t>
            </a:r>
            <a:r>
              <a:rPr lang="en-US" dirty="0">
                <a:latin typeface="Arial Black" pitchFamily="34" charset="0"/>
              </a:rPr>
              <a:t>.</a:t>
            </a:r>
          </a:p>
          <a:p>
            <a:pPr lvl="2" algn="just">
              <a:lnSpc>
                <a:spcPct val="80000"/>
              </a:lnSpc>
              <a:buFont typeface="Wingdings" charset="0"/>
              <a:buChar char="n"/>
              <a:defRPr/>
            </a:pPr>
            <a:r>
              <a:rPr lang="en-US" b="1" dirty="0" err="1">
                <a:latin typeface="Arial Black" pitchFamily="34" charset="0"/>
              </a:rPr>
              <a:t>Teori</a:t>
            </a:r>
            <a:r>
              <a:rPr lang="en-US" b="1" dirty="0">
                <a:latin typeface="Arial Black" pitchFamily="34" charset="0"/>
              </a:rPr>
              <a:t> </a:t>
            </a:r>
            <a:r>
              <a:rPr lang="en-US" b="1" dirty="0" err="1">
                <a:latin typeface="Arial Black" pitchFamily="34" charset="0"/>
              </a:rPr>
              <a:t>Fungsional</a:t>
            </a:r>
            <a:r>
              <a:rPr lang="en-US" dirty="0">
                <a:latin typeface="Arial Black" pitchFamily="34" charset="0"/>
              </a:rPr>
              <a:t>, </a:t>
            </a:r>
            <a:r>
              <a:rPr lang="en-US" dirty="0" err="1">
                <a:latin typeface="Arial Black" pitchFamily="34" charset="0"/>
              </a:rPr>
              <a:t>suatu</a:t>
            </a:r>
            <a:r>
              <a:rPr lang="en-US" dirty="0">
                <a:latin typeface="Arial Black" pitchFamily="34" charset="0"/>
              </a:rPr>
              <a:t> </a:t>
            </a:r>
            <a:r>
              <a:rPr lang="en-US" dirty="0" err="1">
                <a:latin typeface="Arial Black" pitchFamily="34" charset="0"/>
              </a:rPr>
              <a:t>teori</a:t>
            </a:r>
            <a:r>
              <a:rPr lang="en-US" dirty="0">
                <a:latin typeface="Arial Black" pitchFamily="34" charset="0"/>
              </a:rPr>
              <a:t> </a:t>
            </a:r>
            <a:r>
              <a:rPr lang="en-US" dirty="0" err="1">
                <a:latin typeface="Arial Black" pitchFamily="34" charset="0"/>
              </a:rPr>
              <a:t>dikembangkan</a:t>
            </a:r>
            <a:r>
              <a:rPr lang="en-US" dirty="0">
                <a:latin typeface="Arial Black" pitchFamily="34" charset="0"/>
              </a:rPr>
              <a:t> </a:t>
            </a:r>
            <a:r>
              <a:rPr lang="en-US" dirty="0" err="1">
                <a:latin typeface="Arial Black" pitchFamily="34" charset="0"/>
              </a:rPr>
              <a:t>melalui</a:t>
            </a:r>
            <a:r>
              <a:rPr lang="en-US" dirty="0">
                <a:latin typeface="Arial Black" pitchFamily="34" charset="0"/>
              </a:rPr>
              <a:t> </a:t>
            </a:r>
            <a:r>
              <a:rPr lang="en-US" dirty="0" err="1">
                <a:latin typeface="Arial Black" pitchFamily="34" charset="0"/>
              </a:rPr>
              <a:t>interaksi</a:t>
            </a:r>
            <a:r>
              <a:rPr lang="en-US" dirty="0">
                <a:latin typeface="Arial Black" pitchFamily="34" charset="0"/>
              </a:rPr>
              <a:t> yang </a:t>
            </a:r>
            <a:r>
              <a:rPr lang="en-US" dirty="0" err="1">
                <a:latin typeface="Arial Black" pitchFamily="34" charset="0"/>
              </a:rPr>
              <a:t>berkelanjutan</a:t>
            </a:r>
            <a:r>
              <a:rPr lang="en-US" dirty="0">
                <a:latin typeface="Arial Black" pitchFamily="34" charset="0"/>
              </a:rPr>
              <a:t> </a:t>
            </a:r>
            <a:r>
              <a:rPr lang="en-US" dirty="0" err="1">
                <a:latin typeface="Arial Black" pitchFamily="34" charset="0"/>
              </a:rPr>
              <a:t>antara</a:t>
            </a:r>
            <a:r>
              <a:rPr lang="en-US" dirty="0">
                <a:latin typeface="Arial Black" pitchFamily="34" charset="0"/>
              </a:rPr>
              <a:t> </a:t>
            </a:r>
            <a:r>
              <a:rPr lang="en-US" dirty="0" err="1">
                <a:latin typeface="Arial Black" pitchFamily="34" charset="0"/>
              </a:rPr>
              <a:t>proses</a:t>
            </a:r>
            <a:r>
              <a:rPr lang="en-US" dirty="0">
                <a:latin typeface="Arial Black" pitchFamily="34" charset="0"/>
              </a:rPr>
              <a:t> </a:t>
            </a:r>
            <a:r>
              <a:rPr lang="en-US" dirty="0" err="1">
                <a:latin typeface="Arial Black" pitchFamily="34" charset="0"/>
              </a:rPr>
              <a:t>konseptualisasi</a:t>
            </a:r>
            <a:r>
              <a:rPr lang="en-US" dirty="0">
                <a:latin typeface="Arial Black" pitchFamily="34" charset="0"/>
              </a:rPr>
              <a:t> </a:t>
            </a:r>
            <a:r>
              <a:rPr lang="en-US" dirty="0" err="1">
                <a:latin typeface="Arial Black" pitchFamily="34" charset="0"/>
              </a:rPr>
              <a:t>dan</a:t>
            </a:r>
            <a:r>
              <a:rPr lang="en-US" dirty="0">
                <a:latin typeface="Arial Black" pitchFamily="34" charset="0"/>
              </a:rPr>
              <a:t> </a:t>
            </a:r>
            <a:r>
              <a:rPr lang="en-US" dirty="0" err="1">
                <a:latin typeface="Arial Black" pitchFamily="34" charset="0"/>
              </a:rPr>
              <a:t>pengujian</a:t>
            </a:r>
            <a:r>
              <a:rPr lang="en-US" dirty="0">
                <a:latin typeface="Arial Black" pitchFamily="34" charset="0"/>
              </a:rPr>
              <a:t> </a:t>
            </a:r>
            <a:r>
              <a:rPr lang="en-US" dirty="0" err="1">
                <a:latin typeface="Arial Black" pitchFamily="34" charset="0"/>
              </a:rPr>
              <a:t>empiris</a:t>
            </a:r>
            <a:r>
              <a:rPr lang="en-US" dirty="0">
                <a:latin typeface="Arial Black" pitchFamily="34" charset="0"/>
              </a:rPr>
              <a:t> yang </a:t>
            </a:r>
            <a:r>
              <a:rPr lang="en-US" dirty="0" err="1">
                <a:latin typeface="Arial Black" pitchFamily="34" charset="0"/>
              </a:rPr>
              <a:t>mengikutinya</a:t>
            </a:r>
            <a:r>
              <a:rPr lang="en-US" dirty="0">
                <a:latin typeface="Arial Black" pitchFamily="34" charset="0"/>
              </a:rPr>
              <a:t> </a:t>
            </a:r>
          </a:p>
          <a:p>
            <a:endParaRPr lang="id-ID"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algn="just">
              <a:lnSpc>
                <a:spcPct val="90000"/>
              </a:lnSpc>
              <a:buFont typeface="Wingdings" charset="0"/>
              <a:buChar char="n"/>
              <a:defRPr/>
            </a:pPr>
            <a:r>
              <a:rPr lang="sv-SE" b="1" dirty="0">
                <a:cs typeface="Times New Roman" charset="0"/>
              </a:rPr>
              <a:t>Renovasi. </a:t>
            </a:r>
            <a:r>
              <a:rPr lang="sv-SE" dirty="0">
                <a:cs typeface="Times New Roman" charset="0"/>
              </a:rPr>
              <a:t>Cara renovasi dapat dipakai untuk mengganti komponen yang tidak cocok lagi dari suatu teori. </a:t>
            </a:r>
          </a:p>
          <a:p>
            <a:pPr algn="just">
              <a:lnSpc>
                <a:spcPct val="90000"/>
              </a:lnSpc>
              <a:buFont typeface="Wingdings" charset="0"/>
              <a:buChar char="n"/>
              <a:defRPr/>
            </a:pPr>
            <a:r>
              <a:rPr lang="sv-SE" b="1" dirty="0">
                <a:cs typeface="Times New Roman" charset="0"/>
              </a:rPr>
              <a:t>Dialektik, </a:t>
            </a:r>
            <a:r>
              <a:rPr lang="sv-SE" dirty="0">
                <a:cs typeface="Times New Roman" charset="0"/>
              </a:rPr>
              <a:t>dalam hal ini, berarti tandingan atau sanggahan. </a:t>
            </a:r>
          </a:p>
          <a:p>
            <a:pPr algn="just">
              <a:lnSpc>
                <a:spcPct val="90000"/>
              </a:lnSpc>
              <a:buFont typeface="Wingdings" charset="0"/>
              <a:buChar char="n"/>
              <a:defRPr/>
            </a:pPr>
            <a:r>
              <a:rPr lang="sv-SE" b="1" dirty="0">
                <a:cs typeface="Arial" charset="0"/>
              </a:rPr>
              <a:t>Ekstrapolasi </a:t>
            </a:r>
            <a:r>
              <a:rPr lang="sv-SE" dirty="0">
                <a:cs typeface="Arial" charset="0"/>
              </a:rPr>
              <a:t>adalah cara untuk menemukan permasalahan dengan membuat tren (</a:t>
            </a:r>
            <a:r>
              <a:rPr lang="sv-SE" i="1" dirty="0">
                <a:cs typeface="Arial" charset="0"/>
              </a:rPr>
              <a:t>trend</a:t>
            </a:r>
            <a:r>
              <a:rPr lang="sv-SE" dirty="0">
                <a:cs typeface="Arial" charset="0"/>
              </a:rPr>
              <a:t>) suatu teori atau tren permasalahan yang dihadapi.</a:t>
            </a:r>
            <a:endParaRPr lang="en-US" dirty="0">
              <a:cs typeface="Times New Roman" charset="0"/>
            </a:endParaRPr>
          </a:p>
          <a:p>
            <a:pPr algn="just">
              <a:lnSpc>
                <a:spcPct val="90000"/>
              </a:lnSpc>
              <a:buFont typeface="Wingdings" charset="0"/>
              <a:buChar char="n"/>
              <a:defRPr/>
            </a:pPr>
            <a:r>
              <a:rPr lang="sv-SE" b="1" dirty="0">
                <a:cs typeface="Arial" charset="0"/>
              </a:rPr>
              <a:t>Morfologi </a:t>
            </a:r>
            <a:r>
              <a:rPr lang="sv-SE" dirty="0">
                <a:cs typeface="Arial" charset="0"/>
              </a:rPr>
              <a:t>adalah suatu cara untuk mengkaji kemungkinan-kemungkinan kombinasi yang terkandung dalam suatu permasalahan yang rumit, kompleks.</a:t>
            </a:r>
            <a:endParaRPr lang="en-US" dirty="0">
              <a:cs typeface="Times New Roman" charset="0"/>
            </a:endParaRPr>
          </a:p>
          <a:p>
            <a:pPr algn="just">
              <a:lnSpc>
                <a:spcPct val="90000"/>
              </a:lnSpc>
              <a:buFont typeface="Wingdings" charset="0"/>
              <a:buChar char="n"/>
              <a:defRPr/>
            </a:pPr>
            <a:r>
              <a:rPr lang="sv-SE" b="1" dirty="0">
                <a:cs typeface="Arial" charset="0"/>
              </a:rPr>
              <a:t>Dekomposisi </a:t>
            </a:r>
            <a:r>
              <a:rPr lang="sv-SE" dirty="0">
                <a:cs typeface="Arial" charset="0"/>
              </a:rPr>
              <a:t>merupakan cara penjabaran (pemerincian) suatu pemasalahan ke dalam komponen-komponennya.</a:t>
            </a:r>
          </a:p>
          <a:p>
            <a:pPr algn="just">
              <a:lnSpc>
                <a:spcPct val="90000"/>
              </a:lnSpc>
              <a:buFont typeface="Wingdings" charset="0"/>
              <a:buChar char="n"/>
              <a:defRPr/>
            </a:pPr>
            <a:r>
              <a:rPr lang="sv-SE" b="1" dirty="0">
                <a:cs typeface="Times New Roman" charset="0"/>
              </a:rPr>
              <a:t>Agregasi </a:t>
            </a:r>
            <a:r>
              <a:rPr lang="sv-SE" dirty="0">
                <a:cs typeface="Times New Roman" charset="0"/>
              </a:rPr>
              <a:t>merupakan kebalikan dari dekomposisi.</a:t>
            </a:r>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lgn="just">
              <a:lnSpc>
                <a:spcPct val="90000"/>
              </a:lnSpc>
              <a:buFont typeface="Wingdings" charset="0"/>
              <a:buChar char="n"/>
              <a:defRPr/>
            </a:pPr>
            <a:r>
              <a:rPr lang="sv-SE" b="1" dirty="0">
                <a:cs typeface="Times New Roman" charset="0"/>
              </a:rPr>
              <a:t>Konjektur </a:t>
            </a:r>
            <a:r>
              <a:rPr lang="sv-SE" dirty="0">
                <a:cs typeface="Times New Roman" charset="0"/>
              </a:rPr>
              <a:t>(naluriah). Seringkali permasalahan dapat ditemukan secara konjektur (naluriah), tanpa dasar-dasar yang jelas. </a:t>
            </a:r>
          </a:p>
          <a:p>
            <a:pPr algn="just">
              <a:lnSpc>
                <a:spcPct val="90000"/>
              </a:lnSpc>
              <a:buFont typeface="Wingdings" charset="0"/>
              <a:buChar char="n"/>
              <a:defRPr/>
            </a:pPr>
            <a:r>
              <a:rPr lang="sv-SE" b="1" dirty="0">
                <a:cs typeface="Times New Roman" charset="0"/>
              </a:rPr>
              <a:t>Fenomenologi. </a:t>
            </a:r>
            <a:r>
              <a:rPr lang="sv-SE" dirty="0">
                <a:cs typeface="Times New Roman" charset="0"/>
              </a:rPr>
              <a:t>Banyak permasalahan baru dapat ditemukan berkaitan dengan fenomena (kejadian, perkembangan) yang dapat diamati. </a:t>
            </a:r>
          </a:p>
          <a:p>
            <a:pPr algn="just">
              <a:lnSpc>
                <a:spcPct val="90000"/>
              </a:lnSpc>
              <a:buFont typeface="Wingdings" charset="0"/>
              <a:buChar char="n"/>
              <a:defRPr/>
            </a:pPr>
            <a:r>
              <a:rPr lang="sv-SE" b="1" dirty="0">
                <a:cs typeface="Times New Roman" charset="0"/>
              </a:rPr>
              <a:t>Konsensus </a:t>
            </a:r>
            <a:r>
              <a:rPr lang="sv-SE" dirty="0">
                <a:cs typeface="Times New Roman" charset="0"/>
              </a:rPr>
              <a:t>juga merupakan sumber untuk mencetuskan permasalahan. </a:t>
            </a:r>
          </a:p>
          <a:p>
            <a:pPr algn="just">
              <a:lnSpc>
                <a:spcPct val="90000"/>
              </a:lnSpc>
              <a:buFont typeface="Wingdings" charset="0"/>
              <a:buChar char="n"/>
              <a:defRPr/>
            </a:pPr>
            <a:r>
              <a:rPr lang="sv-SE" b="1" dirty="0">
                <a:cs typeface="Times New Roman" charset="0"/>
              </a:rPr>
              <a:t>Pengalaman. </a:t>
            </a:r>
            <a:r>
              <a:rPr lang="sv-SE" dirty="0">
                <a:cs typeface="Times New Roman" charset="0"/>
              </a:rPr>
              <a:t>Tak perlu diragukan lagi, pengalaman merupakan sumber bagi permasalahan. </a:t>
            </a:r>
            <a:endParaRPr lang="en-US" dirty="0">
              <a:cs typeface="Times New Roman" charset="0"/>
            </a:endParaRPr>
          </a:p>
          <a:p>
            <a:endParaRPr lang="id-ID"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IDENTIFIKASI MASALAH  dan RUMUSAN MASALAH</a:t>
            </a:r>
            <a:endParaRPr lang="id-ID" dirty="0"/>
          </a:p>
        </p:txBody>
      </p:sp>
      <p:sp>
        <p:nvSpPr>
          <p:cNvPr id="3" name="Content Placeholder 2"/>
          <p:cNvSpPr>
            <a:spLocks noGrp="1"/>
          </p:cNvSpPr>
          <p:nvPr>
            <p:ph idx="1"/>
          </p:nvPr>
        </p:nvSpPr>
        <p:spPr/>
        <p:txBody>
          <a:bodyPr>
            <a:normAutofit/>
          </a:bodyPr>
          <a:lstStyle/>
          <a:p>
            <a:pPr marL="533400" indent="-533400" algn="just">
              <a:buNone/>
              <a:defRPr/>
            </a:pPr>
            <a:r>
              <a:rPr lang="id-ID" dirty="0" smtClean="0"/>
              <a:t> IDENTIFIKASI MASALAH Adalah : upaya mengidentifikasi problem dan membuat definisi dapat diukur(measurable) sebagai langkah awal penelitian,</a:t>
            </a:r>
            <a:r>
              <a:rPr lang="en-US" dirty="0">
                <a:cs typeface="Arial" charset="0"/>
              </a:rPr>
              <a:t> </a:t>
            </a:r>
            <a:r>
              <a:rPr lang="en-US" dirty="0" err="1">
                <a:cs typeface="Arial" charset="0"/>
              </a:rPr>
              <a:t>bentuk</a:t>
            </a:r>
            <a:r>
              <a:rPr lang="en-US" dirty="0">
                <a:cs typeface="Arial" charset="0"/>
              </a:rPr>
              <a:t> </a:t>
            </a:r>
            <a:r>
              <a:rPr lang="en-US" dirty="0" err="1">
                <a:cs typeface="Arial" charset="0"/>
              </a:rPr>
              <a:t>satu</a:t>
            </a:r>
            <a:r>
              <a:rPr lang="en-US" dirty="0">
                <a:cs typeface="Arial" charset="0"/>
              </a:rPr>
              <a:t> </a:t>
            </a:r>
            <a:r>
              <a:rPr lang="en-US" dirty="0" err="1">
                <a:cs typeface="Arial" charset="0"/>
              </a:rPr>
              <a:t>penyataan</a:t>
            </a:r>
            <a:r>
              <a:rPr lang="en-US" dirty="0">
                <a:cs typeface="Arial" charset="0"/>
              </a:rPr>
              <a:t> (</a:t>
            </a:r>
            <a:r>
              <a:rPr lang="en-US" i="1" dirty="0">
                <a:cs typeface="Arial" charset="0"/>
              </a:rPr>
              <a:t>statement</a:t>
            </a:r>
            <a:r>
              <a:rPr lang="en-US" dirty="0">
                <a:cs typeface="Arial" charset="0"/>
              </a:rPr>
              <a:t>) </a:t>
            </a:r>
            <a:r>
              <a:rPr lang="en-US" dirty="0" err="1">
                <a:cs typeface="Arial" charset="0"/>
              </a:rPr>
              <a:t>disusul</a:t>
            </a:r>
            <a:r>
              <a:rPr lang="en-US" dirty="0">
                <a:cs typeface="Arial" charset="0"/>
              </a:rPr>
              <a:t> </a:t>
            </a:r>
            <a:r>
              <a:rPr lang="en-US" dirty="0" err="1">
                <a:cs typeface="Arial" charset="0"/>
              </a:rPr>
              <a:t>oleh</a:t>
            </a:r>
            <a:r>
              <a:rPr lang="en-US" dirty="0">
                <a:cs typeface="Arial" charset="0"/>
              </a:rPr>
              <a:t> </a:t>
            </a:r>
            <a:r>
              <a:rPr lang="en-US" dirty="0" err="1">
                <a:cs typeface="Arial" charset="0"/>
              </a:rPr>
              <a:t>beberapa</a:t>
            </a:r>
            <a:r>
              <a:rPr lang="en-US" dirty="0">
                <a:cs typeface="Arial" charset="0"/>
              </a:rPr>
              <a:t> </a:t>
            </a:r>
            <a:r>
              <a:rPr lang="en-US" dirty="0" err="1">
                <a:cs typeface="Arial" charset="0"/>
              </a:rPr>
              <a:t>pertanyaan</a:t>
            </a:r>
            <a:r>
              <a:rPr lang="en-US" dirty="0">
                <a:cs typeface="Arial" charset="0"/>
              </a:rPr>
              <a:t> (</a:t>
            </a:r>
            <a:r>
              <a:rPr lang="en-US" i="1" dirty="0">
                <a:cs typeface="Arial" charset="0"/>
              </a:rPr>
              <a:t>question</a:t>
            </a:r>
            <a:r>
              <a:rPr lang="en-US" dirty="0">
                <a:cs typeface="Arial" charset="0"/>
              </a:rPr>
              <a:t>).</a:t>
            </a:r>
            <a:endParaRPr lang="en-US" dirty="0">
              <a:cs typeface="Times New Roman" charset="0"/>
            </a:endParaRPr>
          </a:p>
          <a:p>
            <a:pPr marL="533400" indent="-533400" algn="just">
              <a:buNone/>
              <a:defRPr/>
            </a:pPr>
            <a:endParaRPr lang="id-ID" dirty="0" smtClean="0"/>
          </a:p>
          <a:p>
            <a:pPr marL="533400" indent="-533400" algn="just">
              <a:buNone/>
              <a:defRPr/>
            </a:pPr>
            <a:r>
              <a:rPr lang="id-ID" dirty="0" smtClean="0">
                <a:cs typeface="Arial" charset="0"/>
              </a:rPr>
              <a:t>RUMUSAN MASALAH</a:t>
            </a:r>
            <a:r>
              <a:rPr lang="sv-SE" dirty="0" smtClean="0">
                <a:cs typeface="Arial" charset="0"/>
              </a:rPr>
              <a:t> </a:t>
            </a:r>
            <a:endParaRPr lang="id-ID" dirty="0" smtClean="0">
              <a:cs typeface="Arial" charset="0"/>
            </a:endParaRPr>
          </a:p>
          <a:p>
            <a:pPr marL="533400" indent="-533400" algn="just">
              <a:buFont typeface="Wingdings" charset="0"/>
              <a:buAutoNum type="arabicPeriod"/>
              <a:defRPr/>
            </a:pPr>
            <a:r>
              <a:rPr lang="sv-SE" dirty="0" smtClean="0">
                <a:cs typeface="Arial" charset="0"/>
              </a:rPr>
              <a:t>bentuk </a:t>
            </a:r>
            <a:r>
              <a:rPr lang="sv-SE" dirty="0">
                <a:cs typeface="Arial" charset="0"/>
              </a:rPr>
              <a:t>satu pertanyaan (</a:t>
            </a:r>
            <a:r>
              <a:rPr lang="sv-SE" i="1" dirty="0">
                <a:cs typeface="Arial" charset="0"/>
              </a:rPr>
              <a:t>question</a:t>
            </a:r>
            <a:r>
              <a:rPr lang="sv-SE" dirty="0" smtClean="0">
                <a:cs typeface="Arial" charset="0"/>
              </a:rPr>
              <a:t>)</a:t>
            </a:r>
            <a:r>
              <a:rPr lang="id-ID" dirty="0" smtClean="0">
                <a:cs typeface="Arial" charset="0"/>
              </a:rPr>
              <a:t> </a:t>
            </a:r>
            <a:r>
              <a:rPr lang="sv-SE" dirty="0" smtClean="0">
                <a:cs typeface="Arial" charset="0"/>
              </a:rPr>
              <a:t> </a:t>
            </a:r>
            <a:r>
              <a:rPr lang="sv-SE" dirty="0">
                <a:cs typeface="Arial" charset="0"/>
              </a:rPr>
              <a:t>umum disusul oleh beberapa pertanyaan yang spesifik</a:t>
            </a:r>
            <a:r>
              <a:rPr lang="sv-SE" dirty="0" smtClean="0">
                <a:cs typeface="Arial" charset="0"/>
              </a:rPr>
              <a:t>;</a:t>
            </a:r>
            <a:r>
              <a:rPr lang="id-ID" dirty="0" smtClean="0">
                <a:cs typeface="Arial" charset="0"/>
              </a:rPr>
              <a:t> </a:t>
            </a:r>
            <a:endParaRPr lang="en-US" dirty="0">
              <a:cs typeface="Times New Roman" charset="0"/>
            </a:endParaRPr>
          </a:p>
          <a:p>
            <a:pPr marL="533400" indent="-533400" algn="just">
              <a:buFont typeface="Wingdings" charset="0"/>
              <a:buAutoNum type="arabicPeriod"/>
              <a:defRPr/>
            </a:pPr>
            <a:endParaRPr lang="id-ID" dirty="0" smtClean="0"/>
          </a:p>
          <a:p>
            <a:endParaRPr lang="id-ID"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cs typeface="Arial" charset="0"/>
              </a:rPr>
              <a:t/>
            </a:r>
            <a:br>
              <a:rPr lang="id-ID" dirty="0" smtClean="0">
                <a:cs typeface="Arial" charset="0"/>
              </a:rPr>
            </a:br>
            <a:r>
              <a:rPr lang="sv-SE" dirty="0" smtClean="0">
                <a:cs typeface="Arial" charset="0"/>
              </a:rPr>
              <a:t>Karakteristik Permasalahan</a:t>
            </a:r>
            <a:r>
              <a:rPr lang="id-ID" dirty="0" smtClean="0"/>
              <a:t/>
            </a:r>
            <a:br>
              <a:rPr lang="id-ID" dirty="0" smtClean="0"/>
            </a:br>
            <a:endParaRPr lang="id-ID" dirty="0"/>
          </a:p>
        </p:txBody>
      </p:sp>
      <p:sp>
        <p:nvSpPr>
          <p:cNvPr id="3" name="Content Placeholder 2"/>
          <p:cNvSpPr>
            <a:spLocks noGrp="1"/>
          </p:cNvSpPr>
          <p:nvPr>
            <p:ph idx="1"/>
          </p:nvPr>
        </p:nvSpPr>
        <p:spPr/>
        <p:txBody>
          <a:bodyPr>
            <a:normAutofit fontScale="92500" lnSpcReduction="20000"/>
          </a:bodyPr>
          <a:lstStyle/>
          <a:p>
            <a:pPr marL="457200" indent="-457200" algn="just">
              <a:lnSpc>
                <a:spcPct val="90000"/>
              </a:lnSpc>
              <a:buFont typeface="Wingdings" charset="0"/>
              <a:buAutoNum type="arabicPeriod"/>
              <a:defRPr/>
            </a:pPr>
            <a:r>
              <a:rPr lang="en-US" b="1" dirty="0" err="1">
                <a:cs typeface="Arial" charset="0"/>
              </a:rPr>
              <a:t>Setiap</a:t>
            </a:r>
            <a:r>
              <a:rPr lang="en-US" b="1" dirty="0">
                <a:cs typeface="Arial" charset="0"/>
              </a:rPr>
              <a:t> </a:t>
            </a:r>
            <a:r>
              <a:rPr lang="en-US" b="1" dirty="0" smtClean="0">
                <a:cs typeface="Arial" charset="0"/>
              </a:rPr>
              <a:t> </a:t>
            </a:r>
            <a:r>
              <a:rPr lang="en-US" b="1" dirty="0" err="1">
                <a:cs typeface="Arial" charset="0"/>
              </a:rPr>
              <a:t>permasalahan</a:t>
            </a:r>
            <a:r>
              <a:rPr lang="en-US" b="1" dirty="0">
                <a:cs typeface="Arial" charset="0"/>
              </a:rPr>
              <a:t> </a:t>
            </a:r>
            <a:r>
              <a:rPr lang="en-US" b="1" dirty="0" err="1">
                <a:cs typeface="Arial" charset="0"/>
              </a:rPr>
              <a:t>haruslah</a:t>
            </a:r>
            <a:r>
              <a:rPr lang="en-US" b="1" dirty="0">
                <a:cs typeface="Arial" charset="0"/>
              </a:rPr>
              <a:t> </a:t>
            </a:r>
            <a:r>
              <a:rPr lang="en-US" b="1" dirty="0" err="1">
                <a:cs typeface="Arial" charset="0"/>
              </a:rPr>
              <a:t>merupakan</a:t>
            </a:r>
            <a:r>
              <a:rPr lang="en-US" b="1" dirty="0">
                <a:cs typeface="Arial" charset="0"/>
              </a:rPr>
              <a:t> </a:t>
            </a:r>
            <a:r>
              <a:rPr lang="en-US" b="1" dirty="0" err="1">
                <a:cs typeface="Arial" charset="0"/>
              </a:rPr>
              <a:t>satuan</a:t>
            </a:r>
            <a:r>
              <a:rPr lang="en-US" b="1" dirty="0">
                <a:cs typeface="Arial" charset="0"/>
              </a:rPr>
              <a:t> yang </a:t>
            </a:r>
            <a:r>
              <a:rPr lang="en-US" b="1" dirty="0" err="1">
                <a:cs typeface="Arial" charset="0"/>
              </a:rPr>
              <a:t>dapat</a:t>
            </a:r>
            <a:r>
              <a:rPr lang="en-US" b="1" dirty="0">
                <a:cs typeface="Arial" charset="0"/>
              </a:rPr>
              <a:t> </a:t>
            </a:r>
            <a:r>
              <a:rPr lang="en-US" b="1" dirty="0" err="1">
                <a:cs typeface="Arial" charset="0"/>
              </a:rPr>
              <a:t>diteliti</a:t>
            </a:r>
            <a:r>
              <a:rPr lang="en-US" b="1" dirty="0">
                <a:cs typeface="Arial" charset="0"/>
              </a:rPr>
              <a:t> (</a:t>
            </a:r>
            <a:r>
              <a:rPr lang="en-US" b="1" i="1" dirty="0">
                <a:cs typeface="Arial" charset="0"/>
              </a:rPr>
              <a:t>a researchable unit </a:t>
            </a:r>
            <a:r>
              <a:rPr lang="en-US" b="1" dirty="0">
                <a:cs typeface="Arial" charset="0"/>
              </a:rPr>
              <a:t>).</a:t>
            </a:r>
          </a:p>
          <a:p>
            <a:pPr marL="457200" indent="-457200" algn="just">
              <a:lnSpc>
                <a:spcPct val="90000"/>
              </a:lnSpc>
              <a:buFont typeface="Wingdings" charset="0"/>
              <a:buAutoNum type="arabicPeriod"/>
              <a:defRPr/>
            </a:pPr>
            <a:endParaRPr lang="en-US" sz="1800" b="1" dirty="0">
              <a:cs typeface="Times New Roman" charset="0"/>
            </a:endParaRPr>
          </a:p>
          <a:p>
            <a:pPr marL="457200" indent="-457200" algn="just">
              <a:lnSpc>
                <a:spcPct val="90000"/>
              </a:lnSpc>
              <a:buFont typeface="Wingdings" charset="0"/>
              <a:buAutoNum type="arabicPeriod"/>
              <a:defRPr/>
            </a:pPr>
            <a:r>
              <a:rPr lang="en-US" b="1" dirty="0" err="1">
                <a:cs typeface="Arial" charset="0"/>
              </a:rPr>
              <a:t>Setiap</a:t>
            </a:r>
            <a:r>
              <a:rPr lang="en-US" b="1" dirty="0">
                <a:cs typeface="Arial" charset="0"/>
              </a:rPr>
              <a:t> </a:t>
            </a:r>
            <a:r>
              <a:rPr lang="id-ID" b="1" dirty="0" smtClean="0">
                <a:cs typeface="Arial" charset="0"/>
              </a:rPr>
              <a:t>permasalahan</a:t>
            </a:r>
            <a:r>
              <a:rPr lang="en-US" b="1" dirty="0" smtClean="0">
                <a:cs typeface="Arial" charset="0"/>
              </a:rPr>
              <a:t> </a:t>
            </a:r>
            <a:r>
              <a:rPr lang="en-US" b="1" dirty="0" err="1">
                <a:cs typeface="Arial" charset="0"/>
              </a:rPr>
              <a:t>terkait</a:t>
            </a:r>
            <a:r>
              <a:rPr lang="en-US" b="1" dirty="0">
                <a:cs typeface="Arial" charset="0"/>
              </a:rPr>
              <a:t> </a:t>
            </a:r>
            <a:r>
              <a:rPr lang="en-US" b="1" dirty="0" err="1">
                <a:cs typeface="Arial" charset="0"/>
              </a:rPr>
              <a:t>dengan</a:t>
            </a:r>
            <a:r>
              <a:rPr lang="en-US" b="1" dirty="0">
                <a:cs typeface="Arial" charset="0"/>
              </a:rPr>
              <a:t> </a:t>
            </a:r>
            <a:r>
              <a:rPr lang="en-US" b="1" dirty="0" err="1">
                <a:cs typeface="Arial" charset="0"/>
              </a:rPr>
              <a:t>interpretasi</a:t>
            </a:r>
            <a:r>
              <a:rPr lang="en-US" b="1" dirty="0">
                <a:cs typeface="Arial" charset="0"/>
              </a:rPr>
              <a:t> data.</a:t>
            </a:r>
          </a:p>
          <a:p>
            <a:pPr marL="457200" indent="-457200" algn="just">
              <a:lnSpc>
                <a:spcPct val="90000"/>
              </a:lnSpc>
              <a:buFont typeface="Wingdings" charset="0"/>
              <a:buAutoNum type="arabicPeriod"/>
              <a:defRPr/>
            </a:pPr>
            <a:endParaRPr lang="en-US" sz="1800" b="1" dirty="0">
              <a:cs typeface="Times New Roman" charset="0"/>
            </a:endParaRPr>
          </a:p>
          <a:p>
            <a:pPr marL="457200" indent="-457200" algn="just">
              <a:lnSpc>
                <a:spcPct val="90000"/>
              </a:lnSpc>
              <a:buFont typeface="Wingdings" charset="0"/>
              <a:buAutoNum type="arabicPeriod"/>
              <a:defRPr/>
            </a:pPr>
            <a:r>
              <a:rPr lang="sv-SE" b="1" dirty="0">
                <a:cs typeface="Arial" charset="0"/>
              </a:rPr>
              <a:t>Semua </a:t>
            </a:r>
            <a:r>
              <a:rPr lang="sv-SE" b="1" dirty="0" smtClean="0">
                <a:cs typeface="Arial" charset="0"/>
              </a:rPr>
              <a:t>permasalahan </a:t>
            </a:r>
            <a:r>
              <a:rPr lang="sv-SE" b="1" dirty="0">
                <a:cs typeface="Arial" charset="0"/>
              </a:rPr>
              <a:t>perlu terintegrasi menjadi satu kesatuan permasalahan yang lebih besar (sistemik).</a:t>
            </a:r>
          </a:p>
          <a:p>
            <a:pPr marL="457200" indent="-457200" algn="just">
              <a:lnSpc>
                <a:spcPct val="90000"/>
              </a:lnSpc>
              <a:buFont typeface="Wingdings" charset="0"/>
              <a:buAutoNum type="arabicPeriod"/>
              <a:defRPr/>
            </a:pPr>
            <a:endParaRPr lang="en-US" sz="1800" b="1" dirty="0">
              <a:cs typeface="Times New Roman" charset="0"/>
            </a:endParaRPr>
          </a:p>
          <a:p>
            <a:pPr marL="457200" indent="-457200" algn="just">
              <a:lnSpc>
                <a:spcPct val="90000"/>
              </a:lnSpc>
              <a:buFont typeface="Wingdings" charset="0"/>
              <a:buAutoNum type="arabicPeriod"/>
              <a:defRPr/>
            </a:pPr>
            <a:r>
              <a:rPr lang="id-ID" b="1" dirty="0" smtClean="0">
                <a:cs typeface="Arial" charset="0"/>
              </a:rPr>
              <a:t>Permasalahan  hanya </a:t>
            </a:r>
            <a:r>
              <a:rPr lang="sv-SE" b="1" dirty="0" smtClean="0">
                <a:cs typeface="Arial" charset="0"/>
              </a:rPr>
              <a:t>yang </a:t>
            </a:r>
            <a:r>
              <a:rPr lang="sv-SE" b="1" dirty="0">
                <a:cs typeface="Arial" charset="0"/>
              </a:rPr>
              <a:t>penting saja yang diteliti (tidak perlu semua rincian permasalahan diteliti)</a:t>
            </a:r>
          </a:p>
          <a:p>
            <a:pPr marL="457200" indent="-457200" algn="just">
              <a:lnSpc>
                <a:spcPct val="90000"/>
              </a:lnSpc>
              <a:buFont typeface="Wingdings" charset="0"/>
              <a:buAutoNum type="arabicPeriod"/>
              <a:defRPr/>
            </a:pPr>
            <a:endParaRPr lang="en-US" sz="1800" b="1" dirty="0">
              <a:cs typeface="Times New Roman" charset="0"/>
            </a:endParaRPr>
          </a:p>
          <a:p>
            <a:pPr marL="457200" indent="-457200" algn="just">
              <a:lnSpc>
                <a:spcPct val="90000"/>
              </a:lnSpc>
              <a:buFont typeface="Wingdings" charset="0"/>
              <a:buAutoNum type="arabicPeriod"/>
              <a:defRPr/>
            </a:pPr>
            <a:r>
              <a:rPr lang="sv-SE" b="1" dirty="0">
                <a:cs typeface="Arial" charset="0"/>
              </a:rPr>
              <a:t>Hindari </a:t>
            </a:r>
            <a:r>
              <a:rPr lang="sv-SE" b="1" dirty="0" smtClean="0">
                <a:cs typeface="Arial" charset="0"/>
              </a:rPr>
              <a:t>permasalahan </a:t>
            </a:r>
            <a:r>
              <a:rPr lang="sv-SE" b="1" dirty="0">
                <a:cs typeface="Arial" charset="0"/>
              </a:rPr>
              <a:t>yang pengatasannya tidak realistik.</a:t>
            </a:r>
            <a:endParaRPr lang="en-US" b="1" dirty="0">
              <a:cs typeface="Times New Roman" charset="0"/>
            </a:endParaRPr>
          </a:p>
          <a:p>
            <a:endParaRPr lang="id-ID"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Kegunaan tinjauan pustaka</a:t>
            </a:r>
            <a:endParaRPr lang="id-ID" dirty="0"/>
          </a:p>
        </p:txBody>
      </p:sp>
      <p:sp>
        <p:nvSpPr>
          <p:cNvPr id="3" name="Content Placeholder 2"/>
          <p:cNvSpPr>
            <a:spLocks noGrp="1"/>
          </p:cNvSpPr>
          <p:nvPr>
            <p:ph idx="1"/>
          </p:nvPr>
        </p:nvSpPr>
        <p:spPr/>
        <p:txBody>
          <a:bodyPr>
            <a:normAutofit fontScale="92500" lnSpcReduction="10000"/>
          </a:bodyPr>
          <a:lstStyle/>
          <a:p>
            <a:pPr>
              <a:buFont typeface="Wingdings" charset="0"/>
              <a:buChar char="n"/>
              <a:defRPr/>
            </a:pPr>
            <a:r>
              <a:rPr lang="sv-SE" dirty="0">
                <a:cs typeface="Times New Roman" charset="0"/>
              </a:rPr>
              <a:t>peninjauan kembali pustaka-pustaka yang terkait (</a:t>
            </a:r>
            <a:r>
              <a:rPr lang="sv-SE" i="1" dirty="0">
                <a:cs typeface="Times New Roman" charset="0"/>
              </a:rPr>
              <a:t>review of related literature</a:t>
            </a:r>
            <a:r>
              <a:rPr lang="sv-SE" dirty="0">
                <a:cs typeface="Times New Roman" charset="0"/>
              </a:rPr>
              <a:t>).</a:t>
            </a:r>
          </a:p>
          <a:p>
            <a:pPr algn="just">
              <a:buFont typeface="Wingdings" charset="0"/>
              <a:buChar char="n"/>
              <a:defRPr/>
            </a:pPr>
            <a:r>
              <a:rPr lang="sv-SE" dirty="0">
                <a:cs typeface="Times New Roman" charset="0"/>
              </a:rPr>
              <a:t>Relevan dengan permasalahan penelitian </a:t>
            </a:r>
            <a:r>
              <a:rPr lang="sv-SE" dirty="0" smtClean="0">
                <a:cs typeface="Times New Roman" charset="0"/>
              </a:rPr>
              <a:t>anda</a:t>
            </a:r>
            <a:r>
              <a:rPr lang="sv-SE" dirty="0">
                <a:cs typeface="Times New Roman" charset="0"/>
              </a:rPr>
              <a:t>mengkaji sejarah permasalahan; </a:t>
            </a:r>
          </a:p>
          <a:p>
            <a:pPr algn="just">
              <a:buFont typeface="Wingdings" charset="0"/>
              <a:buChar char="n"/>
              <a:defRPr/>
            </a:pPr>
            <a:r>
              <a:rPr lang="sv-SE" dirty="0">
                <a:cs typeface="Times New Roman" charset="0"/>
              </a:rPr>
              <a:t>membantu pemilihan prosedur penelitian; </a:t>
            </a:r>
          </a:p>
          <a:p>
            <a:pPr algn="just">
              <a:buFont typeface="Wingdings" charset="0"/>
              <a:buChar char="n"/>
              <a:defRPr/>
            </a:pPr>
            <a:r>
              <a:rPr lang="sv-SE" dirty="0">
                <a:cs typeface="Times New Roman" charset="0"/>
              </a:rPr>
              <a:t>mendalami landasan teori yang berkaitan dengan permasalahan; </a:t>
            </a:r>
          </a:p>
          <a:p>
            <a:pPr algn="just">
              <a:buFont typeface="Wingdings" charset="0"/>
              <a:buChar char="n"/>
              <a:defRPr/>
            </a:pPr>
            <a:r>
              <a:rPr lang="sv-SE" dirty="0">
                <a:cs typeface="Times New Roman" charset="0"/>
              </a:rPr>
              <a:t>mengkaji kelebihan dan kekurangan hasil penelitian terdahulu; </a:t>
            </a:r>
          </a:p>
          <a:p>
            <a:pPr algn="just">
              <a:buFont typeface="Wingdings" charset="0"/>
              <a:buChar char="n"/>
              <a:defRPr/>
            </a:pPr>
            <a:r>
              <a:rPr lang="sv-SE" dirty="0">
                <a:cs typeface="Times New Roman" charset="0"/>
              </a:rPr>
              <a:t>menghindari duplikasi penelitian; dan </a:t>
            </a:r>
          </a:p>
          <a:p>
            <a:pPr algn="just">
              <a:buFont typeface="Wingdings" charset="0"/>
              <a:buChar char="n"/>
              <a:defRPr/>
            </a:pPr>
            <a:r>
              <a:rPr lang="sv-SE" dirty="0">
                <a:cs typeface="Times New Roman" charset="0"/>
              </a:rPr>
              <a:t>menunjang perumusan permasalahan. </a:t>
            </a:r>
            <a:endParaRPr lang="en-US" dirty="0"/>
          </a:p>
          <a:p>
            <a:pPr>
              <a:buFont typeface="Wingdings" charset="0"/>
              <a:buChar char="n"/>
              <a:defRPr/>
            </a:pPr>
            <a:endParaRPr lang="id-ID" dirty="0" smtClean="0">
              <a:cs typeface="Times New Roman" charset="0"/>
            </a:endParaRPr>
          </a:p>
          <a:p>
            <a:pPr>
              <a:buFont typeface="Wingdings" charset="0"/>
              <a:buChar char="n"/>
              <a:defRPr/>
            </a:pPr>
            <a:endParaRPr lang="sv-SE" dirty="0">
              <a:cs typeface="Times New Roman" charset="0"/>
            </a:endParaRPr>
          </a:p>
          <a:p>
            <a:endParaRPr lang="id-ID"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SUMBER PUSTAKA /RUJUKAN</a:t>
            </a:r>
            <a:endParaRPr lang="id-ID" dirty="0"/>
          </a:p>
        </p:txBody>
      </p:sp>
      <p:sp>
        <p:nvSpPr>
          <p:cNvPr id="3" name="Content Placeholder 2"/>
          <p:cNvSpPr>
            <a:spLocks noGrp="1"/>
          </p:cNvSpPr>
          <p:nvPr>
            <p:ph idx="1"/>
          </p:nvPr>
        </p:nvSpPr>
        <p:spPr/>
        <p:txBody>
          <a:bodyPr/>
          <a:lstStyle/>
          <a:p>
            <a:pPr>
              <a:buNone/>
              <a:defRPr/>
            </a:pPr>
            <a:r>
              <a:rPr lang="sv-SE" dirty="0">
                <a:cs typeface="Times New Roman" charset="0"/>
              </a:rPr>
              <a:t>1) abstrak hasil penelitian</a:t>
            </a:r>
          </a:p>
          <a:p>
            <a:pPr>
              <a:buNone/>
              <a:defRPr/>
            </a:pPr>
            <a:r>
              <a:rPr lang="sv-SE" dirty="0">
                <a:cs typeface="Times New Roman" charset="0"/>
              </a:rPr>
              <a:t>2) indeks </a:t>
            </a:r>
          </a:p>
          <a:p>
            <a:pPr>
              <a:buNone/>
              <a:defRPr/>
            </a:pPr>
            <a:r>
              <a:rPr lang="sv-SE" dirty="0">
                <a:cs typeface="Times New Roman" charset="0"/>
              </a:rPr>
              <a:t>3) review </a:t>
            </a:r>
          </a:p>
          <a:p>
            <a:pPr>
              <a:buNone/>
              <a:defRPr/>
            </a:pPr>
            <a:r>
              <a:rPr lang="sv-SE" dirty="0">
                <a:cs typeface="Times New Roman" charset="0"/>
              </a:rPr>
              <a:t>4) jurnal </a:t>
            </a:r>
          </a:p>
          <a:p>
            <a:pPr>
              <a:buNone/>
              <a:defRPr/>
            </a:pPr>
            <a:r>
              <a:rPr lang="sv-SE" dirty="0">
                <a:cs typeface="Times New Roman" charset="0"/>
              </a:rPr>
              <a:t>5) buku referensi</a:t>
            </a:r>
          </a:p>
          <a:p>
            <a:pPr>
              <a:buNone/>
              <a:defRPr/>
            </a:pPr>
            <a:r>
              <a:rPr lang="sv-SE" dirty="0">
                <a:cs typeface="Times New Roman" charset="0"/>
              </a:rPr>
              <a:t>6) Internet</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RUJUKAN</a:t>
            </a:r>
            <a:endParaRPr lang="id-ID" dirty="0"/>
          </a:p>
        </p:txBody>
      </p:sp>
      <p:sp>
        <p:nvSpPr>
          <p:cNvPr id="3" name="Content Placeholder 2"/>
          <p:cNvSpPr>
            <a:spLocks noGrp="1"/>
          </p:cNvSpPr>
          <p:nvPr>
            <p:ph idx="1"/>
          </p:nvPr>
        </p:nvSpPr>
        <p:spPr/>
        <p:txBody>
          <a:bodyPr/>
          <a:lstStyle/>
          <a:p>
            <a:pPr algn="just">
              <a:lnSpc>
                <a:spcPct val="80000"/>
              </a:lnSpc>
              <a:buFont typeface="Wingdings" charset="0"/>
              <a:buChar char="n"/>
              <a:defRPr/>
            </a:pPr>
            <a:r>
              <a:rPr lang="en-US" dirty="0" err="1"/>
              <a:t>Perujukan</a:t>
            </a:r>
            <a:r>
              <a:rPr lang="en-US" dirty="0"/>
              <a:t> </a:t>
            </a:r>
            <a:r>
              <a:rPr lang="en-US" dirty="0" err="1"/>
              <a:t>dilakukan</a:t>
            </a:r>
            <a:r>
              <a:rPr lang="en-US" dirty="0"/>
              <a:t> </a:t>
            </a:r>
            <a:r>
              <a:rPr lang="en-US" dirty="0" err="1"/>
              <a:t>dengan</a:t>
            </a:r>
            <a:r>
              <a:rPr lang="en-US" dirty="0"/>
              <a:t> </a:t>
            </a:r>
            <a:r>
              <a:rPr lang="en-US" dirty="0" err="1"/>
              <a:t>menggunakan</a:t>
            </a:r>
            <a:r>
              <a:rPr lang="en-US" dirty="0"/>
              <a:t> </a:t>
            </a:r>
            <a:r>
              <a:rPr lang="en-US" dirty="0" err="1"/>
              <a:t>nama</a:t>
            </a:r>
            <a:r>
              <a:rPr lang="en-US" dirty="0"/>
              <a:t> </a:t>
            </a:r>
            <a:r>
              <a:rPr lang="en-US" dirty="0" err="1"/>
              <a:t>akhir</a:t>
            </a:r>
            <a:r>
              <a:rPr lang="en-US" dirty="0"/>
              <a:t> </a:t>
            </a:r>
            <a:r>
              <a:rPr lang="en-US" dirty="0" err="1"/>
              <a:t>dan</a:t>
            </a:r>
            <a:r>
              <a:rPr lang="en-US" dirty="0"/>
              <a:t> </a:t>
            </a:r>
            <a:r>
              <a:rPr lang="en-US" dirty="0" err="1"/>
              <a:t>tahun</a:t>
            </a:r>
            <a:endParaRPr lang="en-US" dirty="0"/>
          </a:p>
          <a:p>
            <a:pPr algn="just">
              <a:lnSpc>
                <a:spcPct val="80000"/>
              </a:lnSpc>
              <a:buFont typeface="Wingdings" charset="0"/>
              <a:buChar char="n"/>
              <a:defRPr/>
            </a:pPr>
            <a:r>
              <a:rPr lang="en-US" dirty="0" err="1"/>
              <a:t>Jika</a:t>
            </a:r>
            <a:r>
              <a:rPr lang="en-US" dirty="0"/>
              <a:t> </a:t>
            </a:r>
            <a:r>
              <a:rPr lang="en-US" dirty="0" err="1"/>
              <a:t>terdapat</a:t>
            </a:r>
            <a:r>
              <a:rPr lang="en-US" dirty="0"/>
              <a:t> </a:t>
            </a:r>
            <a:r>
              <a:rPr lang="en-US" dirty="0" err="1"/>
              <a:t>dua</a:t>
            </a:r>
            <a:r>
              <a:rPr lang="en-US" dirty="0"/>
              <a:t> </a:t>
            </a:r>
            <a:r>
              <a:rPr lang="en-US" dirty="0" err="1"/>
              <a:t>pengarang</a:t>
            </a:r>
            <a:r>
              <a:rPr lang="en-US" dirty="0"/>
              <a:t>, </a:t>
            </a:r>
            <a:r>
              <a:rPr lang="en-US" dirty="0" err="1"/>
              <a:t>perujukan</a:t>
            </a:r>
            <a:r>
              <a:rPr lang="en-US" dirty="0"/>
              <a:t> </a:t>
            </a:r>
            <a:r>
              <a:rPr lang="en-US" dirty="0" err="1"/>
              <a:t>dilakukan</a:t>
            </a:r>
            <a:r>
              <a:rPr lang="en-US" dirty="0"/>
              <a:t> </a:t>
            </a:r>
            <a:r>
              <a:rPr lang="en-US" dirty="0" err="1"/>
              <a:t>dengan</a:t>
            </a:r>
            <a:r>
              <a:rPr lang="en-US" dirty="0"/>
              <a:t> </a:t>
            </a:r>
            <a:r>
              <a:rPr lang="en-US" dirty="0" err="1"/>
              <a:t>cara</a:t>
            </a:r>
            <a:r>
              <a:rPr lang="en-US" dirty="0"/>
              <a:t> </a:t>
            </a:r>
            <a:r>
              <a:rPr lang="en-US" dirty="0" err="1"/>
              <a:t>menyebut</a:t>
            </a:r>
            <a:r>
              <a:rPr lang="en-US" dirty="0"/>
              <a:t> </a:t>
            </a:r>
            <a:r>
              <a:rPr lang="en-US" dirty="0" err="1"/>
              <a:t>nama</a:t>
            </a:r>
            <a:r>
              <a:rPr lang="en-US" dirty="0"/>
              <a:t> </a:t>
            </a:r>
            <a:r>
              <a:rPr lang="en-US" dirty="0" err="1"/>
              <a:t>akhir</a:t>
            </a:r>
            <a:r>
              <a:rPr lang="en-US" dirty="0"/>
              <a:t> </a:t>
            </a:r>
            <a:r>
              <a:rPr lang="en-US" dirty="0" err="1"/>
              <a:t>kedua</a:t>
            </a:r>
            <a:r>
              <a:rPr lang="en-US" dirty="0"/>
              <a:t> </a:t>
            </a:r>
            <a:r>
              <a:rPr lang="en-US" dirty="0" err="1"/>
              <a:t>pengarang</a:t>
            </a:r>
            <a:r>
              <a:rPr lang="en-US" dirty="0"/>
              <a:t> </a:t>
            </a:r>
            <a:r>
              <a:rPr lang="en-US" dirty="0" err="1"/>
              <a:t>tersebut</a:t>
            </a:r>
            <a:endParaRPr lang="en-US" dirty="0"/>
          </a:p>
          <a:p>
            <a:pPr algn="just">
              <a:lnSpc>
                <a:spcPct val="80000"/>
              </a:lnSpc>
              <a:buFont typeface="Wingdings" charset="0"/>
              <a:buChar char="n"/>
              <a:defRPr/>
            </a:pPr>
            <a:r>
              <a:rPr lang="en-US" dirty="0" err="1"/>
              <a:t>Jika</a:t>
            </a:r>
            <a:r>
              <a:rPr lang="en-US" dirty="0"/>
              <a:t> </a:t>
            </a:r>
            <a:r>
              <a:rPr lang="en-US" dirty="0" err="1"/>
              <a:t>ada</a:t>
            </a:r>
            <a:r>
              <a:rPr lang="en-US" dirty="0"/>
              <a:t> </a:t>
            </a:r>
            <a:r>
              <a:rPr lang="en-US" dirty="0" err="1"/>
              <a:t>tiga</a:t>
            </a:r>
            <a:r>
              <a:rPr lang="en-US" dirty="0"/>
              <a:t> </a:t>
            </a:r>
            <a:r>
              <a:rPr lang="en-US" dirty="0" err="1"/>
              <a:t>pengarang</a:t>
            </a:r>
            <a:r>
              <a:rPr lang="en-US" dirty="0"/>
              <a:t> </a:t>
            </a:r>
            <a:r>
              <a:rPr lang="en-US" dirty="0" err="1"/>
              <a:t>atau</a:t>
            </a:r>
            <a:r>
              <a:rPr lang="en-US" dirty="0"/>
              <a:t> </a:t>
            </a:r>
            <a:r>
              <a:rPr lang="en-US" dirty="0" err="1"/>
              <a:t>lebih</a:t>
            </a:r>
            <a:r>
              <a:rPr lang="en-US" dirty="0"/>
              <a:t>, </a:t>
            </a:r>
            <a:r>
              <a:rPr lang="en-US" dirty="0" err="1"/>
              <a:t>penulisan</a:t>
            </a:r>
            <a:r>
              <a:rPr lang="en-US" dirty="0"/>
              <a:t> </a:t>
            </a:r>
            <a:r>
              <a:rPr lang="en-US" dirty="0" err="1"/>
              <a:t>rujukan</a:t>
            </a:r>
            <a:r>
              <a:rPr lang="en-US" dirty="0"/>
              <a:t> </a:t>
            </a:r>
            <a:r>
              <a:rPr lang="en-US" dirty="0" err="1"/>
              <a:t>dilakukan</a:t>
            </a:r>
            <a:r>
              <a:rPr lang="en-US" dirty="0"/>
              <a:t> </a:t>
            </a:r>
            <a:r>
              <a:rPr lang="en-US" dirty="0" err="1"/>
              <a:t>dengan</a:t>
            </a:r>
            <a:r>
              <a:rPr lang="en-US" dirty="0"/>
              <a:t> </a:t>
            </a:r>
            <a:r>
              <a:rPr lang="en-US" dirty="0" err="1"/>
              <a:t>cara</a:t>
            </a:r>
            <a:r>
              <a:rPr lang="en-US" dirty="0"/>
              <a:t> </a:t>
            </a:r>
            <a:r>
              <a:rPr lang="en-US" dirty="0" err="1"/>
              <a:t>menulis</a:t>
            </a:r>
            <a:r>
              <a:rPr lang="en-US" dirty="0"/>
              <a:t> </a:t>
            </a:r>
            <a:r>
              <a:rPr lang="en-US" dirty="0" err="1"/>
              <a:t>nama</a:t>
            </a:r>
            <a:r>
              <a:rPr lang="en-US" dirty="0"/>
              <a:t> </a:t>
            </a:r>
            <a:r>
              <a:rPr lang="en-US" dirty="0" err="1"/>
              <a:t>pertama</a:t>
            </a:r>
            <a:r>
              <a:rPr lang="en-US" dirty="0"/>
              <a:t> </a:t>
            </a:r>
            <a:r>
              <a:rPr lang="en-US" dirty="0" err="1"/>
              <a:t>dari</a:t>
            </a:r>
            <a:r>
              <a:rPr lang="en-US" dirty="0"/>
              <a:t> </a:t>
            </a:r>
            <a:r>
              <a:rPr lang="en-US" dirty="0" err="1"/>
              <a:t>pengarang</a:t>
            </a:r>
            <a:r>
              <a:rPr lang="en-US" dirty="0"/>
              <a:t> </a:t>
            </a:r>
            <a:r>
              <a:rPr lang="en-US" dirty="0" err="1"/>
              <a:t>tersebut</a:t>
            </a:r>
            <a:r>
              <a:rPr lang="en-US" dirty="0"/>
              <a:t> </a:t>
            </a:r>
            <a:r>
              <a:rPr lang="en-US" dirty="0" err="1"/>
              <a:t>diikuti</a:t>
            </a:r>
            <a:r>
              <a:rPr lang="en-US" dirty="0"/>
              <a:t> </a:t>
            </a:r>
            <a:r>
              <a:rPr lang="en-US" dirty="0" err="1"/>
              <a:t>dengan</a:t>
            </a:r>
            <a:r>
              <a:rPr lang="en-US" dirty="0"/>
              <a:t> </a:t>
            </a:r>
            <a:r>
              <a:rPr lang="en-US" dirty="0" err="1"/>
              <a:t>dkk</a:t>
            </a:r>
            <a:r>
              <a:rPr lang="en-US" dirty="0"/>
              <a:t>. </a:t>
            </a:r>
            <a:r>
              <a:rPr lang="en-US" dirty="0" err="1"/>
              <a:t>Atau</a:t>
            </a:r>
            <a:r>
              <a:rPr lang="en-US" dirty="0"/>
              <a:t> et al.</a:t>
            </a:r>
          </a:p>
          <a:p>
            <a:endParaRPr lang="id-ID"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DAFTAR PUSTAKA</a:t>
            </a:r>
            <a:endParaRPr lang="id-ID" dirty="0"/>
          </a:p>
        </p:txBody>
      </p:sp>
      <p:sp>
        <p:nvSpPr>
          <p:cNvPr id="3" name="Content Placeholder 2"/>
          <p:cNvSpPr>
            <a:spLocks noGrp="1"/>
          </p:cNvSpPr>
          <p:nvPr>
            <p:ph idx="1"/>
          </p:nvPr>
        </p:nvSpPr>
        <p:spPr/>
        <p:txBody>
          <a:bodyPr>
            <a:normAutofit lnSpcReduction="10000"/>
          </a:bodyPr>
          <a:lstStyle/>
          <a:p>
            <a:pPr>
              <a:lnSpc>
                <a:spcPct val="90000"/>
              </a:lnSpc>
            </a:pPr>
            <a:r>
              <a:rPr lang="sv-SE" dirty="0" smtClean="0">
                <a:cs typeface="Arial" pitchFamily="34" charset="0"/>
              </a:rPr>
              <a:t>Dalam daftar pustaka, semua penulis harus dicantumkan namanya, dan tidak boleh hanya penulis pertama diambah dkk atau et al. saja.</a:t>
            </a:r>
            <a:endParaRPr lang="en-US" dirty="0" smtClean="0">
              <a:cs typeface="Times New Roman" pitchFamily="18" charset="0"/>
            </a:endParaRPr>
          </a:p>
          <a:p>
            <a:pPr>
              <a:lnSpc>
                <a:spcPct val="90000"/>
              </a:lnSpc>
              <a:buNone/>
            </a:pPr>
            <a:endParaRPr lang="sv-SE" dirty="0" smtClean="0">
              <a:cs typeface="Arial" pitchFamily="34" charset="0"/>
            </a:endParaRPr>
          </a:p>
          <a:p>
            <a:pPr>
              <a:lnSpc>
                <a:spcPct val="90000"/>
              </a:lnSpc>
              <a:buNone/>
            </a:pPr>
            <a:r>
              <a:rPr lang="sv-SE" dirty="0" smtClean="0">
                <a:cs typeface="Arial" pitchFamily="34" charset="0"/>
              </a:rPr>
              <a:t>Contoh:</a:t>
            </a:r>
            <a:endParaRPr lang="en-US" dirty="0" smtClean="0">
              <a:cs typeface="Times New Roman" pitchFamily="18" charset="0"/>
            </a:endParaRPr>
          </a:p>
          <a:p>
            <a:pPr>
              <a:lnSpc>
                <a:spcPct val="90000"/>
              </a:lnSpc>
            </a:pPr>
            <a:r>
              <a:rPr lang="sv-SE" dirty="0" smtClean="0">
                <a:cs typeface="Arial" pitchFamily="34" charset="0"/>
              </a:rPr>
              <a:t>Meisei, S.L., McCullough, J.P., Leckthaler, C.H., dan Weisz, P.B., 1 976, ....</a:t>
            </a:r>
            <a:endParaRPr lang="en-US" dirty="0" smtClean="0">
              <a:cs typeface="Times New Roman" pitchFamily="18" charset="0"/>
            </a:endParaRPr>
          </a:p>
          <a:p>
            <a:pPr>
              <a:lnSpc>
                <a:spcPct val="90000"/>
              </a:lnSpc>
              <a:buNone/>
            </a:pPr>
            <a:r>
              <a:rPr lang="nl-NL" dirty="0" smtClean="0">
                <a:cs typeface="Arial" pitchFamily="34" charset="0"/>
              </a:rPr>
              <a:t>Tidak boleh hanya:</a:t>
            </a:r>
            <a:endParaRPr lang="en-US" dirty="0" smtClean="0">
              <a:cs typeface="Times New Roman" pitchFamily="18" charset="0"/>
            </a:endParaRPr>
          </a:p>
          <a:p>
            <a:pPr>
              <a:lnSpc>
                <a:spcPct val="90000"/>
              </a:lnSpc>
            </a:pPr>
            <a:r>
              <a:rPr lang="nl-NL" dirty="0" smtClean="0">
                <a:cs typeface="Arial" pitchFamily="34" charset="0"/>
              </a:rPr>
              <a:t>Meisel, S.L. dkk atau Meisel, S.L. et al.</a:t>
            </a:r>
          </a:p>
          <a:p>
            <a:pPr>
              <a:lnSpc>
                <a:spcPct val="90000"/>
              </a:lnSpc>
            </a:pPr>
            <a:r>
              <a:rPr lang="en-US" dirty="0" err="1" smtClean="0">
                <a:cs typeface="Times New Roman" pitchFamily="18" charset="0"/>
              </a:rPr>
              <a:t>Lebih</a:t>
            </a:r>
            <a:r>
              <a:rPr lang="en-US" dirty="0" smtClean="0">
                <a:cs typeface="Times New Roman" pitchFamily="18" charset="0"/>
              </a:rPr>
              <a:t> </a:t>
            </a:r>
            <a:r>
              <a:rPr lang="en-US" dirty="0" err="1" smtClean="0">
                <a:cs typeface="Times New Roman" pitchFamily="18" charset="0"/>
              </a:rPr>
              <a:t>lengkap</a:t>
            </a:r>
            <a:r>
              <a:rPr lang="en-US" dirty="0" smtClean="0">
                <a:cs typeface="Times New Roman" pitchFamily="18" charset="0"/>
              </a:rPr>
              <a:t> Baca </a:t>
            </a:r>
            <a:r>
              <a:rPr lang="en-US" dirty="0" err="1" smtClean="0">
                <a:cs typeface="Times New Roman" pitchFamily="18" charset="0"/>
              </a:rPr>
              <a:t>buku</a:t>
            </a:r>
            <a:r>
              <a:rPr lang="en-US" dirty="0" smtClean="0">
                <a:cs typeface="Times New Roman" pitchFamily="18" charset="0"/>
              </a:rPr>
              <a:t> </a:t>
            </a:r>
            <a:r>
              <a:rPr lang="en-US" dirty="0" err="1" smtClean="0">
                <a:cs typeface="Times New Roman" pitchFamily="18" charset="0"/>
              </a:rPr>
              <a:t>pedoman</a:t>
            </a:r>
            <a:r>
              <a:rPr lang="en-US" dirty="0" smtClean="0">
                <a:cs typeface="Times New Roman" pitchFamily="18" charset="0"/>
              </a:rPr>
              <a:t> </a:t>
            </a:r>
            <a:r>
              <a:rPr lang="en-US" dirty="0" err="1" smtClean="0">
                <a:cs typeface="Times New Roman" pitchFamily="18" charset="0"/>
              </a:rPr>
              <a:t>penulisan</a:t>
            </a:r>
            <a:r>
              <a:rPr lang="en-US" dirty="0" smtClean="0">
                <a:cs typeface="Times New Roman" pitchFamily="18" charset="0"/>
              </a:rPr>
              <a:t> </a:t>
            </a:r>
            <a:r>
              <a:rPr lang="en-US" dirty="0" err="1" smtClean="0">
                <a:cs typeface="Times New Roman" pitchFamily="18" charset="0"/>
              </a:rPr>
              <a:t>Skripsi</a:t>
            </a:r>
            <a:r>
              <a:rPr lang="en-US" dirty="0" smtClean="0">
                <a:cs typeface="Times New Roman" pitchFamily="18" charset="0"/>
              </a:rPr>
              <a:t> STIE ANINDYAGUNA </a:t>
            </a:r>
            <a:r>
              <a:rPr lang="en-US" dirty="0" err="1" smtClean="0">
                <a:cs typeface="Times New Roman" pitchFamily="18" charset="0"/>
              </a:rPr>
              <a:t>terbaru</a:t>
            </a:r>
            <a:r>
              <a:rPr lang="en-US" dirty="0" smtClean="0">
                <a:cs typeface="Times New Roman" pitchFamily="18" charset="0"/>
              </a:rPr>
              <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TITEL,GELAR/PANGKAT</a:t>
            </a:r>
            <a:endParaRPr lang="id-ID" dirty="0"/>
          </a:p>
        </p:txBody>
      </p:sp>
      <p:sp>
        <p:nvSpPr>
          <p:cNvPr id="3" name="Content Placeholder 2"/>
          <p:cNvSpPr>
            <a:spLocks noGrp="1"/>
          </p:cNvSpPr>
          <p:nvPr>
            <p:ph idx="1"/>
          </p:nvPr>
        </p:nvSpPr>
        <p:spPr/>
        <p:txBody>
          <a:bodyPr>
            <a:normAutofit fontScale="85000" lnSpcReduction="10000"/>
          </a:bodyPr>
          <a:lstStyle/>
          <a:p>
            <a:r>
              <a:rPr lang="en-US" b="1" dirty="0" err="1" smtClean="0">
                <a:cs typeface="Times New Roman" pitchFamily="18" charset="0"/>
              </a:rPr>
              <a:t>Derajat</a:t>
            </a:r>
            <a:r>
              <a:rPr lang="en-US" b="1" dirty="0" smtClean="0">
                <a:cs typeface="Times New Roman" pitchFamily="18" charset="0"/>
              </a:rPr>
              <a:t> </a:t>
            </a:r>
            <a:r>
              <a:rPr lang="en-US" b="1" dirty="0" err="1" smtClean="0">
                <a:cs typeface="Times New Roman" pitchFamily="18" charset="0"/>
              </a:rPr>
              <a:t>kesarjanaan</a:t>
            </a:r>
            <a:r>
              <a:rPr lang="id-ID" b="1" dirty="0" smtClean="0">
                <a:cs typeface="Times New Roman" pitchFamily="18" charset="0"/>
              </a:rPr>
              <a:t>/GELAR/PANGKAT</a:t>
            </a:r>
            <a:r>
              <a:rPr lang="en-US" b="1" dirty="0" smtClean="0">
                <a:cs typeface="Times New Roman" pitchFamily="18" charset="0"/>
              </a:rPr>
              <a:t> </a:t>
            </a:r>
            <a:r>
              <a:rPr lang="en-US" b="1" dirty="0" err="1" smtClean="0">
                <a:cs typeface="Times New Roman" pitchFamily="18" charset="0"/>
              </a:rPr>
              <a:t>tidak</a:t>
            </a:r>
            <a:r>
              <a:rPr lang="en-US" b="1" dirty="0" smtClean="0">
                <a:cs typeface="Times New Roman" pitchFamily="18" charset="0"/>
              </a:rPr>
              <a:t> </a:t>
            </a:r>
            <a:r>
              <a:rPr lang="en-US" b="1" dirty="0" err="1" smtClean="0">
                <a:cs typeface="Times New Roman" pitchFamily="18" charset="0"/>
              </a:rPr>
              <a:t>boleh</a:t>
            </a:r>
            <a:r>
              <a:rPr lang="en-US" b="1" dirty="0" smtClean="0">
                <a:cs typeface="Times New Roman" pitchFamily="18" charset="0"/>
              </a:rPr>
              <a:t> </a:t>
            </a:r>
            <a:r>
              <a:rPr lang="en-US" b="1" dirty="0" err="1" smtClean="0">
                <a:cs typeface="Times New Roman" pitchFamily="18" charset="0"/>
              </a:rPr>
              <a:t>dicantumkan</a:t>
            </a:r>
            <a:r>
              <a:rPr lang="en-US" b="1" dirty="0" smtClean="0"/>
              <a:t> (</a:t>
            </a:r>
            <a:r>
              <a:rPr lang="en-US" b="1" dirty="0" err="1" smtClean="0"/>
              <a:t>tanpa</a:t>
            </a:r>
            <a:r>
              <a:rPr lang="en-US" b="1" dirty="0" smtClean="0"/>
              <a:t> </a:t>
            </a:r>
            <a:r>
              <a:rPr lang="en-US" b="1" dirty="0" err="1" smtClean="0"/>
              <a:t>penulisan</a:t>
            </a:r>
            <a:r>
              <a:rPr lang="en-US" b="1" dirty="0" smtClean="0"/>
              <a:t> </a:t>
            </a:r>
            <a:r>
              <a:rPr lang="en-US" b="1" dirty="0" err="1" smtClean="0"/>
              <a:t>Gelar</a:t>
            </a:r>
            <a:r>
              <a:rPr lang="en-US" b="1" dirty="0" smtClean="0"/>
              <a:t> </a:t>
            </a:r>
            <a:r>
              <a:rPr lang="en-US" b="1" dirty="0" err="1" smtClean="0"/>
              <a:t>akademik</a:t>
            </a:r>
            <a:r>
              <a:rPr lang="en-US" b="1" dirty="0" smtClean="0"/>
              <a:t> </a:t>
            </a:r>
            <a:r>
              <a:rPr lang="en-US" b="1" dirty="0" err="1" smtClean="0"/>
              <a:t>atau</a:t>
            </a:r>
            <a:r>
              <a:rPr lang="en-US" b="1" dirty="0" smtClean="0"/>
              <a:t> </a:t>
            </a:r>
            <a:r>
              <a:rPr lang="en-US" b="1" dirty="0" err="1" smtClean="0"/>
              <a:t>profesi</a:t>
            </a:r>
            <a:r>
              <a:rPr lang="en-US" b="1" dirty="0" smtClean="0"/>
              <a:t> </a:t>
            </a:r>
            <a:r>
              <a:rPr lang="en-US" b="1" dirty="0" err="1" smtClean="0"/>
              <a:t>penulis</a:t>
            </a:r>
            <a:r>
              <a:rPr lang="en-US" b="1" dirty="0" smtClean="0"/>
              <a:t>)</a:t>
            </a:r>
            <a:endParaRPr lang="id-ID" b="1" dirty="0" smtClean="0"/>
          </a:p>
          <a:p>
            <a:r>
              <a:rPr lang="id-ID" b="1" dirty="0" smtClean="0"/>
              <a:t>CONTOH PENULISAN ONLINE</a:t>
            </a:r>
            <a:endParaRPr lang="en-US" b="1" dirty="0" smtClean="0"/>
          </a:p>
          <a:p>
            <a:pPr>
              <a:lnSpc>
                <a:spcPct val="90000"/>
              </a:lnSpc>
              <a:buNone/>
              <a:defRPr/>
            </a:pPr>
            <a:r>
              <a:rPr lang="en-US" sz="2400" b="1" i="1" dirty="0" err="1">
                <a:cs typeface="Arial" charset="0"/>
              </a:rPr>
              <a:t>Contoh</a:t>
            </a:r>
            <a:r>
              <a:rPr lang="en-US" sz="2400" b="1" i="1" dirty="0">
                <a:cs typeface="Arial" charset="0"/>
              </a:rPr>
              <a:t> </a:t>
            </a:r>
            <a:r>
              <a:rPr lang="en-US" sz="2400" b="1" i="1" dirty="0" err="1">
                <a:cs typeface="Arial" charset="0"/>
              </a:rPr>
              <a:t>untuk</a:t>
            </a:r>
            <a:r>
              <a:rPr lang="en-US" sz="2400" b="1" i="1" dirty="0">
                <a:cs typeface="Arial" charset="0"/>
              </a:rPr>
              <a:t> </a:t>
            </a:r>
            <a:r>
              <a:rPr lang="en-US" sz="2400" b="1" i="1" dirty="0" err="1">
                <a:cs typeface="Arial" charset="0"/>
              </a:rPr>
              <a:t>situs</a:t>
            </a:r>
            <a:r>
              <a:rPr lang="en-US" sz="2400" b="1" i="1" dirty="0">
                <a:cs typeface="Arial" charset="0"/>
              </a:rPr>
              <a:t> FTP (File Transfer Protocol):</a:t>
            </a:r>
            <a:endParaRPr lang="en-US" sz="2400" b="1" dirty="0">
              <a:cs typeface="Times New Roman" charset="0"/>
            </a:endParaRPr>
          </a:p>
          <a:p>
            <a:pPr lvl="1">
              <a:lnSpc>
                <a:spcPct val="90000"/>
              </a:lnSpc>
              <a:buNone/>
              <a:defRPr/>
            </a:pPr>
            <a:r>
              <a:rPr lang="en-US" sz="2000" b="1" dirty="0">
                <a:cs typeface="Arial" charset="0"/>
              </a:rPr>
              <a:t>Johnson, P. 1994. </a:t>
            </a:r>
            <a:r>
              <a:rPr lang="en-US" sz="2000" b="1" i="1" dirty="0">
                <a:cs typeface="Arial" charset="0"/>
              </a:rPr>
              <a:t>Tropical Indonesian </a:t>
            </a:r>
            <a:r>
              <a:rPr lang="en-US" sz="2000" b="1" dirty="0">
                <a:cs typeface="Arial" charset="0"/>
              </a:rPr>
              <a:t>Architecture ftp://indoarch.com/Pub/CCC94/johnson-p (22 Apr. 2000).</a:t>
            </a:r>
            <a:endParaRPr lang="en-US" sz="2000" b="1" dirty="0">
              <a:cs typeface="Times New Roman" charset="0"/>
            </a:endParaRPr>
          </a:p>
          <a:p>
            <a:pPr>
              <a:lnSpc>
                <a:spcPct val="90000"/>
              </a:lnSpc>
              <a:buNone/>
              <a:defRPr/>
            </a:pPr>
            <a:endParaRPr lang="en-US" sz="2400" b="1" i="1" dirty="0">
              <a:cs typeface="Arial" charset="0"/>
            </a:endParaRPr>
          </a:p>
          <a:p>
            <a:pPr>
              <a:lnSpc>
                <a:spcPct val="90000"/>
              </a:lnSpc>
              <a:buNone/>
              <a:defRPr/>
            </a:pPr>
            <a:r>
              <a:rPr lang="en-US" sz="2400" b="1" i="1" dirty="0" err="1">
                <a:cs typeface="Arial" charset="0"/>
              </a:rPr>
              <a:t>Contoh</a:t>
            </a:r>
            <a:r>
              <a:rPr lang="en-US" sz="2400" b="1" i="1" dirty="0">
                <a:cs typeface="Arial" charset="0"/>
              </a:rPr>
              <a:t> </a:t>
            </a:r>
            <a:r>
              <a:rPr lang="en-US" sz="2400" b="1" i="1" dirty="0" err="1">
                <a:cs typeface="Arial" charset="0"/>
              </a:rPr>
              <a:t>untuk</a:t>
            </a:r>
            <a:r>
              <a:rPr lang="en-US" sz="2400" b="1" i="1" dirty="0">
                <a:cs typeface="Arial" charset="0"/>
              </a:rPr>
              <a:t> </a:t>
            </a:r>
            <a:r>
              <a:rPr lang="en-US" sz="2400" b="1" i="1" dirty="0" err="1">
                <a:cs typeface="Arial" charset="0"/>
              </a:rPr>
              <a:t>situs</a:t>
            </a:r>
            <a:r>
              <a:rPr lang="en-US" sz="2400" b="1" i="1" dirty="0">
                <a:cs typeface="Arial" charset="0"/>
              </a:rPr>
              <a:t> WWW (World Wide Web):</a:t>
            </a:r>
            <a:endParaRPr lang="en-US" sz="2400" b="1" i="1" dirty="0">
              <a:cs typeface="Times New Roman" charset="0"/>
            </a:endParaRPr>
          </a:p>
          <a:p>
            <a:pPr lvl="1">
              <a:lnSpc>
                <a:spcPct val="90000"/>
              </a:lnSpc>
              <a:buNone/>
              <a:defRPr/>
            </a:pPr>
            <a:r>
              <a:rPr lang="en-US" sz="2000" b="1" dirty="0" err="1">
                <a:cs typeface="Arial" charset="0"/>
              </a:rPr>
              <a:t>Djunaedi</a:t>
            </a:r>
            <a:r>
              <a:rPr lang="en-US" sz="2000" b="1" dirty="0">
                <a:cs typeface="Arial" charset="0"/>
              </a:rPr>
              <a:t>, A. 2000. </a:t>
            </a:r>
            <a:r>
              <a:rPr lang="en-US" sz="2000" b="1" i="1" dirty="0">
                <a:cs typeface="Arial" charset="0"/>
              </a:rPr>
              <a:t>The History of Indonesian Urban Planning.. </a:t>
            </a:r>
            <a:r>
              <a:rPr lang="en-US" sz="2000" b="1" dirty="0">
                <a:cs typeface="Arial" charset="0"/>
              </a:rPr>
              <a:t>http://www.mpkd -</a:t>
            </a:r>
            <a:r>
              <a:rPr lang="en-US" sz="2000" b="1" dirty="0" err="1">
                <a:cs typeface="Arial" charset="0"/>
              </a:rPr>
              <a:t>ugm.ac.id</a:t>
            </a:r>
            <a:r>
              <a:rPr lang="en-US" sz="2000" b="1" dirty="0">
                <a:cs typeface="Arial" charset="0"/>
              </a:rPr>
              <a:t>/</a:t>
            </a:r>
            <a:r>
              <a:rPr lang="en-US" sz="2000" b="1" dirty="0" err="1">
                <a:cs typeface="Arial" charset="0"/>
              </a:rPr>
              <a:t>adj</a:t>
            </a:r>
            <a:r>
              <a:rPr lang="en-US" sz="2000" b="1" dirty="0">
                <a:cs typeface="Arial" charset="0"/>
              </a:rPr>
              <a:t>/riset99/ (18 Apr. 2000).</a:t>
            </a:r>
          </a:p>
          <a:p>
            <a:pPr lvl="1">
              <a:lnSpc>
                <a:spcPct val="90000"/>
              </a:lnSpc>
              <a:buNone/>
              <a:defRPr/>
            </a:pPr>
            <a:endParaRPr lang="en-US" sz="2000" b="1" dirty="0">
              <a:cs typeface="Times New Roman" charset="0"/>
            </a:endParaRPr>
          </a:p>
          <a:p>
            <a:pPr>
              <a:lnSpc>
                <a:spcPct val="90000"/>
              </a:lnSpc>
              <a:buNone/>
              <a:defRPr/>
            </a:pPr>
            <a:r>
              <a:rPr lang="en-US" sz="2400" b="1" i="1" dirty="0" err="1">
                <a:cs typeface="Arial" charset="0"/>
              </a:rPr>
              <a:t>Contoh</a:t>
            </a:r>
            <a:r>
              <a:rPr lang="en-US" sz="2400" b="1" i="1" dirty="0">
                <a:cs typeface="Arial" charset="0"/>
              </a:rPr>
              <a:t> </a:t>
            </a:r>
            <a:r>
              <a:rPr lang="en-US" sz="2400" b="1" i="1" dirty="0" err="1">
                <a:cs typeface="Arial" charset="0"/>
              </a:rPr>
              <a:t>untuk</a:t>
            </a:r>
            <a:r>
              <a:rPr lang="en-US" sz="2400" b="1" i="1" dirty="0">
                <a:cs typeface="Arial" charset="0"/>
              </a:rPr>
              <a:t> </a:t>
            </a:r>
            <a:r>
              <a:rPr lang="en-US" sz="2400" b="1" i="1" dirty="0" err="1">
                <a:cs typeface="Arial" charset="0"/>
              </a:rPr>
              <a:t>informasi</a:t>
            </a:r>
            <a:r>
              <a:rPr lang="en-US" sz="2400" b="1" i="1" dirty="0">
                <a:cs typeface="Arial" charset="0"/>
              </a:rPr>
              <a:t> </a:t>
            </a:r>
            <a:r>
              <a:rPr lang="en-US" sz="2400" b="1" i="1" dirty="0" err="1">
                <a:cs typeface="Arial" charset="0"/>
              </a:rPr>
              <a:t>lewat</a:t>
            </a:r>
            <a:r>
              <a:rPr lang="en-US" sz="2400" b="1" i="1" dirty="0">
                <a:cs typeface="Arial" charset="0"/>
              </a:rPr>
              <a:t> e -mail:</a:t>
            </a:r>
            <a:endParaRPr lang="en-US" sz="2400" b="1" dirty="0">
              <a:cs typeface="Times New Roman" charset="0"/>
            </a:endParaRPr>
          </a:p>
          <a:p>
            <a:pPr lvl="1">
              <a:lnSpc>
                <a:spcPct val="90000"/>
              </a:lnSpc>
              <a:buNone/>
              <a:defRPr/>
            </a:pPr>
            <a:r>
              <a:rPr lang="en-US" sz="2000" b="1" dirty="0" err="1">
                <a:cs typeface="Arial" charset="0"/>
              </a:rPr>
              <a:t>Djunaedi</a:t>
            </a:r>
            <a:r>
              <a:rPr lang="en-US" sz="2000" b="1" dirty="0">
                <a:cs typeface="Arial" charset="0"/>
              </a:rPr>
              <a:t>, A. 22 </a:t>
            </a:r>
            <a:r>
              <a:rPr lang="en-US" sz="2000" b="1" dirty="0" err="1">
                <a:cs typeface="Arial" charset="0"/>
              </a:rPr>
              <a:t>Maret</a:t>
            </a:r>
            <a:r>
              <a:rPr lang="en-US" sz="2000" b="1" dirty="0">
                <a:cs typeface="Arial" charset="0"/>
              </a:rPr>
              <a:t> 2000. </a:t>
            </a:r>
            <a:r>
              <a:rPr lang="en-US" sz="2000" b="1" i="1" dirty="0">
                <a:cs typeface="Arial" charset="0"/>
              </a:rPr>
              <a:t>The urban pattern of some coastal cities in the northern Central Java.. </a:t>
            </a:r>
            <a:r>
              <a:rPr lang="en-US" sz="2000" b="1" dirty="0">
                <a:cs typeface="Arial" charset="0"/>
              </a:rPr>
              <a:t>research-news@ugm.ac.id (19 Apr. 2000).</a:t>
            </a:r>
            <a:endParaRPr lang="en-US" sz="2000" b="1" dirty="0">
              <a:cs typeface="Times New Roman"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a:bodyPr>
          <a:lstStyle/>
          <a:p>
            <a:endParaRPr lang="id-ID" dirty="0"/>
          </a:p>
          <a:p>
            <a:pPr algn="ctr"/>
            <a:r>
              <a:rPr lang="id-ID" dirty="0" smtClean="0"/>
              <a:t>SAMPAI JUMPA  </a:t>
            </a:r>
          </a:p>
          <a:p>
            <a:pPr algn="ctr"/>
            <a:r>
              <a:rPr lang="id-ID" dirty="0" smtClean="0"/>
              <a:t>TETAP DI RUMAH</a:t>
            </a:r>
          </a:p>
          <a:p>
            <a:pPr algn="ctr"/>
            <a:r>
              <a:rPr lang="id-ID" dirty="0"/>
              <a:t> </a:t>
            </a:r>
            <a:r>
              <a:rPr lang="id-ID" dirty="0" smtClean="0"/>
              <a:t>BEKERJA DARI RUMAH DAN....</a:t>
            </a:r>
          </a:p>
          <a:p>
            <a:pPr algn="ctr"/>
            <a:r>
              <a:rPr lang="id-ID" dirty="0" smtClean="0"/>
              <a:t>BERDOA KEPADA </a:t>
            </a:r>
          </a:p>
          <a:p>
            <a:pPr algn="ctr"/>
            <a:r>
              <a:rPr lang="id-ID" dirty="0" smtClean="0"/>
              <a:t>ALLAH SUBHANAHU WATAALA</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lgn="just">
              <a:lnSpc>
                <a:spcPct val="80000"/>
              </a:lnSpc>
            </a:pPr>
            <a:r>
              <a:rPr lang="en-US" b="1" dirty="0" err="1" smtClean="0"/>
              <a:t>Logika</a:t>
            </a:r>
            <a:r>
              <a:rPr lang="en-US" b="1" dirty="0" smtClean="0"/>
              <a:t> </a:t>
            </a:r>
            <a:r>
              <a:rPr lang="en-US" b="1" dirty="0" err="1" smtClean="0"/>
              <a:t>Ilmiah</a:t>
            </a:r>
            <a:r>
              <a:rPr lang="en-US" dirty="0" smtClean="0"/>
              <a:t>, </a:t>
            </a:r>
            <a:r>
              <a:rPr lang="en-US" dirty="0" err="1" smtClean="0"/>
              <a:t>gabungan</a:t>
            </a:r>
            <a:r>
              <a:rPr lang="en-US" dirty="0" smtClean="0"/>
              <a:t>  </a:t>
            </a:r>
            <a:r>
              <a:rPr lang="en-US" dirty="0" err="1" smtClean="0"/>
              <a:t>antara</a:t>
            </a:r>
            <a:r>
              <a:rPr lang="en-US" dirty="0" smtClean="0"/>
              <a:t>  </a:t>
            </a:r>
            <a:r>
              <a:rPr lang="en-US" dirty="0" err="1" smtClean="0"/>
              <a:t>logika</a:t>
            </a:r>
            <a:r>
              <a:rPr lang="en-US" dirty="0" smtClean="0"/>
              <a:t>  </a:t>
            </a:r>
            <a:r>
              <a:rPr lang="en-US" dirty="0" err="1" smtClean="0"/>
              <a:t>deduktif</a:t>
            </a:r>
            <a:r>
              <a:rPr lang="en-US" dirty="0" smtClean="0"/>
              <a:t>  </a:t>
            </a:r>
            <a:r>
              <a:rPr lang="en-US" dirty="0" err="1" smtClean="0"/>
              <a:t>dan</a:t>
            </a:r>
            <a:r>
              <a:rPr lang="en-US" dirty="0" smtClean="0"/>
              <a:t>  </a:t>
            </a:r>
            <a:r>
              <a:rPr lang="en-US" dirty="0" err="1" smtClean="0"/>
              <a:t>induktif</a:t>
            </a:r>
            <a:r>
              <a:rPr lang="en-US" dirty="0" smtClean="0"/>
              <a:t>  </a:t>
            </a:r>
            <a:r>
              <a:rPr lang="en-US" dirty="0" err="1" smtClean="0"/>
              <a:t>dimana</a:t>
            </a:r>
            <a:r>
              <a:rPr lang="en-US" dirty="0" smtClean="0"/>
              <a:t>  </a:t>
            </a:r>
            <a:r>
              <a:rPr lang="en-US" dirty="0" err="1" smtClean="0"/>
              <a:t>rasionalisme</a:t>
            </a:r>
            <a:r>
              <a:rPr lang="en-US" dirty="0" smtClean="0"/>
              <a:t>  </a:t>
            </a:r>
            <a:r>
              <a:rPr lang="en-US" dirty="0" err="1" smtClean="0"/>
              <a:t>dan</a:t>
            </a:r>
            <a:r>
              <a:rPr lang="en-US" dirty="0" smtClean="0"/>
              <a:t>  </a:t>
            </a:r>
            <a:r>
              <a:rPr lang="en-US" dirty="0" err="1" smtClean="0"/>
              <a:t>empirisme</a:t>
            </a:r>
            <a:r>
              <a:rPr lang="en-US" dirty="0" smtClean="0"/>
              <a:t>  </a:t>
            </a:r>
            <a:r>
              <a:rPr lang="en-US" dirty="0" err="1" smtClean="0"/>
              <a:t>bersama-sama</a:t>
            </a:r>
            <a:r>
              <a:rPr lang="en-US" dirty="0" smtClean="0"/>
              <a:t>  </a:t>
            </a:r>
            <a:r>
              <a:rPr lang="en-US" dirty="0" err="1" smtClean="0"/>
              <a:t>dalam</a:t>
            </a:r>
            <a:r>
              <a:rPr lang="en-US" dirty="0" smtClean="0"/>
              <a:t>  </a:t>
            </a:r>
            <a:r>
              <a:rPr lang="en-US" dirty="0" err="1" smtClean="0"/>
              <a:t>suatu</a:t>
            </a:r>
            <a:r>
              <a:rPr lang="en-US" dirty="0" smtClean="0"/>
              <a:t>  system  </a:t>
            </a:r>
            <a:r>
              <a:rPr lang="en-US" dirty="0" err="1" smtClean="0"/>
              <a:t>dengan</a:t>
            </a:r>
            <a:r>
              <a:rPr lang="en-US" dirty="0" smtClean="0"/>
              <a:t>  </a:t>
            </a:r>
            <a:r>
              <a:rPr lang="en-US" dirty="0" err="1" smtClean="0"/>
              <a:t>mekanisme</a:t>
            </a:r>
            <a:r>
              <a:rPr lang="en-US" dirty="0" smtClean="0"/>
              <a:t>  </a:t>
            </a:r>
            <a:r>
              <a:rPr lang="en-US" dirty="0" err="1" smtClean="0"/>
              <a:t>korektif</a:t>
            </a:r>
            <a:r>
              <a:rPr lang="en-US" dirty="0" smtClean="0"/>
              <a:t>. </a:t>
            </a:r>
          </a:p>
          <a:p>
            <a:pPr algn="just">
              <a:lnSpc>
                <a:spcPct val="80000"/>
              </a:lnSpc>
            </a:pPr>
            <a:r>
              <a:rPr lang="en-US" b="1" dirty="0" err="1" smtClean="0"/>
              <a:t>Hipotesis</a:t>
            </a:r>
            <a:r>
              <a:rPr lang="en-US" dirty="0" smtClean="0"/>
              <a:t>, </a:t>
            </a:r>
            <a:r>
              <a:rPr lang="en-US" dirty="0" err="1" smtClean="0"/>
              <a:t>jawaban</a:t>
            </a:r>
            <a:r>
              <a:rPr lang="en-US" dirty="0" smtClean="0"/>
              <a:t>  </a:t>
            </a:r>
            <a:r>
              <a:rPr lang="en-US" dirty="0" err="1" smtClean="0"/>
              <a:t>sementara</a:t>
            </a:r>
            <a:r>
              <a:rPr lang="en-US" dirty="0" smtClean="0"/>
              <a:t>  </a:t>
            </a:r>
            <a:r>
              <a:rPr lang="en-US" dirty="0" err="1" smtClean="0"/>
              <a:t>terhadap</a:t>
            </a:r>
            <a:r>
              <a:rPr lang="en-US" dirty="0" smtClean="0"/>
              <a:t>  </a:t>
            </a:r>
            <a:r>
              <a:rPr lang="en-US" dirty="0" err="1" smtClean="0"/>
              <a:t>permasalahan</a:t>
            </a:r>
            <a:r>
              <a:rPr lang="en-US" dirty="0" smtClean="0"/>
              <a:t>  yang  </a:t>
            </a:r>
            <a:r>
              <a:rPr lang="en-US" dirty="0" err="1" smtClean="0"/>
              <a:t>sedang</a:t>
            </a:r>
            <a:r>
              <a:rPr lang="en-US" dirty="0" smtClean="0"/>
              <a:t>  </a:t>
            </a:r>
            <a:r>
              <a:rPr lang="en-US" dirty="0" err="1" smtClean="0"/>
              <a:t>diteliti</a:t>
            </a:r>
            <a:r>
              <a:rPr lang="en-US" dirty="0" smtClean="0"/>
              <a:t>.  </a:t>
            </a:r>
            <a:r>
              <a:rPr lang="en-US" dirty="0" err="1" smtClean="0"/>
              <a:t>Hipotesis</a:t>
            </a:r>
            <a:r>
              <a:rPr lang="en-US" dirty="0" smtClean="0"/>
              <a:t>  </a:t>
            </a:r>
            <a:r>
              <a:rPr lang="en-US" dirty="0" err="1" smtClean="0"/>
              <a:t>merupakan</a:t>
            </a:r>
            <a:r>
              <a:rPr lang="en-US" dirty="0" smtClean="0"/>
              <a:t>  saran  </a:t>
            </a:r>
            <a:r>
              <a:rPr lang="en-US" dirty="0" err="1" smtClean="0"/>
              <a:t>penelitian</a:t>
            </a:r>
            <a:r>
              <a:rPr lang="en-US" dirty="0" smtClean="0"/>
              <a:t>  </a:t>
            </a:r>
            <a:r>
              <a:rPr lang="en-US" dirty="0" err="1" smtClean="0"/>
              <a:t>ilmiah</a:t>
            </a:r>
            <a:r>
              <a:rPr lang="en-US" dirty="0" smtClean="0"/>
              <a:t>  </a:t>
            </a:r>
            <a:r>
              <a:rPr lang="en-US" dirty="0" err="1" smtClean="0"/>
              <a:t>karena</a:t>
            </a:r>
            <a:r>
              <a:rPr lang="en-US" dirty="0" smtClean="0"/>
              <a:t>  </a:t>
            </a:r>
            <a:r>
              <a:rPr lang="en-US" dirty="0" err="1" smtClean="0"/>
              <a:t>hipotesis</a:t>
            </a:r>
            <a:r>
              <a:rPr lang="en-US" dirty="0" smtClean="0"/>
              <a:t>  </a:t>
            </a:r>
            <a:r>
              <a:rPr lang="en-US" dirty="0" err="1" smtClean="0"/>
              <a:t>adalah</a:t>
            </a:r>
            <a:r>
              <a:rPr lang="en-US" dirty="0" smtClean="0"/>
              <a:t>  </a:t>
            </a:r>
            <a:r>
              <a:rPr lang="en-US" dirty="0" err="1" smtClean="0"/>
              <a:t>instrumen</a:t>
            </a:r>
            <a:r>
              <a:rPr lang="en-US" dirty="0" smtClean="0"/>
              <a:t>  </a:t>
            </a:r>
            <a:r>
              <a:rPr lang="en-US" dirty="0" err="1" smtClean="0"/>
              <a:t>kerja</a:t>
            </a:r>
            <a:r>
              <a:rPr lang="en-US" dirty="0" smtClean="0"/>
              <a:t>  </a:t>
            </a:r>
            <a:r>
              <a:rPr lang="en-US" dirty="0" err="1" smtClean="0"/>
              <a:t>dari</a:t>
            </a:r>
            <a:r>
              <a:rPr lang="en-US" dirty="0" smtClean="0"/>
              <a:t>  </a:t>
            </a:r>
            <a:r>
              <a:rPr lang="en-US" dirty="0" err="1" smtClean="0"/>
              <a:t>suatu</a:t>
            </a:r>
            <a:r>
              <a:rPr lang="en-US" dirty="0" smtClean="0"/>
              <a:t>  </a:t>
            </a:r>
            <a:r>
              <a:rPr lang="en-US" dirty="0" err="1" smtClean="0"/>
              <a:t>teori</a:t>
            </a:r>
            <a:r>
              <a:rPr lang="en-US" dirty="0" smtClean="0"/>
              <a:t>  </a:t>
            </a:r>
            <a:r>
              <a:rPr lang="en-US" dirty="0" err="1" smtClean="0"/>
              <a:t>dan</a:t>
            </a:r>
            <a:r>
              <a:rPr lang="en-US" dirty="0" smtClean="0"/>
              <a:t>  </a:t>
            </a:r>
            <a:r>
              <a:rPr lang="en-US" dirty="0" err="1" smtClean="0"/>
              <a:t>bersifat</a:t>
            </a:r>
            <a:r>
              <a:rPr lang="en-US" dirty="0" smtClean="0"/>
              <a:t>  </a:t>
            </a:r>
            <a:r>
              <a:rPr lang="en-US" dirty="0" err="1" smtClean="0"/>
              <a:t>spesifik</a:t>
            </a:r>
            <a:r>
              <a:rPr lang="en-US" dirty="0" smtClean="0"/>
              <a:t>  yang  </a:t>
            </a:r>
            <a:r>
              <a:rPr lang="en-US" dirty="0" err="1" smtClean="0"/>
              <a:t>siap</a:t>
            </a:r>
            <a:r>
              <a:rPr lang="en-US" dirty="0" smtClean="0"/>
              <a:t>  </a:t>
            </a:r>
            <a:r>
              <a:rPr lang="en-US" dirty="0" err="1" smtClean="0"/>
              <a:t>diuji</a:t>
            </a:r>
            <a:r>
              <a:rPr lang="en-US" dirty="0" smtClean="0"/>
              <a:t>  </a:t>
            </a:r>
            <a:r>
              <a:rPr lang="en-US" dirty="0" err="1" smtClean="0"/>
              <a:t>secara</a:t>
            </a:r>
            <a:r>
              <a:rPr lang="en-US" dirty="0" smtClean="0"/>
              <a:t>  </a:t>
            </a:r>
            <a:r>
              <a:rPr lang="en-US" dirty="0" err="1" smtClean="0"/>
              <a:t>empiris</a:t>
            </a:r>
            <a:r>
              <a:rPr lang="en-US" dirty="0" smtClean="0"/>
              <a:t>.  </a:t>
            </a:r>
            <a:r>
              <a:rPr lang="en-US" dirty="0" err="1" smtClean="0"/>
              <a:t>Dalam</a:t>
            </a:r>
            <a:r>
              <a:rPr lang="en-US" dirty="0" smtClean="0"/>
              <a:t>  </a:t>
            </a:r>
            <a:r>
              <a:rPr lang="en-US" dirty="0" err="1" smtClean="0"/>
              <a:t>merumuskan</a:t>
            </a:r>
            <a:r>
              <a:rPr lang="en-US" dirty="0" smtClean="0"/>
              <a:t>  </a:t>
            </a:r>
            <a:r>
              <a:rPr lang="en-US" dirty="0" err="1" smtClean="0"/>
              <a:t>hipotesis</a:t>
            </a:r>
            <a:r>
              <a:rPr lang="en-US" dirty="0" smtClean="0"/>
              <a:t>  </a:t>
            </a:r>
            <a:r>
              <a:rPr lang="en-US" dirty="0" err="1" smtClean="0"/>
              <a:t>pernyataannya</a:t>
            </a:r>
            <a:r>
              <a:rPr lang="en-US" dirty="0" smtClean="0"/>
              <a:t> </a:t>
            </a:r>
            <a:r>
              <a:rPr lang="en-US" dirty="0" err="1" smtClean="0"/>
              <a:t>harus</a:t>
            </a:r>
            <a:r>
              <a:rPr lang="en-US" dirty="0" smtClean="0"/>
              <a:t>  </a:t>
            </a:r>
            <a:r>
              <a:rPr lang="en-US" dirty="0" err="1" smtClean="0"/>
              <a:t>merupakan</a:t>
            </a:r>
            <a:r>
              <a:rPr lang="en-US" dirty="0" smtClean="0"/>
              <a:t>  </a:t>
            </a:r>
            <a:r>
              <a:rPr lang="en-US" dirty="0" err="1" smtClean="0"/>
              <a:t>pencerminan</a:t>
            </a:r>
            <a:r>
              <a:rPr lang="en-US" dirty="0" smtClean="0"/>
              <a:t>  </a:t>
            </a:r>
            <a:r>
              <a:rPr lang="en-US" dirty="0" err="1" smtClean="0"/>
              <a:t>adanya</a:t>
            </a:r>
            <a:r>
              <a:rPr lang="en-US" dirty="0" smtClean="0"/>
              <a:t>  </a:t>
            </a:r>
            <a:r>
              <a:rPr lang="en-US" dirty="0" err="1" smtClean="0"/>
              <a:t>hubungan</a:t>
            </a:r>
            <a:r>
              <a:rPr lang="en-US" dirty="0" smtClean="0"/>
              <a:t>  </a:t>
            </a:r>
            <a:r>
              <a:rPr lang="en-US" dirty="0" err="1" smtClean="0"/>
              <a:t>antara</a:t>
            </a:r>
            <a:r>
              <a:rPr lang="en-US" dirty="0" smtClean="0"/>
              <a:t>  </a:t>
            </a:r>
            <a:r>
              <a:rPr lang="en-US" dirty="0" err="1" smtClean="0"/>
              <a:t>dua</a:t>
            </a:r>
            <a:r>
              <a:rPr lang="en-US" dirty="0" smtClean="0"/>
              <a:t>  </a:t>
            </a:r>
            <a:r>
              <a:rPr lang="en-US" dirty="0" err="1" smtClean="0"/>
              <a:t>variabel</a:t>
            </a:r>
            <a:r>
              <a:rPr lang="en-US" dirty="0" smtClean="0"/>
              <a:t>  </a:t>
            </a:r>
            <a:r>
              <a:rPr lang="en-US" dirty="0" err="1" smtClean="0"/>
              <a:t>atau</a:t>
            </a:r>
            <a:r>
              <a:rPr lang="en-US" dirty="0" smtClean="0"/>
              <a:t>  </a:t>
            </a:r>
            <a:r>
              <a:rPr lang="en-US" dirty="0" err="1" smtClean="0"/>
              <a:t>lebih</a:t>
            </a:r>
            <a:r>
              <a:rPr lang="en-US" dirty="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just">
              <a:lnSpc>
                <a:spcPct val="80000"/>
              </a:lnSpc>
            </a:pPr>
            <a:r>
              <a:rPr lang="en-US" b="1" dirty="0" err="1" smtClean="0"/>
              <a:t>Variabel</a:t>
            </a:r>
            <a:r>
              <a:rPr lang="en-US" b="1" dirty="0" smtClean="0"/>
              <a:t>  </a:t>
            </a:r>
            <a:r>
              <a:rPr lang="en-US" dirty="0" err="1" smtClean="0"/>
              <a:t>ialah</a:t>
            </a:r>
            <a:r>
              <a:rPr lang="en-US" dirty="0" smtClean="0"/>
              <a:t>  </a:t>
            </a:r>
            <a:r>
              <a:rPr lang="en-US" dirty="0" err="1" smtClean="0"/>
              <a:t>konstruk-konstruk</a:t>
            </a:r>
            <a:r>
              <a:rPr lang="en-US" dirty="0" smtClean="0"/>
              <a:t>  </a:t>
            </a:r>
            <a:r>
              <a:rPr lang="en-US" dirty="0" err="1" smtClean="0"/>
              <a:t>atau</a:t>
            </a:r>
            <a:r>
              <a:rPr lang="en-US" dirty="0" smtClean="0"/>
              <a:t>  </a:t>
            </a:r>
            <a:r>
              <a:rPr lang="en-US" dirty="0" err="1" smtClean="0"/>
              <a:t>sifat-sifat</a:t>
            </a:r>
            <a:r>
              <a:rPr lang="en-US" dirty="0" smtClean="0"/>
              <a:t>  yang  </a:t>
            </a:r>
            <a:r>
              <a:rPr lang="en-US" dirty="0" err="1" smtClean="0"/>
              <a:t>sedang</a:t>
            </a:r>
            <a:r>
              <a:rPr lang="en-US" dirty="0" smtClean="0"/>
              <a:t>  </a:t>
            </a:r>
            <a:r>
              <a:rPr lang="en-US" dirty="0" err="1" smtClean="0"/>
              <a:t>dipelajari</a:t>
            </a:r>
            <a:r>
              <a:rPr lang="en-US" dirty="0" smtClean="0"/>
              <a:t> </a:t>
            </a:r>
            <a:r>
              <a:rPr lang="en-US" dirty="0" err="1" smtClean="0"/>
              <a:t>Ada</a:t>
            </a:r>
            <a:r>
              <a:rPr lang="en-US" dirty="0" smtClean="0"/>
              <a:t> lima </a:t>
            </a:r>
            <a:r>
              <a:rPr lang="en-US" dirty="0" err="1" smtClean="0"/>
              <a:t>tipe</a:t>
            </a:r>
            <a:r>
              <a:rPr lang="en-US" dirty="0" smtClean="0"/>
              <a:t> variable yang </a:t>
            </a:r>
            <a:r>
              <a:rPr lang="en-US" dirty="0" err="1" smtClean="0"/>
              <a:t>dikenal</a:t>
            </a:r>
            <a:r>
              <a:rPr lang="en-US" dirty="0" smtClean="0"/>
              <a:t> </a:t>
            </a:r>
            <a:r>
              <a:rPr lang="en-US" dirty="0" err="1" smtClean="0"/>
              <a:t>dalam</a:t>
            </a:r>
            <a:r>
              <a:rPr lang="en-US" dirty="0" smtClean="0"/>
              <a:t> </a:t>
            </a:r>
            <a:r>
              <a:rPr lang="en-US" dirty="0" err="1" smtClean="0"/>
              <a:t>penelitian</a:t>
            </a:r>
            <a:r>
              <a:rPr lang="en-US" dirty="0" smtClean="0"/>
              <a:t>, </a:t>
            </a:r>
            <a:r>
              <a:rPr lang="en-US" dirty="0" err="1" smtClean="0"/>
              <a:t>yaitu</a:t>
            </a:r>
            <a:r>
              <a:rPr lang="en-US" dirty="0" smtClean="0"/>
              <a:t>: variable </a:t>
            </a:r>
            <a:r>
              <a:rPr lang="en-US" dirty="0" err="1" smtClean="0"/>
              <a:t>bebas</a:t>
            </a:r>
            <a:r>
              <a:rPr lang="en-US" dirty="0" smtClean="0"/>
              <a:t> (</a:t>
            </a:r>
            <a:r>
              <a:rPr lang="en-US" b="1" i="1" dirty="0" smtClean="0"/>
              <a:t>independent</a:t>
            </a:r>
            <a:r>
              <a:rPr lang="en-US" dirty="0" smtClean="0"/>
              <a:t>), variable </a:t>
            </a:r>
            <a:r>
              <a:rPr lang="en-US" dirty="0" err="1" smtClean="0"/>
              <a:t>tergantung</a:t>
            </a:r>
            <a:r>
              <a:rPr lang="en-US" dirty="0" smtClean="0"/>
              <a:t> (</a:t>
            </a:r>
            <a:r>
              <a:rPr lang="en-US" b="1" i="1" dirty="0" smtClean="0"/>
              <a:t>dependent</a:t>
            </a:r>
            <a:r>
              <a:rPr lang="en-US" dirty="0" smtClean="0"/>
              <a:t>), variable </a:t>
            </a:r>
            <a:r>
              <a:rPr lang="en-US" dirty="0" err="1" smtClean="0"/>
              <a:t>perantara</a:t>
            </a:r>
            <a:r>
              <a:rPr lang="en-US" dirty="0" smtClean="0"/>
              <a:t> (</a:t>
            </a:r>
            <a:r>
              <a:rPr lang="en-US" b="1" i="1" dirty="0" smtClean="0"/>
              <a:t>moderate</a:t>
            </a:r>
            <a:r>
              <a:rPr lang="en-US" dirty="0" smtClean="0"/>
              <a:t>), variable </a:t>
            </a:r>
            <a:r>
              <a:rPr lang="en-US" dirty="0" err="1" smtClean="0"/>
              <a:t>pengganggu</a:t>
            </a:r>
            <a:r>
              <a:rPr lang="en-US" dirty="0" smtClean="0"/>
              <a:t> (</a:t>
            </a:r>
            <a:r>
              <a:rPr lang="en-US" b="1" i="1" dirty="0" smtClean="0"/>
              <a:t>intervening</a:t>
            </a:r>
            <a:r>
              <a:rPr lang="en-US" dirty="0" smtClean="0"/>
              <a:t>) </a:t>
            </a:r>
            <a:r>
              <a:rPr lang="en-US" dirty="0" err="1" smtClean="0"/>
              <a:t>dan</a:t>
            </a:r>
            <a:r>
              <a:rPr lang="en-US" dirty="0" smtClean="0"/>
              <a:t> variable </a:t>
            </a:r>
            <a:r>
              <a:rPr lang="en-US" dirty="0" err="1" smtClean="0"/>
              <a:t>kontrol</a:t>
            </a:r>
            <a:r>
              <a:rPr lang="en-US" dirty="0" smtClean="0"/>
              <a:t> (</a:t>
            </a:r>
            <a:r>
              <a:rPr lang="en-US" b="1" i="1" dirty="0" smtClean="0"/>
              <a:t>control</a:t>
            </a:r>
            <a:r>
              <a:rPr lang="en-US" dirty="0" smtClean="0"/>
              <a:t>)</a:t>
            </a:r>
          </a:p>
          <a:p>
            <a:pPr algn="just">
              <a:lnSpc>
                <a:spcPct val="80000"/>
              </a:lnSpc>
            </a:pPr>
            <a:r>
              <a:rPr lang="sv-SE" b="1" dirty="0" smtClean="0"/>
              <a:t>Definisi  Operasional</a:t>
            </a:r>
            <a:r>
              <a:rPr lang="sv-SE" dirty="0" smtClean="0"/>
              <a:t>, spesifikasi  kegiatan  peneliti  dalam  mengukur  atau  memanipulasi  suatu  variabel</a:t>
            </a:r>
            <a:r>
              <a:rPr lang="en-US" dirty="0" smtClean="0"/>
              <a:t> </a:t>
            </a:r>
            <a:r>
              <a:rPr lang="sv-SE" dirty="0" smtClean="0"/>
              <a:t> </a:t>
            </a:r>
            <a:endParaRPr lang="en-US" dirty="0" smtClean="0"/>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1143000"/>
          </a:xfrm>
        </p:spPr>
        <p:txBody>
          <a:bodyPr>
            <a:normAutofit fontScale="90000"/>
          </a:bodyPr>
          <a:lstStyle/>
          <a:p>
            <a:r>
              <a:rPr lang="sv-SE" sz="3600" b="1" dirty="0" smtClean="0">
                <a:ea typeface="+mj-ea"/>
                <a:cs typeface="Arial" charset="0"/>
              </a:rPr>
              <a:t>Pengertian Penelitian dan Karakteristik Proses </a:t>
            </a:r>
            <a:r>
              <a:rPr lang="sv-SE" dirty="0" smtClean="0">
                <a:ea typeface="+mj-ea"/>
                <a:cs typeface="Arial" charset="0"/>
              </a:rPr>
              <a:t>Penelitian</a:t>
            </a:r>
            <a:endParaRPr lang="id-ID" dirty="0"/>
          </a:p>
        </p:txBody>
      </p:sp>
      <p:sp>
        <p:nvSpPr>
          <p:cNvPr id="3" name="Content Placeholder 2"/>
          <p:cNvSpPr>
            <a:spLocks noGrp="1"/>
          </p:cNvSpPr>
          <p:nvPr>
            <p:ph idx="1"/>
          </p:nvPr>
        </p:nvSpPr>
        <p:spPr/>
        <p:txBody>
          <a:bodyPr>
            <a:normAutofit/>
          </a:bodyPr>
          <a:lstStyle/>
          <a:p>
            <a:pPr marL="533400" indent="-533400" algn="just">
              <a:lnSpc>
                <a:spcPct val="90000"/>
              </a:lnSpc>
              <a:buFont typeface="Wingdings" charset="0"/>
              <a:buAutoNum type="arabicPeriod"/>
              <a:defRPr/>
            </a:pPr>
            <a:r>
              <a:rPr lang="sv-SE" dirty="0">
                <a:cs typeface="Arial" charset="0"/>
              </a:rPr>
              <a:t>Penelitian dimulai dengan suatu pertanyaan atau permasalahan.</a:t>
            </a:r>
            <a:endParaRPr lang="en-US" dirty="0">
              <a:cs typeface="Times New Roman" charset="0"/>
            </a:endParaRPr>
          </a:p>
          <a:p>
            <a:pPr marL="533400" indent="-533400" algn="just">
              <a:lnSpc>
                <a:spcPct val="90000"/>
              </a:lnSpc>
              <a:buFont typeface="Wingdings" charset="0"/>
              <a:buAutoNum type="arabicPeriod"/>
              <a:defRPr/>
            </a:pPr>
            <a:r>
              <a:rPr lang="en-US" dirty="0" err="1">
                <a:cs typeface="Arial" charset="0"/>
              </a:rPr>
              <a:t>Penelitian</a:t>
            </a:r>
            <a:r>
              <a:rPr lang="en-US" dirty="0">
                <a:cs typeface="Arial" charset="0"/>
              </a:rPr>
              <a:t> </a:t>
            </a:r>
            <a:r>
              <a:rPr lang="en-US" dirty="0" err="1">
                <a:cs typeface="Arial" charset="0"/>
              </a:rPr>
              <a:t>memerlukan</a:t>
            </a:r>
            <a:r>
              <a:rPr lang="en-US" dirty="0">
                <a:cs typeface="Arial" charset="0"/>
              </a:rPr>
              <a:t> </a:t>
            </a:r>
            <a:r>
              <a:rPr lang="en-US" dirty="0" err="1">
                <a:cs typeface="Arial" charset="0"/>
              </a:rPr>
              <a:t>pernyataan</a:t>
            </a:r>
            <a:r>
              <a:rPr lang="en-US" dirty="0">
                <a:cs typeface="Arial" charset="0"/>
              </a:rPr>
              <a:t> yang </a:t>
            </a:r>
            <a:r>
              <a:rPr lang="en-US" dirty="0" err="1">
                <a:cs typeface="Arial" charset="0"/>
              </a:rPr>
              <a:t>jelas</a:t>
            </a:r>
            <a:r>
              <a:rPr lang="en-US" dirty="0">
                <a:cs typeface="Arial" charset="0"/>
              </a:rPr>
              <a:t> </a:t>
            </a:r>
            <a:r>
              <a:rPr lang="en-US" dirty="0" err="1">
                <a:cs typeface="Arial" charset="0"/>
              </a:rPr>
              <a:t>tentang</a:t>
            </a:r>
            <a:r>
              <a:rPr lang="en-US" dirty="0">
                <a:cs typeface="Arial" charset="0"/>
              </a:rPr>
              <a:t> </a:t>
            </a:r>
            <a:r>
              <a:rPr lang="en-US" dirty="0" err="1">
                <a:cs typeface="Arial" charset="0"/>
              </a:rPr>
              <a:t>tujuan</a:t>
            </a:r>
            <a:r>
              <a:rPr lang="en-US" dirty="0">
                <a:cs typeface="Arial" charset="0"/>
              </a:rPr>
              <a:t>.</a:t>
            </a:r>
            <a:endParaRPr lang="en-US" dirty="0">
              <a:cs typeface="Times New Roman" charset="0"/>
            </a:endParaRPr>
          </a:p>
          <a:p>
            <a:pPr marL="533400" indent="-533400" algn="just">
              <a:lnSpc>
                <a:spcPct val="90000"/>
              </a:lnSpc>
              <a:buFont typeface="Wingdings" charset="0"/>
              <a:buAutoNum type="arabicPeriod"/>
              <a:defRPr/>
            </a:pPr>
            <a:r>
              <a:rPr lang="en-US" dirty="0" err="1">
                <a:cs typeface="Arial" charset="0"/>
              </a:rPr>
              <a:t>Penelitian</a:t>
            </a:r>
            <a:r>
              <a:rPr lang="en-US" dirty="0">
                <a:cs typeface="Arial" charset="0"/>
              </a:rPr>
              <a:t> </a:t>
            </a:r>
            <a:r>
              <a:rPr lang="en-US" dirty="0" err="1">
                <a:cs typeface="Arial" charset="0"/>
              </a:rPr>
              <a:t>mengikuti</a:t>
            </a:r>
            <a:r>
              <a:rPr lang="en-US" dirty="0">
                <a:cs typeface="Arial" charset="0"/>
              </a:rPr>
              <a:t> </a:t>
            </a:r>
            <a:r>
              <a:rPr lang="en-US" dirty="0" err="1">
                <a:cs typeface="Arial" charset="0"/>
              </a:rPr>
              <a:t>rancangan</a:t>
            </a:r>
            <a:r>
              <a:rPr lang="en-US" dirty="0">
                <a:cs typeface="Arial" charset="0"/>
              </a:rPr>
              <a:t> </a:t>
            </a:r>
            <a:r>
              <a:rPr lang="en-US" dirty="0" err="1">
                <a:cs typeface="Arial" charset="0"/>
              </a:rPr>
              <a:t>prosedur</a:t>
            </a:r>
            <a:r>
              <a:rPr lang="en-US" dirty="0">
                <a:cs typeface="Arial" charset="0"/>
              </a:rPr>
              <a:t> yang </a:t>
            </a:r>
            <a:r>
              <a:rPr lang="en-US" dirty="0" err="1">
                <a:cs typeface="Arial" charset="0"/>
              </a:rPr>
              <a:t>spesifik</a:t>
            </a:r>
            <a:r>
              <a:rPr lang="en-US" dirty="0">
                <a:cs typeface="Arial" charset="0"/>
              </a:rPr>
              <a:t>.</a:t>
            </a:r>
            <a:endParaRPr lang="en-US" dirty="0">
              <a:cs typeface="Times New Roman" charset="0"/>
            </a:endParaRPr>
          </a:p>
          <a:p>
            <a:pPr marL="533400" indent="-533400" algn="just">
              <a:lnSpc>
                <a:spcPct val="90000"/>
              </a:lnSpc>
              <a:buFont typeface="Wingdings" charset="0"/>
              <a:buAutoNum type="arabicPeriod"/>
              <a:defRPr/>
            </a:pPr>
            <a:r>
              <a:rPr lang="en-US" dirty="0" err="1">
                <a:cs typeface="Arial" charset="0"/>
              </a:rPr>
              <a:t>Penelitian</a:t>
            </a:r>
            <a:r>
              <a:rPr lang="en-US" dirty="0">
                <a:cs typeface="Arial" charset="0"/>
              </a:rPr>
              <a:t> </a:t>
            </a:r>
            <a:r>
              <a:rPr lang="en-US" dirty="0" err="1">
                <a:cs typeface="Arial" charset="0"/>
              </a:rPr>
              <a:t>biasanya</a:t>
            </a:r>
            <a:r>
              <a:rPr lang="en-US" dirty="0">
                <a:cs typeface="Arial" charset="0"/>
              </a:rPr>
              <a:t> </a:t>
            </a:r>
            <a:r>
              <a:rPr lang="en-US" dirty="0" err="1">
                <a:cs typeface="Arial" charset="0"/>
              </a:rPr>
              <a:t>membagi</a:t>
            </a:r>
            <a:r>
              <a:rPr lang="en-US" dirty="0">
                <a:cs typeface="Arial" charset="0"/>
              </a:rPr>
              <a:t> </a:t>
            </a:r>
            <a:r>
              <a:rPr lang="en-US" dirty="0" err="1">
                <a:cs typeface="Arial" charset="0"/>
              </a:rPr>
              <a:t>permasalahan</a:t>
            </a:r>
            <a:r>
              <a:rPr lang="en-US" dirty="0">
                <a:cs typeface="Arial" charset="0"/>
              </a:rPr>
              <a:t> </a:t>
            </a:r>
            <a:r>
              <a:rPr lang="en-US" dirty="0" err="1">
                <a:cs typeface="Arial" charset="0"/>
              </a:rPr>
              <a:t>utama</a:t>
            </a:r>
            <a:r>
              <a:rPr lang="en-US" dirty="0">
                <a:cs typeface="Arial" charset="0"/>
              </a:rPr>
              <a:t> </a:t>
            </a:r>
            <a:r>
              <a:rPr lang="en-US" dirty="0" err="1">
                <a:cs typeface="Arial" charset="0"/>
              </a:rPr>
              <a:t>menjadi</a:t>
            </a:r>
            <a:r>
              <a:rPr lang="en-US" dirty="0">
                <a:cs typeface="Arial" charset="0"/>
              </a:rPr>
              <a:t> sub-sub </a:t>
            </a:r>
            <a:r>
              <a:rPr lang="en-US" dirty="0" err="1">
                <a:cs typeface="Arial" charset="0"/>
              </a:rPr>
              <a:t>masalah</a:t>
            </a:r>
            <a:r>
              <a:rPr lang="en-US" dirty="0">
                <a:cs typeface="Arial" charset="0"/>
              </a:rPr>
              <a:t> yang </a:t>
            </a:r>
            <a:r>
              <a:rPr lang="en-US" dirty="0" err="1">
                <a:cs typeface="Arial" charset="0"/>
              </a:rPr>
              <a:t>lebih</a:t>
            </a:r>
            <a:r>
              <a:rPr lang="en-US" dirty="0">
                <a:cs typeface="Arial" charset="0"/>
              </a:rPr>
              <a:t> </a:t>
            </a:r>
            <a:r>
              <a:rPr lang="en-US" dirty="0" err="1">
                <a:cs typeface="Arial" charset="0"/>
              </a:rPr>
              <a:t>dapat</a:t>
            </a:r>
            <a:r>
              <a:rPr lang="en-US" dirty="0">
                <a:cs typeface="Arial" charset="0"/>
              </a:rPr>
              <a:t> </a:t>
            </a:r>
            <a:r>
              <a:rPr lang="en-US" dirty="0" err="1">
                <a:cs typeface="Arial" charset="0"/>
              </a:rPr>
              <a:t>dikelola</a:t>
            </a:r>
            <a:r>
              <a:rPr lang="en-US" dirty="0" smtClean="0">
                <a:cs typeface="Arial" charset="0"/>
              </a:rPr>
              <a:t>.</a:t>
            </a:r>
            <a:endParaRPr lang="en-US" dirty="0">
              <a:cs typeface="Times New Roman"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67544" y="1484784"/>
            <a:ext cx="8229600" cy="4525963"/>
          </a:xfrm>
        </p:spPr>
        <p:txBody>
          <a:bodyPr>
            <a:normAutofit/>
          </a:bodyPr>
          <a:lstStyle/>
          <a:p>
            <a:pPr marL="533400" indent="-533400" algn="just">
              <a:lnSpc>
                <a:spcPct val="90000"/>
              </a:lnSpc>
              <a:buNone/>
              <a:defRPr/>
            </a:pPr>
            <a:r>
              <a:rPr lang="id-ID" dirty="0" smtClean="0">
                <a:cs typeface="Arial" charset="0"/>
              </a:rPr>
              <a:t>5.	</a:t>
            </a:r>
            <a:r>
              <a:rPr lang="en-US" dirty="0" err="1" smtClean="0">
                <a:cs typeface="Arial" charset="0"/>
              </a:rPr>
              <a:t>Penelitian</a:t>
            </a:r>
            <a:r>
              <a:rPr lang="en-US" dirty="0" smtClean="0">
                <a:cs typeface="Arial" charset="0"/>
              </a:rPr>
              <a:t> </a:t>
            </a:r>
            <a:r>
              <a:rPr lang="en-US" dirty="0" err="1">
                <a:cs typeface="Arial" charset="0"/>
              </a:rPr>
              <a:t>diarahkan</a:t>
            </a:r>
            <a:r>
              <a:rPr lang="en-US" dirty="0">
                <a:cs typeface="Arial" charset="0"/>
              </a:rPr>
              <a:t> </a:t>
            </a:r>
            <a:r>
              <a:rPr lang="en-US" dirty="0" err="1">
                <a:cs typeface="Arial" charset="0"/>
              </a:rPr>
              <a:t>oleh</a:t>
            </a:r>
            <a:r>
              <a:rPr lang="en-US" dirty="0">
                <a:cs typeface="Arial" charset="0"/>
              </a:rPr>
              <a:t> </a:t>
            </a:r>
            <a:r>
              <a:rPr lang="en-US" dirty="0" err="1">
                <a:cs typeface="Arial" charset="0"/>
              </a:rPr>
              <a:t>permasalahan</a:t>
            </a:r>
            <a:r>
              <a:rPr lang="en-US" dirty="0">
                <a:cs typeface="Arial" charset="0"/>
              </a:rPr>
              <a:t>, </a:t>
            </a:r>
            <a:r>
              <a:rPr lang="en-US" dirty="0" err="1">
                <a:cs typeface="Arial" charset="0"/>
              </a:rPr>
              <a:t>pertanyaan</a:t>
            </a:r>
            <a:r>
              <a:rPr lang="en-US" dirty="0">
                <a:cs typeface="Arial" charset="0"/>
              </a:rPr>
              <a:t>, </a:t>
            </a:r>
            <a:r>
              <a:rPr lang="en-US" dirty="0" err="1">
                <a:cs typeface="Arial" charset="0"/>
              </a:rPr>
              <a:t>atau</a:t>
            </a:r>
            <a:r>
              <a:rPr lang="en-US" dirty="0">
                <a:cs typeface="Arial" charset="0"/>
              </a:rPr>
              <a:t> </a:t>
            </a:r>
            <a:r>
              <a:rPr lang="en-US" dirty="0" err="1">
                <a:cs typeface="Arial" charset="0"/>
              </a:rPr>
              <a:t>hipotesis</a:t>
            </a:r>
            <a:r>
              <a:rPr lang="en-US" dirty="0">
                <a:cs typeface="Arial" charset="0"/>
              </a:rPr>
              <a:t> </a:t>
            </a:r>
            <a:r>
              <a:rPr lang="en-US" dirty="0" err="1">
                <a:cs typeface="Arial" charset="0"/>
              </a:rPr>
              <a:t>penelitian</a:t>
            </a:r>
            <a:r>
              <a:rPr lang="en-US" dirty="0">
                <a:cs typeface="Arial" charset="0"/>
              </a:rPr>
              <a:t> yang </a:t>
            </a:r>
            <a:r>
              <a:rPr lang="en-US" dirty="0" err="1">
                <a:cs typeface="Arial" charset="0"/>
              </a:rPr>
              <a:t>spesifik</a:t>
            </a:r>
            <a:r>
              <a:rPr lang="en-US" dirty="0">
                <a:cs typeface="Arial" charset="0"/>
              </a:rPr>
              <a:t>.</a:t>
            </a:r>
            <a:endParaRPr lang="en-US" dirty="0">
              <a:cs typeface="Times New Roman" charset="0"/>
            </a:endParaRPr>
          </a:p>
          <a:p>
            <a:pPr marL="533400" indent="-533400" algn="just">
              <a:lnSpc>
                <a:spcPct val="90000"/>
              </a:lnSpc>
              <a:buNone/>
              <a:defRPr/>
            </a:pPr>
            <a:r>
              <a:rPr lang="id-ID" dirty="0" smtClean="0">
                <a:cs typeface="Arial" charset="0"/>
              </a:rPr>
              <a:t>6. </a:t>
            </a:r>
            <a:r>
              <a:rPr lang="en-US" dirty="0" err="1" smtClean="0">
                <a:cs typeface="Arial" charset="0"/>
              </a:rPr>
              <a:t>Penelitian</a:t>
            </a:r>
            <a:r>
              <a:rPr lang="en-US" dirty="0" smtClean="0">
                <a:cs typeface="Arial" charset="0"/>
              </a:rPr>
              <a:t> </a:t>
            </a:r>
            <a:r>
              <a:rPr lang="en-US" dirty="0" err="1">
                <a:cs typeface="Arial" charset="0"/>
              </a:rPr>
              <a:t>menerima</a:t>
            </a:r>
            <a:r>
              <a:rPr lang="en-US" dirty="0">
                <a:cs typeface="Arial" charset="0"/>
              </a:rPr>
              <a:t> </a:t>
            </a:r>
            <a:r>
              <a:rPr lang="en-US" dirty="0" err="1">
                <a:cs typeface="Arial" charset="0"/>
              </a:rPr>
              <a:t>asumsi</a:t>
            </a:r>
            <a:r>
              <a:rPr lang="en-US" dirty="0">
                <a:cs typeface="Arial" charset="0"/>
              </a:rPr>
              <a:t> </a:t>
            </a:r>
            <a:r>
              <a:rPr lang="en-US" dirty="0" err="1">
                <a:cs typeface="Arial" charset="0"/>
              </a:rPr>
              <a:t>kritis</a:t>
            </a:r>
            <a:r>
              <a:rPr lang="en-US" dirty="0">
                <a:cs typeface="Arial" charset="0"/>
              </a:rPr>
              <a:t> </a:t>
            </a:r>
            <a:r>
              <a:rPr lang="en-US" dirty="0" err="1">
                <a:cs typeface="Arial" charset="0"/>
              </a:rPr>
              <a:t>tertentu</a:t>
            </a:r>
            <a:r>
              <a:rPr lang="en-US" dirty="0">
                <a:cs typeface="Arial" charset="0"/>
              </a:rPr>
              <a:t>.</a:t>
            </a:r>
            <a:endParaRPr lang="en-US" dirty="0">
              <a:cs typeface="Times New Roman" charset="0"/>
            </a:endParaRPr>
          </a:p>
          <a:p>
            <a:pPr marL="533400" indent="-533400" algn="just">
              <a:lnSpc>
                <a:spcPct val="90000"/>
              </a:lnSpc>
              <a:buNone/>
              <a:defRPr/>
            </a:pPr>
            <a:r>
              <a:rPr lang="id-ID" dirty="0" smtClean="0">
                <a:cs typeface="Arial" charset="0"/>
              </a:rPr>
              <a:t>7. </a:t>
            </a:r>
            <a:r>
              <a:rPr lang="en-US" dirty="0" err="1" smtClean="0">
                <a:cs typeface="Arial" charset="0"/>
              </a:rPr>
              <a:t>Penelitian</a:t>
            </a:r>
            <a:r>
              <a:rPr lang="en-US" dirty="0" smtClean="0">
                <a:cs typeface="Arial" charset="0"/>
              </a:rPr>
              <a:t> </a:t>
            </a:r>
            <a:r>
              <a:rPr lang="en-US" dirty="0" err="1">
                <a:cs typeface="Arial" charset="0"/>
              </a:rPr>
              <a:t>memerlukan</a:t>
            </a:r>
            <a:r>
              <a:rPr lang="en-US" dirty="0">
                <a:cs typeface="Arial" charset="0"/>
              </a:rPr>
              <a:t> </a:t>
            </a:r>
            <a:r>
              <a:rPr lang="en-US" dirty="0" err="1">
                <a:cs typeface="Arial" charset="0"/>
              </a:rPr>
              <a:t>pengumpulan</a:t>
            </a:r>
            <a:r>
              <a:rPr lang="en-US" dirty="0">
                <a:cs typeface="Arial" charset="0"/>
              </a:rPr>
              <a:t> </a:t>
            </a:r>
            <a:r>
              <a:rPr lang="en-US" dirty="0" err="1">
                <a:cs typeface="Arial" charset="0"/>
              </a:rPr>
              <a:t>dan</a:t>
            </a:r>
            <a:r>
              <a:rPr lang="en-US" dirty="0">
                <a:cs typeface="Arial" charset="0"/>
              </a:rPr>
              <a:t> </a:t>
            </a:r>
            <a:r>
              <a:rPr lang="en-US" dirty="0" err="1">
                <a:cs typeface="Arial" charset="0"/>
              </a:rPr>
              <a:t>interpretasi</a:t>
            </a:r>
            <a:r>
              <a:rPr lang="en-US" dirty="0">
                <a:cs typeface="Arial" charset="0"/>
              </a:rPr>
              <a:t> data </a:t>
            </a:r>
            <a:r>
              <a:rPr lang="en-US" dirty="0" err="1">
                <a:cs typeface="Arial" charset="0"/>
              </a:rPr>
              <a:t>dalam</a:t>
            </a:r>
            <a:r>
              <a:rPr lang="en-US" dirty="0">
                <a:cs typeface="Arial" charset="0"/>
              </a:rPr>
              <a:t> </a:t>
            </a:r>
            <a:r>
              <a:rPr lang="en-US" dirty="0" err="1">
                <a:cs typeface="Arial" charset="0"/>
              </a:rPr>
              <a:t>upaya</a:t>
            </a:r>
            <a:r>
              <a:rPr lang="en-US" dirty="0">
                <a:cs typeface="Arial" charset="0"/>
              </a:rPr>
              <a:t> </a:t>
            </a:r>
            <a:r>
              <a:rPr lang="en-US" dirty="0" err="1">
                <a:cs typeface="Arial" charset="0"/>
              </a:rPr>
              <a:t>untuk</a:t>
            </a:r>
            <a:r>
              <a:rPr lang="en-US" dirty="0">
                <a:cs typeface="Arial" charset="0"/>
              </a:rPr>
              <a:t> </a:t>
            </a:r>
            <a:r>
              <a:rPr lang="en-US" dirty="0" err="1">
                <a:cs typeface="Arial" charset="0"/>
              </a:rPr>
              <a:t>mengatasi</a:t>
            </a:r>
            <a:r>
              <a:rPr lang="en-US" dirty="0">
                <a:cs typeface="Arial" charset="0"/>
              </a:rPr>
              <a:t> </a:t>
            </a:r>
            <a:r>
              <a:rPr lang="en-US" dirty="0" err="1">
                <a:cs typeface="Arial" charset="0"/>
              </a:rPr>
              <a:t>permasalahan</a:t>
            </a:r>
            <a:r>
              <a:rPr lang="en-US" dirty="0">
                <a:cs typeface="Arial" charset="0"/>
              </a:rPr>
              <a:t> yang </a:t>
            </a:r>
            <a:r>
              <a:rPr lang="en-US" dirty="0" err="1">
                <a:cs typeface="Arial" charset="0"/>
              </a:rPr>
              <a:t>mengawali</a:t>
            </a:r>
            <a:r>
              <a:rPr lang="en-US" dirty="0">
                <a:cs typeface="Arial" charset="0"/>
              </a:rPr>
              <a:t> </a:t>
            </a:r>
            <a:r>
              <a:rPr lang="en-US" dirty="0" err="1">
                <a:cs typeface="Arial" charset="0"/>
              </a:rPr>
              <a:t>penelitian</a:t>
            </a:r>
            <a:r>
              <a:rPr lang="en-US" dirty="0">
                <a:cs typeface="Arial" charset="0"/>
              </a:rPr>
              <a:t>.</a:t>
            </a:r>
            <a:endParaRPr lang="en-US" dirty="0">
              <a:cs typeface="Times New Roman" charset="0"/>
            </a:endParaRPr>
          </a:p>
          <a:p>
            <a:pPr marL="533400" indent="-533400" algn="just">
              <a:lnSpc>
                <a:spcPct val="90000"/>
              </a:lnSpc>
              <a:buNone/>
              <a:defRPr/>
            </a:pPr>
            <a:r>
              <a:rPr lang="id-ID" dirty="0" smtClean="0">
                <a:cs typeface="Arial" charset="0"/>
              </a:rPr>
              <a:t>8. </a:t>
            </a:r>
            <a:r>
              <a:rPr lang="en-US" dirty="0" err="1" smtClean="0">
                <a:cs typeface="Arial" charset="0"/>
              </a:rPr>
              <a:t>Penelitian</a:t>
            </a:r>
            <a:r>
              <a:rPr lang="en-US" dirty="0" smtClean="0">
                <a:cs typeface="Arial" charset="0"/>
              </a:rPr>
              <a:t> </a:t>
            </a:r>
            <a:r>
              <a:rPr lang="en-US" dirty="0" err="1">
                <a:cs typeface="Arial" charset="0"/>
              </a:rPr>
              <a:t>adalah</a:t>
            </a:r>
            <a:r>
              <a:rPr lang="en-US" dirty="0">
                <a:cs typeface="Arial" charset="0"/>
              </a:rPr>
              <a:t>, </a:t>
            </a:r>
            <a:r>
              <a:rPr lang="en-US" dirty="0" err="1">
                <a:cs typeface="Arial" charset="0"/>
              </a:rPr>
              <a:t>secara</a:t>
            </a:r>
            <a:r>
              <a:rPr lang="en-US" dirty="0">
                <a:cs typeface="Arial" charset="0"/>
              </a:rPr>
              <a:t> </a:t>
            </a:r>
            <a:r>
              <a:rPr lang="en-US" dirty="0" err="1">
                <a:cs typeface="Arial" charset="0"/>
              </a:rPr>
              <a:t>alamiahnya</a:t>
            </a:r>
            <a:r>
              <a:rPr lang="en-US" dirty="0">
                <a:cs typeface="Arial" charset="0"/>
              </a:rPr>
              <a:t>, </a:t>
            </a:r>
            <a:r>
              <a:rPr lang="en-US" dirty="0" err="1">
                <a:cs typeface="Arial" charset="0"/>
              </a:rPr>
              <a:t>berputar</a:t>
            </a:r>
            <a:r>
              <a:rPr lang="en-US" dirty="0">
                <a:cs typeface="Arial" charset="0"/>
              </a:rPr>
              <a:t> </a:t>
            </a:r>
            <a:r>
              <a:rPr lang="en-US" dirty="0" err="1">
                <a:cs typeface="Arial" charset="0"/>
              </a:rPr>
              <a:t>secara</a:t>
            </a:r>
            <a:r>
              <a:rPr lang="en-US" dirty="0">
                <a:cs typeface="Arial" charset="0"/>
              </a:rPr>
              <a:t> </a:t>
            </a:r>
            <a:r>
              <a:rPr lang="en-US" dirty="0" err="1">
                <a:cs typeface="Arial" charset="0"/>
              </a:rPr>
              <a:t>siklus</a:t>
            </a:r>
            <a:r>
              <a:rPr lang="en-US" dirty="0">
                <a:cs typeface="Arial" charset="0"/>
              </a:rPr>
              <a:t>; </a:t>
            </a:r>
            <a:r>
              <a:rPr lang="en-US" dirty="0" err="1">
                <a:cs typeface="Arial" charset="0"/>
              </a:rPr>
              <a:t>atau</a:t>
            </a:r>
            <a:r>
              <a:rPr lang="en-US" dirty="0">
                <a:cs typeface="Arial" charset="0"/>
              </a:rPr>
              <a:t> </a:t>
            </a:r>
            <a:r>
              <a:rPr lang="en-US" dirty="0" err="1">
                <a:cs typeface="Arial" charset="0"/>
              </a:rPr>
              <a:t>lebih</a:t>
            </a:r>
            <a:r>
              <a:rPr lang="en-US" dirty="0">
                <a:cs typeface="Arial" charset="0"/>
              </a:rPr>
              <a:t> </a:t>
            </a:r>
            <a:r>
              <a:rPr lang="en-US" dirty="0" err="1">
                <a:cs typeface="Arial" charset="0"/>
              </a:rPr>
              <a:t>tepatnya</a:t>
            </a:r>
            <a:r>
              <a:rPr lang="en-US" dirty="0">
                <a:cs typeface="Arial" charset="0"/>
              </a:rPr>
              <a:t>,</a:t>
            </a:r>
            <a:endParaRPr lang="en-US" dirty="0">
              <a:cs typeface="Times New Roman" charset="0"/>
            </a:endParaRP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ALUR PENELITIAN</a:t>
            </a:r>
            <a:endParaRPr lang="id-ID" dirty="0"/>
          </a:p>
        </p:txBody>
      </p:sp>
      <p:pic>
        <p:nvPicPr>
          <p:cNvPr id="4" name="Content Placeholder 3"/>
          <p:cNvPicPr>
            <a:picLocks noGrp="1" noChangeAspect="1" noChangeArrowheads="1"/>
          </p:cNvPicPr>
          <p:nvPr>
            <p:ph idx="1"/>
          </p:nvPr>
        </p:nvPicPr>
        <p:blipFill>
          <a:blip r:embed="rId2" cstate="print"/>
          <a:srcRect/>
          <a:stretch>
            <a:fillRect/>
          </a:stretch>
        </p:blipFill>
        <p:spPr bwMode="auto">
          <a:xfrm>
            <a:off x="827584" y="1600200"/>
            <a:ext cx="6912768" cy="4525963"/>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TUJUAN PENELITIAN</a:t>
            </a:r>
            <a:endParaRPr lang="id-ID" dirty="0"/>
          </a:p>
        </p:txBody>
      </p:sp>
      <p:sp>
        <p:nvSpPr>
          <p:cNvPr id="3" name="Content Placeholder 2"/>
          <p:cNvSpPr>
            <a:spLocks noGrp="1"/>
          </p:cNvSpPr>
          <p:nvPr>
            <p:ph idx="1"/>
          </p:nvPr>
        </p:nvSpPr>
        <p:spPr/>
        <p:txBody>
          <a:bodyPr>
            <a:normAutofit fontScale="92500" lnSpcReduction="20000"/>
          </a:bodyPr>
          <a:lstStyle/>
          <a:p>
            <a:pPr marL="533400" indent="-533400" algn="just">
              <a:lnSpc>
                <a:spcPct val="90000"/>
              </a:lnSpc>
              <a:buFont typeface="Wingdings" charset="0"/>
              <a:buAutoNum type="arabicPeriod"/>
              <a:defRPr/>
            </a:pPr>
            <a:r>
              <a:rPr lang="en-US" b="1" dirty="0" err="1">
                <a:cs typeface="Arial" charset="0"/>
              </a:rPr>
              <a:t>Eksplorasi</a:t>
            </a:r>
            <a:r>
              <a:rPr lang="en-US" b="1" dirty="0">
                <a:cs typeface="Arial" charset="0"/>
              </a:rPr>
              <a:t> </a:t>
            </a:r>
            <a:r>
              <a:rPr lang="en-US" b="1" i="1" dirty="0">
                <a:cs typeface="Arial" charset="0"/>
              </a:rPr>
              <a:t>(exploration)</a:t>
            </a:r>
            <a:r>
              <a:rPr lang="en-US" i="1" dirty="0">
                <a:cs typeface="Arial" charset="0"/>
              </a:rPr>
              <a:t>, </a:t>
            </a:r>
            <a:r>
              <a:rPr lang="en-US" i="1" dirty="0" err="1"/>
              <a:t>berkaitan</a:t>
            </a:r>
            <a:r>
              <a:rPr lang="en-US" i="1" dirty="0"/>
              <a:t> </a:t>
            </a:r>
            <a:r>
              <a:rPr lang="en-US" i="1" dirty="0" err="1"/>
              <a:t>dengan</a:t>
            </a:r>
            <a:r>
              <a:rPr lang="en-US" i="1" dirty="0"/>
              <a:t> </a:t>
            </a:r>
            <a:r>
              <a:rPr lang="en-US" i="1" dirty="0" err="1"/>
              <a:t>upaya</a:t>
            </a:r>
            <a:r>
              <a:rPr lang="en-US" i="1" dirty="0"/>
              <a:t> </a:t>
            </a:r>
            <a:r>
              <a:rPr lang="en-US" i="1" dirty="0" err="1"/>
              <a:t>untuk</a:t>
            </a:r>
            <a:r>
              <a:rPr lang="en-US" i="1" dirty="0"/>
              <a:t> </a:t>
            </a:r>
            <a:r>
              <a:rPr lang="en-US" i="1" dirty="0" err="1"/>
              <a:t>menentukan</a:t>
            </a:r>
            <a:r>
              <a:rPr lang="en-US" i="1" dirty="0"/>
              <a:t> </a:t>
            </a:r>
            <a:r>
              <a:rPr lang="en-US" i="1" dirty="0" err="1"/>
              <a:t>apakah</a:t>
            </a:r>
            <a:r>
              <a:rPr lang="en-US" i="1" dirty="0"/>
              <a:t> </a:t>
            </a:r>
            <a:r>
              <a:rPr lang="en-US" i="1" dirty="0" err="1"/>
              <a:t>suatu</a:t>
            </a:r>
            <a:r>
              <a:rPr lang="en-US" i="1" dirty="0"/>
              <a:t> </a:t>
            </a:r>
            <a:r>
              <a:rPr lang="en-US" i="1" dirty="0" err="1"/>
              <a:t>fenomena</a:t>
            </a:r>
            <a:r>
              <a:rPr lang="en-US" i="1" dirty="0"/>
              <a:t> </a:t>
            </a:r>
            <a:r>
              <a:rPr lang="en-US" i="1" dirty="0" err="1"/>
              <a:t>ada</a:t>
            </a:r>
            <a:r>
              <a:rPr lang="en-US" i="1" dirty="0"/>
              <a:t> </a:t>
            </a:r>
            <a:r>
              <a:rPr lang="en-US" i="1" dirty="0" err="1"/>
              <a:t>atau</a:t>
            </a:r>
            <a:r>
              <a:rPr lang="en-US" i="1" dirty="0"/>
              <a:t> </a:t>
            </a:r>
            <a:r>
              <a:rPr lang="en-US" i="1" dirty="0" err="1"/>
              <a:t>tidak</a:t>
            </a:r>
            <a:r>
              <a:rPr lang="en-US" i="1" dirty="0"/>
              <a:t>.</a:t>
            </a:r>
            <a:r>
              <a:rPr lang="en-US" dirty="0"/>
              <a:t> </a:t>
            </a:r>
            <a:r>
              <a:rPr lang="en-US" i="1" dirty="0">
                <a:cs typeface="Arial" charset="0"/>
              </a:rPr>
              <a:t> </a:t>
            </a:r>
            <a:endParaRPr lang="en-US" dirty="0">
              <a:cs typeface="Times New Roman" charset="0"/>
            </a:endParaRPr>
          </a:p>
          <a:p>
            <a:pPr marL="533400" indent="-533400" algn="just">
              <a:lnSpc>
                <a:spcPct val="90000"/>
              </a:lnSpc>
              <a:buFont typeface="Wingdings" charset="0"/>
              <a:buAutoNum type="arabicPeriod"/>
              <a:defRPr/>
            </a:pPr>
            <a:r>
              <a:rPr lang="en-US" b="1" dirty="0" err="1">
                <a:cs typeface="Arial" charset="0"/>
              </a:rPr>
              <a:t>Deskripsi</a:t>
            </a:r>
            <a:r>
              <a:rPr lang="en-US" b="1" dirty="0">
                <a:cs typeface="Arial" charset="0"/>
              </a:rPr>
              <a:t> </a:t>
            </a:r>
            <a:r>
              <a:rPr lang="en-US" b="1" i="1" dirty="0">
                <a:cs typeface="Arial" charset="0"/>
              </a:rPr>
              <a:t>(description)</a:t>
            </a:r>
            <a:r>
              <a:rPr lang="en-US" i="1" dirty="0">
                <a:cs typeface="Arial" charset="0"/>
              </a:rPr>
              <a:t>, </a:t>
            </a:r>
            <a:r>
              <a:rPr lang="sv-SE" i="1" dirty="0"/>
              <a:t>berkaitan dengan pengkajian fenomena secara lebih rinci atau membedakannya dgn fenomena yang lain</a:t>
            </a:r>
            <a:r>
              <a:rPr lang="en-US" dirty="0"/>
              <a:t> </a:t>
            </a:r>
            <a:endParaRPr lang="en-US" dirty="0">
              <a:cs typeface="Times New Roman" charset="0"/>
            </a:endParaRPr>
          </a:p>
          <a:p>
            <a:pPr marL="533400" indent="-533400" algn="just">
              <a:lnSpc>
                <a:spcPct val="90000"/>
              </a:lnSpc>
              <a:buFont typeface="Wingdings" charset="0"/>
              <a:buAutoNum type="arabicPeriod"/>
              <a:defRPr/>
            </a:pPr>
            <a:r>
              <a:rPr lang="en-US" b="1" dirty="0" err="1">
                <a:cs typeface="Arial" charset="0"/>
              </a:rPr>
              <a:t>Prediksi</a:t>
            </a:r>
            <a:r>
              <a:rPr lang="en-US" b="1" dirty="0">
                <a:cs typeface="Arial" charset="0"/>
              </a:rPr>
              <a:t> </a:t>
            </a:r>
            <a:r>
              <a:rPr lang="en-US" b="1" i="1" dirty="0">
                <a:cs typeface="Arial" charset="0"/>
              </a:rPr>
              <a:t>(prediction)</a:t>
            </a:r>
            <a:r>
              <a:rPr lang="en-US" i="1" dirty="0">
                <a:cs typeface="Arial" charset="0"/>
              </a:rPr>
              <a:t>, </a:t>
            </a:r>
            <a:r>
              <a:rPr lang="en-US" i="1" dirty="0" err="1"/>
              <a:t>berupaya</a:t>
            </a:r>
            <a:r>
              <a:rPr lang="en-US" i="1" dirty="0"/>
              <a:t> </a:t>
            </a:r>
            <a:r>
              <a:rPr lang="en-US" i="1" dirty="0" err="1"/>
              <a:t>mengidentifikasi</a:t>
            </a:r>
            <a:r>
              <a:rPr lang="en-US" i="1" dirty="0"/>
              <a:t> </a:t>
            </a:r>
            <a:r>
              <a:rPr lang="en-US" i="1" dirty="0" err="1"/>
              <a:t>hubungan</a:t>
            </a:r>
            <a:r>
              <a:rPr lang="en-US" i="1" dirty="0"/>
              <a:t> (</a:t>
            </a:r>
            <a:r>
              <a:rPr lang="en-US" i="1" dirty="0" err="1"/>
              <a:t>keterkaitan</a:t>
            </a:r>
            <a:r>
              <a:rPr lang="en-US" i="1" dirty="0"/>
              <a:t>) yang </a:t>
            </a:r>
            <a:r>
              <a:rPr lang="en-US" i="1" dirty="0" err="1"/>
              <a:t>memungkinkan</a:t>
            </a:r>
            <a:r>
              <a:rPr lang="en-US" i="1" dirty="0"/>
              <a:t> </a:t>
            </a:r>
            <a:r>
              <a:rPr lang="en-US" i="1" dirty="0" err="1"/>
              <a:t>kita</a:t>
            </a:r>
            <a:r>
              <a:rPr lang="en-US" i="1" dirty="0"/>
              <a:t> </a:t>
            </a:r>
            <a:r>
              <a:rPr lang="en-US" i="1" dirty="0" err="1"/>
              <a:t>berspekulasi</a:t>
            </a:r>
            <a:r>
              <a:rPr lang="en-US" i="1" dirty="0"/>
              <a:t> (</a:t>
            </a:r>
            <a:r>
              <a:rPr lang="en-US" i="1" dirty="0" err="1"/>
              <a:t>menghitung</a:t>
            </a:r>
            <a:r>
              <a:rPr lang="en-US" i="1" dirty="0"/>
              <a:t>) </a:t>
            </a:r>
            <a:r>
              <a:rPr lang="en-US" i="1" dirty="0" err="1"/>
              <a:t>tentang</a:t>
            </a:r>
            <a:r>
              <a:rPr lang="en-US" i="1" dirty="0"/>
              <a:t> </a:t>
            </a:r>
            <a:r>
              <a:rPr lang="en-US" i="1" dirty="0" err="1"/>
              <a:t>sesuatu</a:t>
            </a:r>
            <a:r>
              <a:rPr lang="en-US" i="1" dirty="0"/>
              <a:t> </a:t>
            </a:r>
            <a:r>
              <a:rPr lang="en-US" i="1" dirty="0" err="1"/>
              <a:t>hal</a:t>
            </a:r>
            <a:r>
              <a:rPr lang="en-US" i="1" dirty="0"/>
              <a:t> (X) </a:t>
            </a:r>
            <a:r>
              <a:rPr lang="en-US" i="1" dirty="0" err="1"/>
              <a:t>dengan</a:t>
            </a:r>
            <a:r>
              <a:rPr lang="en-US" i="1" dirty="0"/>
              <a:t> </a:t>
            </a:r>
            <a:r>
              <a:rPr lang="en-US" i="1" dirty="0" err="1"/>
              <a:t>mengetahui</a:t>
            </a:r>
            <a:r>
              <a:rPr lang="en-US" i="1" dirty="0"/>
              <a:t> (</a:t>
            </a:r>
            <a:r>
              <a:rPr lang="en-US" i="1" dirty="0" err="1"/>
              <a:t>berdasar</a:t>
            </a:r>
            <a:r>
              <a:rPr lang="en-US" i="1" dirty="0"/>
              <a:t>) </a:t>
            </a:r>
            <a:r>
              <a:rPr lang="en-US" i="1" dirty="0" err="1"/>
              <a:t>hal</a:t>
            </a:r>
            <a:r>
              <a:rPr lang="en-US" i="1" dirty="0"/>
              <a:t> yang lain (Y).</a:t>
            </a:r>
            <a:r>
              <a:rPr lang="en-US" dirty="0"/>
              <a:t> </a:t>
            </a:r>
            <a:endParaRPr lang="en-US" dirty="0">
              <a:cs typeface="Times New Roman" charset="0"/>
            </a:endParaRPr>
          </a:p>
          <a:p>
            <a:pPr marL="533400" indent="-533400" algn="just">
              <a:lnSpc>
                <a:spcPct val="90000"/>
              </a:lnSpc>
              <a:buFont typeface="Wingdings" charset="0"/>
              <a:buAutoNum type="arabicPeriod"/>
              <a:defRPr/>
            </a:pPr>
            <a:r>
              <a:rPr lang="en-US" b="1" dirty="0" err="1">
                <a:cs typeface="Arial" charset="0"/>
              </a:rPr>
              <a:t>Eksplanasi</a:t>
            </a:r>
            <a:r>
              <a:rPr lang="en-US" b="1" dirty="0">
                <a:cs typeface="Arial" charset="0"/>
              </a:rPr>
              <a:t> </a:t>
            </a:r>
            <a:r>
              <a:rPr lang="en-US" b="1" i="1" dirty="0">
                <a:cs typeface="Arial" charset="0"/>
              </a:rPr>
              <a:t>(explanation)</a:t>
            </a:r>
            <a:r>
              <a:rPr lang="en-US" i="1" dirty="0">
                <a:cs typeface="Arial" charset="0"/>
              </a:rPr>
              <a:t>, </a:t>
            </a:r>
            <a:r>
              <a:rPr lang="sv-SE" i="1" dirty="0"/>
              <a:t>mengkaji hubungan sebab-akibat diantara dua fenomena atau lebih.</a:t>
            </a:r>
            <a:r>
              <a:rPr lang="en-US" dirty="0"/>
              <a:t> </a:t>
            </a:r>
            <a:endParaRPr lang="en-US" dirty="0">
              <a:cs typeface="Times New Roman" charset="0"/>
            </a:endParaRPr>
          </a:p>
          <a:p>
            <a:pPr marL="533400" indent="-533400" algn="just">
              <a:lnSpc>
                <a:spcPct val="90000"/>
              </a:lnSpc>
              <a:buFont typeface="Wingdings" charset="0"/>
              <a:buAutoNum type="arabicPeriod"/>
              <a:defRPr/>
            </a:pPr>
            <a:r>
              <a:rPr lang="en-US" b="1" dirty="0" err="1">
                <a:cs typeface="Arial" charset="0"/>
              </a:rPr>
              <a:t>Aksi</a:t>
            </a:r>
            <a:r>
              <a:rPr lang="en-US" b="1" dirty="0">
                <a:cs typeface="Arial" charset="0"/>
              </a:rPr>
              <a:t> </a:t>
            </a:r>
            <a:r>
              <a:rPr lang="en-US" b="1" i="1" dirty="0">
                <a:cs typeface="Arial" charset="0"/>
              </a:rPr>
              <a:t>(action)</a:t>
            </a:r>
            <a:r>
              <a:rPr lang="en-US" i="1" dirty="0">
                <a:cs typeface="Arial" charset="0"/>
              </a:rPr>
              <a:t>, </a:t>
            </a:r>
            <a:r>
              <a:rPr lang="en-US" i="1" dirty="0" err="1"/>
              <a:t>dapat</a:t>
            </a:r>
            <a:r>
              <a:rPr lang="en-US" i="1" dirty="0"/>
              <a:t> </a:t>
            </a:r>
            <a:r>
              <a:rPr lang="en-US" i="1" dirty="0" err="1"/>
              <a:t>meneruskan</a:t>
            </a:r>
            <a:r>
              <a:rPr lang="en-US" i="1" dirty="0"/>
              <a:t> </a:t>
            </a:r>
            <a:r>
              <a:rPr lang="en-US" i="1" dirty="0" err="1"/>
              <a:t>salah</a:t>
            </a:r>
            <a:r>
              <a:rPr lang="en-US" i="1" dirty="0"/>
              <a:t> </a:t>
            </a:r>
            <a:r>
              <a:rPr lang="en-US" i="1" dirty="0" err="1"/>
              <a:t>satu</a:t>
            </a:r>
            <a:r>
              <a:rPr lang="en-US" i="1" dirty="0"/>
              <a:t> </a:t>
            </a:r>
            <a:r>
              <a:rPr lang="en-US" i="1" dirty="0" err="1"/>
              <a:t>tujuan</a:t>
            </a:r>
            <a:r>
              <a:rPr lang="en-US" i="1" dirty="0"/>
              <a:t> </a:t>
            </a:r>
            <a:r>
              <a:rPr lang="en-US" i="1" dirty="0" err="1"/>
              <a:t>di</a:t>
            </a:r>
            <a:r>
              <a:rPr lang="en-US" i="1" dirty="0"/>
              <a:t> </a:t>
            </a:r>
            <a:r>
              <a:rPr lang="en-US" i="1" dirty="0" err="1"/>
              <a:t>atas</a:t>
            </a:r>
            <a:r>
              <a:rPr lang="en-US" i="1" dirty="0"/>
              <a:t> </a:t>
            </a:r>
            <a:r>
              <a:rPr lang="en-US" i="1" dirty="0" err="1"/>
              <a:t>dengan</a:t>
            </a:r>
            <a:r>
              <a:rPr lang="en-US" i="1" dirty="0"/>
              <a:t> </a:t>
            </a:r>
            <a:r>
              <a:rPr lang="en-US" i="1" dirty="0" err="1"/>
              <a:t>penetapan</a:t>
            </a:r>
            <a:r>
              <a:rPr lang="en-US" i="1" dirty="0"/>
              <a:t> </a:t>
            </a:r>
            <a:r>
              <a:rPr lang="en-US" i="1" dirty="0" err="1"/>
              <a:t>persyaratan</a:t>
            </a:r>
            <a:r>
              <a:rPr lang="en-US" i="1" dirty="0"/>
              <a:t> </a:t>
            </a:r>
            <a:r>
              <a:rPr lang="en-US" i="1" dirty="0" err="1"/>
              <a:t>untuk</a:t>
            </a:r>
            <a:r>
              <a:rPr lang="en-US" i="1" dirty="0"/>
              <a:t> </a:t>
            </a:r>
            <a:r>
              <a:rPr lang="en-US" i="1" dirty="0" err="1"/>
              <a:t>menemukan</a:t>
            </a:r>
            <a:r>
              <a:rPr lang="en-US" i="1" dirty="0"/>
              <a:t> </a:t>
            </a:r>
            <a:r>
              <a:rPr lang="en-US" i="1" dirty="0" err="1"/>
              <a:t>solusi</a:t>
            </a:r>
            <a:r>
              <a:rPr lang="en-US" i="1" dirty="0"/>
              <a:t> </a:t>
            </a:r>
            <a:r>
              <a:rPr lang="en-US" i="1" dirty="0" err="1"/>
              <a:t>dengan</a:t>
            </a:r>
            <a:r>
              <a:rPr lang="en-US" i="1" dirty="0"/>
              <a:t> </a:t>
            </a:r>
            <a:r>
              <a:rPr lang="en-US" i="1" dirty="0" err="1"/>
              <a:t>bertindak</a:t>
            </a:r>
            <a:r>
              <a:rPr lang="en-US" i="1" dirty="0"/>
              <a:t> </a:t>
            </a:r>
            <a:r>
              <a:rPr lang="en-US" i="1" dirty="0" err="1"/>
              <a:t>sesuatu</a:t>
            </a:r>
            <a:r>
              <a:rPr lang="en-US" i="1" dirty="0"/>
              <a:t>.</a:t>
            </a:r>
            <a:r>
              <a:rPr lang="en-US" dirty="0"/>
              <a:t> </a:t>
            </a:r>
            <a:endParaRPr lang="en-US" dirty="0">
              <a:cs typeface="Times New Roman" charset="0"/>
            </a:endParaRPr>
          </a:p>
          <a:p>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115</TotalTime>
  <Words>1895</Words>
  <Application>Microsoft Office PowerPoint</Application>
  <PresentationFormat>On-screen Show (4:3)</PresentationFormat>
  <Paragraphs>215</Paragraphs>
  <Slides>39</Slides>
  <Notes>2</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Flow</vt:lpstr>
      <vt:lpstr>LANGKAH DALAM PENELITIAN</vt:lpstr>
      <vt:lpstr>BEBERAPA  PENGERTIAN  DASAR</vt:lpstr>
      <vt:lpstr>Slide 3</vt:lpstr>
      <vt:lpstr>Slide 4</vt:lpstr>
      <vt:lpstr>Slide 5</vt:lpstr>
      <vt:lpstr>Pengertian Penelitian dan Karakteristik Proses Penelitian</vt:lpstr>
      <vt:lpstr>Slide 7</vt:lpstr>
      <vt:lpstr>ALUR PENELITIAN</vt:lpstr>
      <vt:lpstr>TUJUAN PENELITIAN</vt:lpstr>
      <vt:lpstr>PERBEDAAN PENELITIAN  DAN PERENCANAAN /RANCANGAN</vt:lpstr>
      <vt:lpstr>PENELITIAN INDUKTIF DAN DEDUKTIF</vt:lpstr>
      <vt:lpstr>PENELITIAN MENURUT STRATEGI</vt:lpstr>
      <vt:lpstr>PENELITIAN OPINI</vt:lpstr>
      <vt:lpstr>JENIS PENELITIAN</vt:lpstr>
      <vt:lpstr>Slide 15</vt:lpstr>
      <vt:lpstr>Slide 16</vt:lpstr>
      <vt:lpstr>Syarat Penelitian</vt:lpstr>
      <vt:lpstr>Langkah  dalam penelitian</vt:lpstr>
      <vt:lpstr>UNSUR dalam PROPOSAL</vt:lpstr>
      <vt:lpstr>HUBUNGAN  DALAM PENELITIAN</vt:lpstr>
      <vt:lpstr>KEABSAHAN PENELITIAN</vt:lpstr>
      <vt:lpstr>TUJUAN PENELITIAN</vt:lpstr>
      <vt:lpstr>LANDASAN TEORI DAN HIPOTESIS</vt:lpstr>
      <vt:lpstr>PENGUJIAN HIPOTESIS</vt:lpstr>
      <vt:lpstr>Metode PENELITIAN </vt:lpstr>
      <vt:lpstr>Metode kualitatif</vt:lpstr>
      <vt:lpstr>PENELITIAN KUATITATIF</vt:lpstr>
      <vt:lpstr>TAHAPAN PROSES PENELITIAN</vt:lpstr>
      <vt:lpstr>PERMASALAHAN</vt:lpstr>
      <vt:lpstr>Slide 30</vt:lpstr>
      <vt:lpstr>Slide 31</vt:lpstr>
      <vt:lpstr>IDENTIFIKASI MASALAH  dan RUMUSAN MASALAH</vt:lpstr>
      <vt:lpstr> Karakteristik Permasalahan </vt:lpstr>
      <vt:lpstr>Kegunaan tinjauan pustaka</vt:lpstr>
      <vt:lpstr>SUMBER PUSTAKA /RUJUKAN</vt:lpstr>
      <vt:lpstr>RUJUKAN</vt:lpstr>
      <vt:lpstr>DAFTAR PUSTAKA</vt:lpstr>
      <vt:lpstr>TITEL,GELAR/PANGKAT</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BUNDA RATU</dc:creator>
  <cp:lastModifiedBy>BUNDA RATU</cp:lastModifiedBy>
  <cp:revision>4</cp:revision>
  <dcterms:created xsi:type="dcterms:W3CDTF">2020-04-18T01:54:37Z</dcterms:created>
  <dcterms:modified xsi:type="dcterms:W3CDTF">2020-09-03T03:17:57Z</dcterms:modified>
</cp:coreProperties>
</file>