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74" r:id="rId7"/>
    <p:sldId id="263" r:id="rId8"/>
  </p:sldIdLst>
  <p:sldSz cx="9144000" cy="6858000" type="screen4x3"/>
  <p:notesSz cx="6858000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5763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79" autoAdjust="0"/>
  </p:normalViewPr>
  <p:slideViewPr>
    <p:cSldViewPr>
      <p:cViewPr varScale="1">
        <p:scale>
          <a:sx n="64" d="100"/>
          <a:sy n="64" d="100"/>
        </p:scale>
        <p:origin x="-12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A83B28-AB21-446A-A847-AF58B93B4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828ED-3F48-4CB5-BAB8-0AEAE7E50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BCC3D-A6CF-4F51-B68C-A8B6E3A08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BE14B-8DDB-40A0-9A8D-9A2DC8691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DB348-0594-4C22-BAFA-7DAE59FD5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9710D-716D-4A16-89DC-B3B6453A6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FBD4E-7C2F-4CD0-9AFC-21C26C9BD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E6022-3E02-4F76-A795-45501A903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AD70D-2190-4F5E-A291-3341A6BE4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F638F-45BA-4B9C-98BC-F84684325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2A71C-AAB6-4270-8EEE-6EE3303B7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EED0E-BAE2-478C-9640-A53662829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F39AC9B-8DE3-4826-8DEC-074578045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14400" y="3429000"/>
            <a:ext cx="7772400" cy="2819400"/>
          </a:xfrm>
        </p:spPr>
        <p:txBody>
          <a:bodyPr/>
          <a:lstStyle/>
          <a:p>
            <a:pPr eaLnBrk="1" hangingPunct="1">
              <a:defRPr/>
            </a:pPr>
            <a:endParaRPr lang="en-US" b="1" dirty="0" smtClean="0">
              <a:latin typeface="Algerian" pitchFamily="82" charset="0"/>
            </a:endParaRPr>
          </a:p>
        </p:txBody>
      </p:sp>
      <p:pic>
        <p:nvPicPr>
          <p:cNvPr id="5" name="Picture 4" descr="menuli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64373">
            <a:off x="648608" y="594241"/>
            <a:ext cx="3786190" cy="3643314"/>
          </a:xfrm>
          <a:prstGeom prst="rect">
            <a:avLst/>
          </a:prstGeom>
        </p:spPr>
      </p:pic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762000" y="3276600"/>
            <a:ext cx="8382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err="1" smtClean="0">
                <a:solidFill>
                  <a:srgbClr val="FFC000"/>
                </a:solidFill>
              </a:rPr>
              <a:t>Metode</a:t>
            </a:r>
            <a:r>
              <a:rPr lang="en-US" sz="6000" dirty="0" smtClean="0">
                <a:solidFill>
                  <a:srgbClr val="FFC000"/>
                </a:solidFill>
              </a:rPr>
              <a:t> </a:t>
            </a:r>
            <a:r>
              <a:rPr lang="en-US" sz="6000" dirty="0" err="1" smtClean="0">
                <a:solidFill>
                  <a:srgbClr val="FFC000"/>
                </a:solidFill>
              </a:rPr>
              <a:t>Penelitian</a:t>
            </a:r>
            <a:r>
              <a:rPr lang="en-US" sz="6000" dirty="0" smtClean="0">
                <a:solidFill>
                  <a:srgbClr val="FFC000"/>
                </a:solidFill>
              </a:rPr>
              <a:t> </a:t>
            </a:r>
            <a:r>
              <a:rPr lang="en-US" sz="6000" dirty="0" err="1" smtClean="0">
                <a:solidFill>
                  <a:srgbClr val="FFC000"/>
                </a:solidFill>
              </a:rPr>
              <a:t>Komunikasi</a:t>
            </a:r>
            <a:endParaRPr lang="en-US" sz="60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838200"/>
            <a:ext cx="8510588" cy="1325563"/>
          </a:xfrm>
        </p:spPr>
        <p:txBody>
          <a:bodyPr/>
          <a:lstStyle/>
          <a:p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> Penulisan ilmiah merujuk penulisan yang berlandaskan metodologi keilmuan atau metodologi saintifik </a:t>
            </a:r>
            <a:endParaRPr lang="en-US" sz="2400" dirty="0" smtClean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590800"/>
            <a:ext cx="8540750" cy="3508375"/>
          </a:xfrm>
        </p:spPr>
        <p:txBody>
          <a:bodyPr/>
          <a:lstStyle/>
          <a:p>
            <a:endParaRPr lang="id-ID" sz="2000" dirty="0" smtClean="0"/>
          </a:p>
          <a:p>
            <a:pPr algn="ctr">
              <a:buNone/>
            </a:pPr>
            <a:r>
              <a:rPr lang="id-ID" sz="2400" b="1" dirty="0" smtClean="0">
                <a:solidFill>
                  <a:srgbClr val="FFC000"/>
                </a:solidFill>
                <a:effectLst/>
              </a:rPr>
              <a:t>	 Metodologi saintifik ialah :</a:t>
            </a:r>
          </a:p>
          <a:p>
            <a:pPr algn="ctr">
              <a:buNone/>
            </a:pPr>
            <a:r>
              <a:rPr lang="id-ID" sz="2400" b="1" dirty="0" smtClean="0">
                <a:solidFill>
                  <a:srgbClr val="FFC000"/>
                </a:solidFill>
                <a:effectLst/>
              </a:rPr>
              <a:t>pendekatan mengungkapkan fakta dan bukti bagi mendukung kebenaran melalui bebarapa langkah seperti perumusan masalah, pembentukan hipotesis, dan pengujian kebenaran. </a:t>
            </a:r>
            <a:endParaRPr lang="en-US" sz="2400" b="1" dirty="0" smtClean="0">
              <a:solidFill>
                <a:srgbClr val="FFC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1143000"/>
            <a:ext cx="8510588" cy="4724400"/>
          </a:xfrm>
        </p:spPr>
        <p:txBody>
          <a:bodyPr/>
          <a:lstStyle/>
          <a:p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Bahasa penulisan ilmiah, biasanya memilih kata, istilah, ungkapan yang maknanya bersifat denotasi, yaitu tepat dan jelas supaya tidak disalahartikan dengan makna-makna lain. Dengan demikian karangan ilmiah harus bersifat objektif, jujur dan tepat.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TEKNIK PENULISAN  ILMIAH </a:t>
            </a: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400" b="1" dirty="0" smtClean="0"/>
              <a:t>(konsep dasar)</a:t>
            </a:r>
            <a:endParaRPr lang="en-US" sz="2400" dirty="0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981200"/>
            <a:ext cx="8540750" cy="4422775"/>
          </a:xfrm>
        </p:spPr>
        <p:txBody>
          <a:bodyPr/>
          <a:lstStyle/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Karya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ilmiah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merupakan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perwujudan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kegiatan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ilmiah</a:t>
            </a:r>
            <a:r>
              <a:rPr lang="en-US" sz="2400" dirty="0" smtClean="0">
                <a:solidFill>
                  <a:srgbClr val="FFC000"/>
                </a:solidFill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</a:rPr>
              <a:t>dikomunikasikan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lewat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bahasa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tulisan</a:t>
            </a:r>
            <a:r>
              <a:rPr lang="en-US" sz="2400" dirty="0" smtClean="0">
                <a:solidFill>
                  <a:srgbClr val="FFC000"/>
                </a:solidFill>
              </a:rPr>
              <a:t>.</a:t>
            </a:r>
            <a:endParaRPr lang="id-ID" sz="2400" dirty="0" smtClean="0">
              <a:solidFill>
                <a:srgbClr val="FFC000"/>
              </a:solidFill>
            </a:endParaRPr>
          </a:p>
          <a:p>
            <a:pPr lvl="0">
              <a:buNone/>
            </a:pPr>
            <a:endParaRPr lang="id-ID" sz="2400" dirty="0" smtClean="0">
              <a:solidFill>
                <a:srgbClr val="FFC000"/>
              </a:solidFill>
            </a:endParaRPr>
          </a:p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Karangan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atau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karya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tulis</a:t>
            </a:r>
            <a:r>
              <a:rPr lang="en-US" sz="2400" dirty="0" smtClean="0">
                <a:solidFill>
                  <a:srgbClr val="FFC000"/>
                </a:solidFill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</a:rPr>
              <a:t>menyajikan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fakta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ditulis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dengan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menggunakan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metode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penulisan</a:t>
            </a:r>
            <a:r>
              <a:rPr lang="en-US" sz="2400" dirty="0" smtClean="0">
                <a:solidFill>
                  <a:srgbClr val="FFC000"/>
                </a:solidFill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</a:rPr>
              <a:t>baku</a:t>
            </a:r>
            <a:endParaRPr lang="id-ID" sz="2400" dirty="0" smtClean="0">
              <a:solidFill>
                <a:srgbClr val="FFC000"/>
              </a:solidFill>
            </a:endParaRPr>
          </a:p>
          <a:p>
            <a:pPr lvl="0">
              <a:buNone/>
            </a:pPr>
            <a:endParaRPr lang="id-ID" sz="2400" dirty="0" smtClean="0">
              <a:solidFill>
                <a:srgbClr val="FFC000"/>
              </a:solidFill>
            </a:endParaRPr>
          </a:p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Suatu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tulisan</a:t>
            </a:r>
            <a:r>
              <a:rPr lang="en-US" sz="2400" dirty="0" smtClean="0">
                <a:solidFill>
                  <a:srgbClr val="FFC000"/>
                </a:solidFill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</a:rPr>
              <a:t>membahas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permasalahan</a:t>
            </a:r>
            <a:r>
              <a:rPr lang="en-US" sz="2400" dirty="0" smtClean="0">
                <a:solidFill>
                  <a:srgbClr val="FFC000"/>
                </a:solidFill>
              </a:rPr>
              <a:t>. </a:t>
            </a:r>
            <a:r>
              <a:rPr lang="en-US" sz="2400" dirty="0" err="1" smtClean="0">
                <a:solidFill>
                  <a:srgbClr val="FFC000"/>
                </a:solidFill>
              </a:rPr>
              <a:t>Pembahasan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itu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dilakukan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berdasarkan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penyelidikan</a:t>
            </a:r>
            <a:r>
              <a:rPr lang="en-US" sz="2400" dirty="0" smtClean="0">
                <a:solidFill>
                  <a:srgbClr val="FFC000"/>
                </a:solidFill>
              </a:rPr>
              <a:t>, </a:t>
            </a:r>
            <a:r>
              <a:rPr lang="en-US" sz="2400" dirty="0" err="1" smtClean="0">
                <a:solidFill>
                  <a:srgbClr val="FFC000"/>
                </a:solidFill>
              </a:rPr>
              <a:t>pengamatan</a:t>
            </a:r>
            <a:r>
              <a:rPr lang="en-US" sz="2400" dirty="0" smtClean="0">
                <a:solidFill>
                  <a:srgbClr val="FFC000"/>
                </a:solidFill>
              </a:rPr>
              <a:t>, </a:t>
            </a:r>
            <a:r>
              <a:rPr lang="en-US" sz="2400" dirty="0" err="1" smtClean="0">
                <a:solidFill>
                  <a:srgbClr val="FFC000"/>
                </a:solidFill>
              </a:rPr>
              <a:t>pengumpulan</a:t>
            </a:r>
            <a:r>
              <a:rPr lang="en-US" sz="2400" dirty="0" smtClean="0">
                <a:solidFill>
                  <a:srgbClr val="FFC000"/>
                </a:solidFill>
              </a:rPr>
              <a:t> data yang </a:t>
            </a:r>
            <a:r>
              <a:rPr lang="en-US" sz="2400" dirty="0" err="1" smtClean="0">
                <a:solidFill>
                  <a:srgbClr val="FFC000"/>
                </a:solidFill>
              </a:rPr>
              <a:t>diperoleh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melalui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penelitian</a:t>
            </a:r>
            <a:r>
              <a:rPr lang="en-US" sz="2400" dirty="0" smtClean="0">
                <a:solidFill>
                  <a:srgbClr val="FFC000"/>
                </a:solidFill>
              </a:rPr>
              <a:t>.</a:t>
            </a:r>
            <a:endParaRPr lang="id-ID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Rectangle 9"/>
          <p:cNvSpPr>
            <a:spLocks noGrp="1" noRot="1" noChangeArrowheads="1"/>
          </p:cNvSpPr>
          <p:nvPr>
            <p:ph type="ctrTitle"/>
          </p:nvPr>
        </p:nvSpPr>
        <p:spPr>
          <a:xfrm>
            <a:off x="228600" y="0"/>
            <a:ext cx="6477000" cy="1600200"/>
          </a:xfrm>
        </p:spPr>
        <p:txBody>
          <a:bodyPr/>
          <a:lstStyle/>
          <a:p>
            <a:pPr algn="l"/>
            <a:r>
              <a:rPr lang="en-US" sz="2400" b="1" dirty="0" smtClean="0"/>
              <a:t>HAL YANG HARUS ADA DALAM KARYA TULIS ILMIAH</a:t>
            </a:r>
            <a:r>
              <a:rPr lang="id-ID" sz="2400" b="1" dirty="0" smtClean="0"/>
              <a:t>:</a:t>
            </a:r>
            <a:endParaRPr lang="id-ID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marL="457200" lvl="0" indent="-457200" algn="just">
              <a:buFont typeface="+mj-lt"/>
              <a:buAutoNum type="alphaLcPeriod"/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gagasan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marL="457200" lvl="0" indent="-457200" algn="just">
              <a:buFont typeface="+mj-lt"/>
              <a:buAutoNum type="alphaLcPeriod"/>
              <a:tabLst>
                <a:tab pos="265113" algn="l"/>
              </a:tabLst>
            </a:pPr>
            <a:r>
              <a:rPr lang="en-US" sz="2400" dirty="0" err="1" smtClean="0"/>
              <a:t>Keindahan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bangun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menyangganya</a:t>
            </a:r>
            <a:endParaRPr lang="id-ID" sz="24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: </a:t>
            </a:r>
            <a:r>
              <a:rPr lang="en-US" sz="2400" dirty="0" err="1" smtClean="0"/>
              <a:t>kata</a:t>
            </a:r>
            <a:r>
              <a:rPr lang="en-US" sz="2400" dirty="0" smtClean="0"/>
              <a:t>, </a:t>
            </a:r>
            <a:r>
              <a:rPr lang="en-US" sz="2400" dirty="0" err="1" smtClean="0"/>
              <a:t>angka</a:t>
            </a:r>
            <a:r>
              <a:rPr lang="en-US" sz="2400" dirty="0" smtClean="0"/>
              <a:t>, </a:t>
            </a:r>
            <a:r>
              <a:rPr lang="en-US" sz="2400" dirty="0" err="1" smtClean="0"/>
              <a:t>tabel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tersusun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alur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teratur</a:t>
            </a:r>
            <a:endParaRPr lang="id-ID" sz="24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400" dirty="0" err="1" smtClean="0"/>
              <a:t>Alur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</a:t>
            </a:r>
            <a:r>
              <a:rPr lang="en-US" sz="2400" dirty="0" err="1" smtClean="0"/>
              <a:t>dituangkan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notasi</a:t>
            </a:r>
            <a:endParaRPr lang="id-ID" sz="24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mengekspresikan</a:t>
            </a:r>
            <a:r>
              <a:rPr lang="en-US" sz="2400" dirty="0" smtClean="0"/>
              <a:t> </a:t>
            </a:r>
            <a:r>
              <a:rPr lang="en-US" sz="2400" dirty="0" err="1" smtClean="0"/>
              <a:t>asas-asas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terkandung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hakikat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kaidah-kaidah</a:t>
            </a:r>
            <a:r>
              <a:rPr lang="en-US" sz="2400" dirty="0" smtClean="0"/>
              <a:t> </a:t>
            </a:r>
            <a:r>
              <a:rPr lang="en-US" sz="2400" dirty="0" err="1" smtClean="0"/>
              <a:t>kebahasaan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narasi</a:t>
            </a:r>
            <a:r>
              <a:rPr lang="en-US" sz="2400" dirty="0" smtClean="0"/>
              <a:t> (</a:t>
            </a:r>
            <a:r>
              <a:rPr lang="en-US" sz="2400" dirty="0" err="1" smtClean="0"/>
              <a:t>penceritaan</a:t>
            </a:r>
            <a:r>
              <a:rPr lang="en-US" sz="2400" dirty="0" smtClean="0"/>
              <a:t>), </a:t>
            </a:r>
            <a:r>
              <a:rPr lang="en-US" sz="2400" dirty="0" err="1" smtClean="0"/>
              <a:t>eksposisi</a:t>
            </a:r>
            <a:r>
              <a:rPr lang="en-US" sz="2400" dirty="0" smtClean="0"/>
              <a:t> (</a:t>
            </a:r>
            <a:r>
              <a:rPr lang="en-US" sz="2400" dirty="0" err="1" smtClean="0"/>
              <a:t>paparan</a:t>
            </a:r>
            <a:r>
              <a:rPr lang="en-US" sz="2400" dirty="0" smtClean="0"/>
              <a:t>),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(</a:t>
            </a:r>
            <a:r>
              <a:rPr lang="en-US" sz="2400" dirty="0" err="1" smtClean="0"/>
              <a:t>lukisan</a:t>
            </a:r>
            <a:r>
              <a:rPr lang="en-US" sz="2400" dirty="0" smtClean="0"/>
              <a:t>),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argumentasi</a:t>
            </a:r>
            <a:r>
              <a:rPr lang="en-US" sz="2400" dirty="0" smtClean="0"/>
              <a:t> (</a:t>
            </a:r>
            <a:r>
              <a:rPr lang="en-US" sz="2400" dirty="0" err="1" smtClean="0"/>
              <a:t>alasan</a:t>
            </a:r>
            <a:r>
              <a:rPr lang="en-US" sz="2400" dirty="0" smtClean="0"/>
              <a:t>).</a:t>
            </a:r>
            <a:endParaRPr lang="id-ID" sz="2400" dirty="0" smtClean="0"/>
          </a:p>
          <a:p>
            <a:pPr marL="457200" indent="-457200" algn="just">
              <a:buFont typeface="+mj-lt"/>
              <a:buAutoNum type="alphaLcPeriod"/>
            </a:pPr>
            <a:endParaRPr lang="id-ID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7543800" cy="838200"/>
          </a:xfrm>
        </p:spPr>
        <p:txBody>
          <a:bodyPr/>
          <a:lstStyle/>
          <a:p>
            <a:pPr algn="l"/>
            <a:r>
              <a:rPr lang="en-US" sz="2800" b="1" dirty="0" smtClean="0"/>
              <a:t>KONSEP DASAR KARYA ILMIAH :</a:t>
            </a:r>
            <a:r>
              <a:rPr lang="id-ID" sz="2800" dirty="0" smtClean="0"/>
              <a:t/>
            </a:r>
            <a:br>
              <a:rPr lang="id-ID" sz="2800" dirty="0" smtClean="0"/>
            </a:br>
            <a:endParaRPr lang="id-ID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4953000"/>
          </a:xfrm>
        </p:spPr>
        <p:txBody>
          <a:bodyPr/>
          <a:lstStyle/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alur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endParaRPr lang="id-ID" sz="20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 smtClean="0"/>
              <a:t>Alur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tertuang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endParaRPr lang="id-ID" sz="20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mengungkapkan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endParaRPr lang="id-ID" sz="20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smtClean="0"/>
              <a:t>Cara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dilandasi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empiris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kesisteman</a:t>
            </a:r>
            <a:endParaRPr lang="id-ID" sz="20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endParaRPr lang="id-ID" sz="20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publikasi</a:t>
            </a:r>
            <a:endParaRPr lang="id-ID" sz="2000" dirty="0" smtClean="0"/>
          </a:p>
          <a:p>
            <a:pPr algn="just"/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533400"/>
            <a:ext cx="8510588" cy="1325563"/>
          </a:xfrm>
        </p:spPr>
        <p:txBody>
          <a:bodyPr/>
          <a:lstStyle/>
          <a:p>
            <a:pPr algn="l"/>
            <a:r>
              <a:rPr lang="en-US" sz="2800" b="1" dirty="0" smtClean="0"/>
              <a:t>CIRI KHUSUS KARANGAN ILMIAH</a:t>
            </a:r>
            <a:r>
              <a:rPr lang="id-ID" sz="2800" b="1" dirty="0" smtClean="0"/>
              <a:t>:</a:t>
            </a:r>
            <a:endParaRPr lang="id-ID" sz="2800" dirty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057400"/>
            <a:ext cx="8540750" cy="4343400"/>
          </a:xfrm>
        </p:spPr>
        <p:txBody>
          <a:bodyPr/>
          <a:lstStyle/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Jujur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Akurat</a:t>
            </a:r>
            <a:endParaRPr lang="id-ID" sz="2400" dirty="0" smtClean="0">
              <a:solidFill>
                <a:srgbClr val="FFC000"/>
              </a:solidFill>
            </a:endParaRPr>
          </a:p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Objektif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sesuai</a:t>
            </a:r>
            <a:r>
              <a:rPr lang="en-US" sz="2400" dirty="0" smtClean="0">
                <a:solidFill>
                  <a:srgbClr val="FFC000"/>
                </a:solidFill>
              </a:rPr>
              <a:t> data </a:t>
            </a:r>
            <a:r>
              <a:rPr lang="en-US" sz="2400" dirty="0" err="1" smtClean="0">
                <a:solidFill>
                  <a:srgbClr val="FFC000"/>
                </a:solidFill>
              </a:rPr>
              <a:t>dan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fakta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lapangan</a:t>
            </a:r>
            <a:endParaRPr lang="id-ID" sz="2400" dirty="0" smtClean="0">
              <a:solidFill>
                <a:srgbClr val="FFC000"/>
              </a:solidFill>
            </a:endParaRPr>
          </a:p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Penyajian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topik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secara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sistematis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dgn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bahasa</a:t>
            </a:r>
            <a:r>
              <a:rPr lang="en-US" sz="2400" dirty="0" smtClean="0">
                <a:solidFill>
                  <a:srgbClr val="FFC000"/>
                </a:solidFill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</a:rPr>
              <a:t>khas</a:t>
            </a:r>
            <a:endParaRPr lang="id-ID" sz="2400" dirty="0" smtClean="0">
              <a:solidFill>
                <a:srgbClr val="FFC000"/>
              </a:solidFill>
            </a:endParaRPr>
          </a:p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Konseptual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prosedural</a:t>
            </a:r>
            <a:endParaRPr lang="id-ID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533</TotalTime>
  <Words>254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Clouds</vt:lpstr>
      <vt:lpstr>Slide 1</vt:lpstr>
      <vt:lpstr>  Penulisan ilmiah merujuk penulisan yang berlandaskan metodologi keilmuan atau metodologi saintifik </vt:lpstr>
      <vt:lpstr>  Bahasa penulisan ilmiah, biasanya memilih kata, istilah, ungkapan yang maknanya bersifat denotasi, yaitu tepat dan jelas supaya tidak disalahartikan dengan makna-makna lain. Dengan demikian karangan ilmiah harus bersifat objektif, jujur dan tepat. </vt:lpstr>
      <vt:lpstr>TEKNIK PENULISAN  ILMIAH  (konsep dasar)</vt:lpstr>
      <vt:lpstr>HAL YANG HARUS ADA DALAM KARYA TULIS ILMIAH:</vt:lpstr>
      <vt:lpstr>KONSEP DASAR KARYA ILMIAH : </vt:lpstr>
      <vt:lpstr>CIRI KHUSUS KARANGAN ILMIAH: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KOMUNIKASI (3 SKS)</dc:title>
  <dc:creator>ACER</dc:creator>
  <cp:lastModifiedBy>lenovo</cp:lastModifiedBy>
  <cp:revision>40</cp:revision>
  <dcterms:created xsi:type="dcterms:W3CDTF">2008-02-26T10:11:02Z</dcterms:created>
  <dcterms:modified xsi:type="dcterms:W3CDTF">2018-10-16T07:07:46Z</dcterms:modified>
</cp:coreProperties>
</file>