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67" r:id="rId4"/>
    <p:sldId id="275" r:id="rId5"/>
    <p:sldId id="274" r:id="rId6"/>
    <p:sldId id="266" r:id="rId7"/>
    <p:sldId id="269" r:id="rId8"/>
    <p:sldId id="273" r:id="rId9"/>
    <p:sldId id="270" r:id="rId10"/>
    <p:sldId id="271" r:id="rId11"/>
    <p:sldId id="268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A3BE-5B6A-4DFE-A7AF-F4FA268B381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5676-EEB8-4A6A-ADA1-FB18C8CAD4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A3BE-5B6A-4DFE-A7AF-F4FA268B381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5676-EEB8-4A6A-ADA1-FB18C8CAD4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A3BE-5B6A-4DFE-A7AF-F4FA268B381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5676-EEB8-4A6A-ADA1-FB18C8CAD4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A3BE-5B6A-4DFE-A7AF-F4FA268B381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5676-EEB8-4A6A-ADA1-FB18C8CAD4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A3BE-5B6A-4DFE-A7AF-F4FA268B381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5676-EEB8-4A6A-ADA1-FB18C8CAD4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A3BE-5B6A-4DFE-A7AF-F4FA268B381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5676-EEB8-4A6A-ADA1-FB18C8CAD4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A3BE-5B6A-4DFE-A7AF-F4FA268B381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5676-EEB8-4A6A-ADA1-FB18C8CAD4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A3BE-5B6A-4DFE-A7AF-F4FA268B381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5676-EEB8-4A6A-ADA1-FB18C8CAD4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A3BE-5B6A-4DFE-A7AF-F4FA268B381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5676-EEB8-4A6A-ADA1-FB18C8CAD4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A3BE-5B6A-4DFE-A7AF-F4FA268B381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5676-EEB8-4A6A-ADA1-FB18C8CAD4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A3BE-5B6A-4DFE-A7AF-F4FA268B381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BA5676-EEB8-4A6A-ADA1-FB18C8CAD4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DBA5676-EEB8-4A6A-ADA1-FB18C8CAD4F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BABA3BE-5B6A-4DFE-A7AF-F4FA268B3819}" type="datetimeFigureOut">
              <a:rPr lang="en-US" smtClean="0"/>
              <a:t>2/21/2020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smtClean="0"/>
              <a:t>Massa </a:t>
            </a:r>
            <a:r>
              <a:rPr lang="en-US" dirty="0" err="1" smtClean="0"/>
              <a:t>dan</a:t>
            </a:r>
            <a:r>
              <a:rPr lang="en-US" dirty="0" smtClean="0"/>
              <a:t> Digital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err="1" smtClean="0"/>
              <a:t>Hakikat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Komunikasi</a:t>
            </a:r>
            <a:r>
              <a:rPr lang="en-US" sz="3600" b="1" dirty="0" smtClean="0"/>
              <a:t> Massa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Era </a:t>
            </a:r>
            <a:r>
              <a:rPr lang="en-US" sz="3600" b="1" dirty="0" err="1" smtClean="0"/>
              <a:t>Informasi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467600" cy="1066800"/>
          </a:xfrm>
        </p:spPr>
        <p:txBody>
          <a:bodyPr/>
          <a:lstStyle/>
          <a:p>
            <a:r>
              <a:rPr lang="en-US" dirty="0" err="1"/>
              <a:t>o</a:t>
            </a:r>
            <a:r>
              <a:rPr lang="en-US" dirty="0" err="1" smtClean="0"/>
              <a:t>leh</a:t>
            </a:r>
            <a:r>
              <a:rPr lang="en-US" dirty="0" smtClean="0"/>
              <a:t>: Junior Zamrud Pahalmas, </a:t>
            </a:r>
            <a:r>
              <a:rPr lang="en-US" dirty="0" err="1" smtClean="0"/>
              <a:t>M.I.Kom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04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D. </a:t>
            </a:r>
            <a:r>
              <a:rPr lang="en-US" sz="4000" b="1" dirty="0" err="1"/>
              <a:t>Perbedaan</a:t>
            </a:r>
            <a:r>
              <a:rPr lang="en-US" sz="4000" b="1" dirty="0"/>
              <a:t> Model </a:t>
            </a:r>
            <a:r>
              <a:rPr lang="en-US" sz="4000" b="1" dirty="0" err="1"/>
              <a:t>Komunikasi</a:t>
            </a:r>
            <a:r>
              <a:rPr lang="en-US" sz="4000" b="1" dirty="0"/>
              <a:t> Massa </a:t>
            </a:r>
            <a:r>
              <a:rPr lang="en-US" sz="4000" b="1" dirty="0" err="1"/>
              <a:t>Tradisional</a:t>
            </a:r>
            <a:r>
              <a:rPr lang="en-US" sz="4000" b="1" dirty="0"/>
              <a:t> </a:t>
            </a:r>
            <a:r>
              <a:rPr lang="en-US" sz="4000" b="1" dirty="0" err="1"/>
              <a:t>dan</a:t>
            </a:r>
            <a:r>
              <a:rPr lang="en-US" sz="4000" b="1" dirty="0"/>
              <a:t> Internet</a:t>
            </a:r>
            <a:endParaRPr lang="en-US" sz="4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3957" r="8277" b="27512"/>
          <a:stretch/>
        </p:blipFill>
        <p:spPr bwMode="auto">
          <a:xfrm>
            <a:off x="54009" y="1905001"/>
            <a:ext cx="8327991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851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D. </a:t>
            </a:r>
            <a:r>
              <a:rPr lang="en-US" sz="4000" b="1" dirty="0" err="1" smtClean="0"/>
              <a:t>Perbedaan</a:t>
            </a:r>
            <a:r>
              <a:rPr lang="en-US" sz="4000" b="1" dirty="0" smtClean="0"/>
              <a:t> Model </a:t>
            </a:r>
            <a:r>
              <a:rPr lang="en-US" sz="4000" b="1" dirty="0" err="1" smtClean="0"/>
              <a:t>Komunikasi</a:t>
            </a:r>
            <a:r>
              <a:rPr lang="en-US" sz="4000" b="1" dirty="0" smtClean="0"/>
              <a:t> Massa </a:t>
            </a:r>
            <a:r>
              <a:rPr lang="en-US" sz="4000" b="1" dirty="0" err="1" smtClean="0"/>
              <a:t>Tradisional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Internet</a:t>
            </a:r>
            <a:endParaRPr lang="en-US" sz="4400" dirty="0"/>
          </a:p>
        </p:txBody>
      </p:sp>
      <p:pic>
        <p:nvPicPr>
          <p:cNvPr id="5" name="Picture 2" descr="http://image.slidesharecdn.com/l1-introtomasscommunication-131111005159-phpapp01/95/l-1-intro-to-mass-communication-31-638.jpg?cb=1384131340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89" r="43574"/>
          <a:stretch/>
        </p:blipFill>
        <p:spPr bwMode="auto">
          <a:xfrm>
            <a:off x="2057400" y="1538916"/>
            <a:ext cx="4498940" cy="5166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54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A</a:t>
            </a:r>
            <a:r>
              <a:rPr lang="en-US" sz="3600" b="1" dirty="0" smtClean="0">
                <a:latin typeface="+mn-lt"/>
              </a:rPr>
              <a:t>. </a:t>
            </a:r>
            <a:r>
              <a:rPr lang="en-US" sz="3600" b="1" dirty="0" err="1" smtClean="0">
                <a:latin typeface="+mn-lt"/>
              </a:rPr>
              <a:t>Masyarakat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Informasi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Masyarakat</a:t>
            </a:r>
            <a:r>
              <a:rPr lang="en-US" dirty="0" smtClean="0"/>
              <a:t> 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proses,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kegiatannya</a:t>
            </a:r>
            <a:r>
              <a:rPr lang="en-US" dirty="0" smtClean="0"/>
              <a:t> </a:t>
            </a:r>
            <a:r>
              <a:rPr lang="en-US" dirty="0" err="1" smtClean="0"/>
              <a:t>dihabiskan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media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lajunya</a:t>
            </a:r>
            <a:r>
              <a:rPr lang="en-US" dirty="0" smtClean="0"/>
              <a:t> </a:t>
            </a:r>
            <a:r>
              <a:rPr lang="en-US" dirty="0" err="1" smtClean="0"/>
              <a:t>didorong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,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kebudayaannya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mengadopsi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pPr marL="114300" indent="0"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Ciri-ciri</a:t>
            </a:r>
            <a:r>
              <a:rPr lang="en-US" dirty="0" smtClean="0"/>
              <a:t>:</a:t>
            </a:r>
          </a:p>
          <a:p>
            <a:pPr marL="868680" lvl="1" indent="-457200" algn="just">
              <a:buFont typeface="+mj-lt"/>
              <a:buAutoNum type="arabicPeriod"/>
            </a:pPr>
            <a:r>
              <a:rPr lang="en-US" dirty="0" smtClean="0"/>
              <a:t>Ada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di </a:t>
            </a:r>
            <a:r>
              <a:rPr lang="en-US" dirty="0" err="1" smtClean="0"/>
              <a:t>masyarakat</a:t>
            </a:r>
            <a:r>
              <a:rPr lang="en-US" dirty="0" smtClean="0"/>
              <a:t>;</a:t>
            </a:r>
          </a:p>
          <a:p>
            <a:pPr marL="868680" lvl="1" indent="-457200" algn="just">
              <a:buFont typeface="+mj-lt"/>
              <a:buAutoNum type="arabicPeriod"/>
            </a:pP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;</a:t>
            </a:r>
          </a:p>
          <a:p>
            <a:pPr marL="868680" lvl="1" indent="-457200" algn="just">
              <a:buFont typeface="+mj-lt"/>
              <a:buAutoNum type="arabicPeriod"/>
            </a:pP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data digital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9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5867400"/>
          </a:xfrm>
        </p:spPr>
        <p:txBody>
          <a:bodyPr/>
          <a:lstStyle/>
          <a:p>
            <a:r>
              <a:rPr lang="en-US" b="1" dirty="0" smtClean="0"/>
              <a:t>Dominick</a:t>
            </a:r>
          </a:p>
          <a:p>
            <a:pPr lvl="1"/>
            <a:r>
              <a:rPr lang="en-US" dirty="0" smtClean="0"/>
              <a:t>7 </a:t>
            </a:r>
            <a:r>
              <a:rPr lang="en-US" dirty="0" err="1" smtClean="0"/>
              <a:t>loncatan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(</a:t>
            </a:r>
            <a:r>
              <a:rPr lang="en-US" i="1" dirty="0" smtClean="0"/>
              <a:t>milestone</a:t>
            </a:r>
            <a:r>
              <a:rPr lang="en-US" dirty="0" smtClean="0"/>
              <a:t>)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: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tulisan</a:t>
            </a:r>
            <a:r>
              <a:rPr lang="en-US" dirty="0" smtClean="0"/>
              <a:t>,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, </a:t>
            </a:r>
            <a:r>
              <a:rPr lang="en-US" dirty="0" err="1" smtClean="0"/>
              <a:t>telegraf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telepon</a:t>
            </a:r>
            <a:r>
              <a:rPr lang="en-US" dirty="0" smtClean="0"/>
              <a:t>, </a:t>
            </a:r>
            <a:r>
              <a:rPr lang="en-US" dirty="0" err="1" smtClean="0"/>
              <a:t>fotografi</a:t>
            </a:r>
            <a:r>
              <a:rPr lang="en-US" dirty="0" smtClean="0"/>
              <a:t> &amp; film, radio &amp; </a:t>
            </a:r>
            <a:r>
              <a:rPr lang="en-US" dirty="0" err="1" smtClean="0"/>
              <a:t>tv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media digital.</a:t>
            </a:r>
          </a:p>
          <a:p>
            <a:pPr lvl="1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era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era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media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352800"/>
            <a:ext cx="5334000" cy="26562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266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620000" cy="57150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2600" b="1" dirty="0" err="1"/>
              <a:t>Straubhaar</a:t>
            </a:r>
            <a:r>
              <a:rPr lang="en-US" sz="2600" b="1" dirty="0"/>
              <a:t> </a:t>
            </a:r>
          </a:p>
          <a:p>
            <a:pPr lvl="1" algn="just"/>
            <a:r>
              <a:rPr lang="en-US" sz="2600" dirty="0"/>
              <a:t>Media: </a:t>
            </a:r>
            <a:r>
              <a:rPr lang="en-US" sz="2600" dirty="0" err="1"/>
              <a:t>cerminan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masy</a:t>
            </a:r>
            <a:r>
              <a:rPr lang="en-US" sz="2600" dirty="0"/>
              <a:t>. </a:t>
            </a:r>
            <a:r>
              <a:rPr lang="en-US" sz="2600" dirty="0" err="1"/>
              <a:t>maka</a:t>
            </a:r>
            <a:r>
              <a:rPr lang="en-US" sz="2600" dirty="0"/>
              <a:t> </a:t>
            </a:r>
            <a:r>
              <a:rPr lang="en-US" sz="2600" dirty="0" err="1"/>
              <a:t>tidaklah</a:t>
            </a:r>
            <a:r>
              <a:rPr lang="en-US" sz="2600" dirty="0"/>
              <a:t> </a:t>
            </a:r>
            <a:r>
              <a:rPr lang="en-US" sz="2600" dirty="0" err="1"/>
              <a:t>heran</a:t>
            </a:r>
            <a:r>
              <a:rPr lang="en-US" sz="2600" dirty="0"/>
              <a:t> </a:t>
            </a:r>
            <a:r>
              <a:rPr lang="en-US" sz="2600" dirty="0" err="1"/>
              <a:t>jika</a:t>
            </a:r>
            <a:r>
              <a:rPr lang="en-US" sz="2600" dirty="0"/>
              <a:t> media </a:t>
            </a:r>
            <a:r>
              <a:rPr lang="en-US" sz="2600" dirty="0" err="1"/>
              <a:t>yg</a:t>
            </a:r>
            <a:r>
              <a:rPr lang="en-US" sz="2600" dirty="0"/>
              <a:t> </a:t>
            </a:r>
            <a:r>
              <a:rPr lang="en-US" sz="2600" dirty="0" err="1"/>
              <a:t>berkembang</a:t>
            </a:r>
            <a:r>
              <a:rPr lang="en-US" sz="2600" dirty="0"/>
              <a:t> </a:t>
            </a:r>
            <a:r>
              <a:rPr lang="en-US" sz="2600" dirty="0" err="1"/>
              <a:t>pd</a:t>
            </a:r>
            <a:r>
              <a:rPr lang="en-US" sz="2600" dirty="0"/>
              <a:t> </a:t>
            </a:r>
            <a:r>
              <a:rPr lang="en-US" sz="2600" dirty="0" err="1"/>
              <a:t>masy</a:t>
            </a:r>
            <a:r>
              <a:rPr lang="en-US" sz="2600" dirty="0"/>
              <a:t>. </a:t>
            </a:r>
            <a:r>
              <a:rPr lang="en-US" sz="2600" dirty="0" err="1"/>
              <a:t>informasi</a:t>
            </a:r>
            <a:r>
              <a:rPr lang="en-US" sz="2600" dirty="0"/>
              <a:t> </a:t>
            </a:r>
            <a:r>
              <a:rPr lang="en-US" sz="2600" dirty="0" err="1"/>
              <a:t>adlh</a:t>
            </a:r>
            <a:r>
              <a:rPr lang="en-US" sz="2600" dirty="0"/>
              <a:t> media </a:t>
            </a:r>
            <a:r>
              <a:rPr lang="en-US" sz="2600" dirty="0" err="1"/>
              <a:t>yg</a:t>
            </a:r>
            <a:r>
              <a:rPr lang="en-US" sz="2600" dirty="0"/>
              <a:t> </a:t>
            </a:r>
            <a:r>
              <a:rPr lang="en-US" sz="2600" dirty="0" err="1"/>
              <a:t>dpt</a:t>
            </a:r>
            <a:r>
              <a:rPr lang="en-US" sz="2600" dirty="0"/>
              <a:t> </a:t>
            </a:r>
            <a:r>
              <a:rPr lang="en-US" sz="2600" dirty="0" err="1"/>
              <a:t>menciptakan</a:t>
            </a:r>
            <a:r>
              <a:rPr lang="en-US" sz="2600" dirty="0"/>
              <a:t>, </a:t>
            </a:r>
            <a:r>
              <a:rPr lang="en-US" sz="2600" dirty="0" err="1"/>
              <a:t>menyimpan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memproses</a:t>
            </a:r>
            <a:r>
              <a:rPr lang="en-US" sz="2600" dirty="0"/>
              <a:t> </a:t>
            </a:r>
            <a:r>
              <a:rPr lang="en-US" sz="2600" dirty="0" err="1"/>
              <a:t>informasi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</a:t>
            </a:r>
            <a:r>
              <a:rPr lang="en-US" sz="2600" dirty="0" err="1"/>
              <a:t>komputer</a:t>
            </a:r>
            <a:r>
              <a:rPr lang="en-US" sz="2600" dirty="0"/>
              <a:t>. </a:t>
            </a:r>
            <a:r>
              <a:rPr lang="en-US" sz="2600" dirty="0" err="1"/>
              <a:t>Terjadi</a:t>
            </a:r>
            <a:r>
              <a:rPr lang="en-US" sz="2600" dirty="0"/>
              <a:t> </a:t>
            </a:r>
            <a:r>
              <a:rPr lang="en-US" sz="2600" dirty="0" err="1"/>
              <a:t>transisi</a:t>
            </a:r>
            <a:r>
              <a:rPr lang="en-US" sz="2600" dirty="0"/>
              <a:t>  </a:t>
            </a:r>
            <a:r>
              <a:rPr lang="en-US" sz="2600" dirty="0" err="1"/>
              <a:t>dari</a:t>
            </a:r>
            <a:r>
              <a:rPr lang="en-US" sz="2600" dirty="0"/>
              <a:t> media </a:t>
            </a:r>
            <a:r>
              <a:rPr lang="en-US" sz="2600" dirty="0" err="1"/>
              <a:t>massa</a:t>
            </a:r>
            <a:r>
              <a:rPr lang="en-US" sz="2600" dirty="0"/>
              <a:t> </a:t>
            </a:r>
            <a:r>
              <a:rPr lang="en-US" sz="2600" dirty="0" err="1"/>
              <a:t>konvensional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digital. </a:t>
            </a:r>
            <a:r>
              <a:rPr lang="en-US" sz="2600" dirty="0" smtClean="0"/>
              <a:t>(</a:t>
            </a:r>
            <a:r>
              <a:rPr lang="en-US" sz="2600" dirty="0" err="1" smtClean="0"/>
              <a:t>Sesuatu</a:t>
            </a:r>
            <a:r>
              <a:rPr lang="en-US" sz="2600" dirty="0" smtClean="0"/>
              <a:t>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err="1" smtClean="0"/>
              <a:t>sangat</a:t>
            </a:r>
            <a:r>
              <a:rPr lang="en-US" sz="2600" dirty="0" smtClean="0"/>
              <a:t> </a:t>
            </a:r>
            <a:r>
              <a:rPr lang="en-US" sz="2600" dirty="0" err="1" smtClean="0"/>
              <a:t>signifikan</a:t>
            </a:r>
            <a:r>
              <a:rPr lang="en-US" sz="2600" dirty="0" smtClean="0"/>
              <a:t> </a:t>
            </a:r>
            <a:r>
              <a:rPr lang="en-US" sz="2600" dirty="0" err="1" smtClean="0"/>
              <a:t>dlm</a:t>
            </a:r>
            <a:r>
              <a:rPr lang="en-US" sz="2600" dirty="0" smtClean="0"/>
              <a:t> </a:t>
            </a:r>
            <a:r>
              <a:rPr lang="en-US" sz="2600" dirty="0" err="1" smtClean="0"/>
              <a:t>masy</a:t>
            </a:r>
            <a:r>
              <a:rPr lang="en-US" sz="2600" dirty="0" smtClean="0"/>
              <a:t>. </a:t>
            </a:r>
            <a:r>
              <a:rPr lang="en-US" sz="2600" dirty="0" err="1"/>
              <a:t>i</a:t>
            </a:r>
            <a:r>
              <a:rPr lang="en-US" sz="2600" dirty="0" err="1" smtClean="0"/>
              <a:t>nformasi</a:t>
            </a:r>
            <a:r>
              <a:rPr lang="en-US" sz="2600" dirty="0" smtClean="0"/>
              <a:t>)</a:t>
            </a:r>
          </a:p>
          <a:p>
            <a:pPr lvl="1" algn="just"/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. </a:t>
            </a:r>
            <a:r>
              <a:rPr lang="en-US" dirty="0" err="1"/>
              <a:t>i</a:t>
            </a:r>
            <a:r>
              <a:rPr lang="en-US" dirty="0" err="1" smtClean="0"/>
              <a:t>nformasi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dirunut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meunculnya</a:t>
            </a:r>
            <a:r>
              <a:rPr lang="en-US" dirty="0" smtClean="0"/>
              <a:t> media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</a:t>
            </a:r>
          </a:p>
          <a:p>
            <a:pPr marL="1234440" lvl="2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b="1" dirty="0" err="1" smtClean="0"/>
              <a:t>Telepon</a:t>
            </a:r>
            <a:endParaRPr lang="en-US" sz="2000" b="1" dirty="0" smtClean="0"/>
          </a:p>
          <a:p>
            <a:pPr marL="1200150" lvl="3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/>
              <a:t>Media </a:t>
            </a:r>
            <a:r>
              <a:rPr lang="en-US" sz="2000" dirty="0" err="1"/>
              <a:t>komunikasi</a:t>
            </a:r>
            <a:r>
              <a:rPr lang="en-US" sz="2000" dirty="0"/>
              <a:t> </a:t>
            </a:r>
            <a:r>
              <a:rPr lang="en-US" sz="2000" dirty="0" err="1"/>
              <a:t>didgital</a:t>
            </a:r>
            <a:r>
              <a:rPr lang="en-US" sz="2000" dirty="0"/>
              <a:t> </a:t>
            </a:r>
            <a:r>
              <a:rPr lang="en-US" sz="2000" dirty="0" err="1"/>
              <a:t>pertama</a:t>
            </a:r>
            <a:r>
              <a:rPr lang="en-US" sz="2000" dirty="0"/>
              <a:t> (1962)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berkembang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fitur</a:t>
            </a:r>
            <a:r>
              <a:rPr lang="en-US" sz="2000" dirty="0"/>
              <a:t> </a:t>
            </a:r>
            <a:r>
              <a:rPr lang="en-US" sz="2000" dirty="0" err="1"/>
              <a:t>handphone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juga </a:t>
            </a:r>
            <a:r>
              <a:rPr lang="en-US" sz="2000" dirty="0" err="1"/>
              <a:t>mengakses</a:t>
            </a:r>
            <a:r>
              <a:rPr lang="en-US" sz="2000" dirty="0"/>
              <a:t> internet</a:t>
            </a:r>
            <a:r>
              <a:rPr lang="en-US" sz="2000" dirty="0" smtClean="0"/>
              <a:t>.</a:t>
            </a:r>
          </a:p>
          <a:p>
            <a:pPr marL="1234440" lvl="2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Media </a:t>
            </a:r>
            <a:r>
              <a:rPr lang="en-US" sz="2000" dirty="0" err="1" smtClean="0"/>
              <a:t>Cetak</a:t>
            </a:r>
            <a:endParaRPr lang="en-US" sz="2000" dirty="0" smtClean="0"/>
          </a:p>
          <a:p>
            <a:pPr marL="1200150" lvl="3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err="1" smtClean="0"/>
              <a:t>Digitalisasi</a:t>
            </a:r>
            <a:r>
              <a:rPr lang="en-US" sz="2000" dirty="0" smtClean="0"/>
              <a:t> </a:t>
            </a:r>
            <a:r>
              <a:rPr lang="en-US" sz="2000" dirty="0" err="1" smtClean="0"/>
              <a:t>mendorong</a:t>
            </a:r>
            <a:r>
              <a:rPr lang="en-US" sz="2000" dirty="0" smtClean="0"/>
              <a:t> </a:t>
            </a:r>
            <a:r>
              <a:rPr lang="en-US" sz="2000" dirty="0" err="1" smtClean="0"/>
              <a:t>kelahiran</a:t>
            </a:r>
            <a:r>
              <a:rPr lang="en-US" sz="2000" dirty="0" smtClean="0"/>
              <a:t> media </a:t>
            </a:r>
            <a:r>
              <a:rPr lang="en-US" sz="2000" dirty="0" err="1" smtClean="0"/>
              <a:t>cetak</a:t>
            </a:r>
            <a:r>
              <a:rPr lang="en-US" sz="2000" dirty="0" smtClean="0"/>
              <a:t> (</a:t>
            </a:r>
            <a:r>
              <a:rPr lang="en-US" sz="2000" dirty="0" err="1" smtClean="0"/>
              <a:t>akhir</a:t>
            </a:r>
            <a:r>
              <a:rPr lang="en-US" sz="2000" dirty="0" smtClean="0"/>
              <a:t> 1960),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tersedia</a:t>
            </a:r>
            <a:r>
              <a:rPr lang="en-US" sz="2000" dirty="0" smtClean="0"/>
              <a:t> media online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mengikuti</a:t>
            </a:r>
            <a:r>
              <a:rPr lang="en-US" sz="2000" dirty="0" smtClean="0"/>
              <a:t> </a:t>
            </a:r>
            <a:r>
              <a:rPr lang="en-US" sz="2000" dirty="0" err="1" smtClean="0"/>
              <a:t>tren</a:t>
            </a:r>
            <a:r>
              <a:rPr lang="en-US" sz="2000" dirty="0" smtClean="0"/>
              <a:t> </a:t>
            </a:r>
            <a:r>
              <a:rPr lang="en-US" sz="2000" dirty="0" err="1" smtClean="0"/>
              <a:t>perkembangan</a:t>
            </a:r>
            <a:r>
              <a:rPr lang="en-US" sz="2000" dirty="0" smtClean="0"/>
              <a:t>.</a:t>
            </a:r>
          </a:p>
          <a:p>
            <a:pPr marL="1234440" lvl="2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b="1" dirty="0" smtClean="0"/>
              <a:t>Film</a:t>
            </a:r>
          </a:p>
          <a:p>
            <a:pPr marL="1200150" lvl="3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err="1" smtClean="0"/>
              <a:t>Pengeditan</a:t>
            </a:r>
            <a:r>
              <a:rPr lang="en-US" sz="2000" dirty="0" smtClean="0"/>
              <a:t> film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</a:t>
            </a:r>
            <a:r>
              <a:rPr lang="en-US" sz="2000" dirty="0" err="1" smtClean="0"/>
              <a:t>didukung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canggih</a:t>
            </a:r>
            <a:r>
              <a:rPr lang="en-US" sz="2000" dirty="0" smtClean="0"/>
              <a:t>, </a:t>
            </a:r>
            <a:r>
              <a:rPr lang="en-US" sz="2000" dirty="0" err="1" smtClean="0"/>
              <a:t>mulai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special effects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animasi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pembuatan</a:t>
            </a:r>
            <a:r>
              <a:rPr lang="en-US" sz="2000" dirty="0" smtClean="0"/>
              <a:t> film.</a:t>
            </a:r>
          </a:p>
          <a:p>
            <a:pPr marL="1234440" lvl="2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b="1" dirty="0" smtClean="0"/>
              <a:t>Recording</a:t>
            </a:r>
          </a:p>
          <a:p>
            <a:pPr marL="1200150" lvl="3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/>
              <a:t>CD digital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1982.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lagi</a:t>
            </a:r>
            <a:r>
              <a:rPr lang="en-US" sz="2000" dirty="0" smtClean="0"/>
              <a:t> </a:t>
            </a:r>
            <a:r>
              <a:rPr lang="en-US" sz="2000" dirty="0" err="1" smtClean="0"/>
              <a:t>diandalkan</a:t>
            </a:r>
            <a:r>
              <a:rPr lang="en-US" sz="2000" dirty="0" smtClean="0"/>
              <a:t>, </a:t>
            </a:r>
            <a:r>
              <a:rPr lang="en-US" sz="2000" dirty="0" err="1" smtClean="0"/>
              <a:t>melainkan</a:t>
            </a:r>
            <a:r>
              <a:rPr lang="en-US" sz="2000" dirty="0" smtClean="0"/>
              <a:t> internet.</a:t>
            </a:r>
          </a:p>
          <a:p>
            <a:pPr marL="1234440" lvl="2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b="1" dirty="0" smtClean="0"/>
              <a:t>TV </a:t>
            </a:r>
            <a:r>
              <a:rPr lang="en-US" sz="2000" b="1" dirty="0" err="1" smtClean="0"/>
              <a:t>Kabel</a:t>
            </a:r>
            <a:r>
              <a:rPr lang="en-US" sz="2000" b="1" dirty="0" smtClean="0"/>
              <a:t> &amp; TV </a:t>
            </a:r>
            <a:r>
              <a:rPr lang="en-US" sz="2000" b="1" dirty="0" err="1" smtClean="0"/>
              <a:t>Satelit</a:t>
            </a:r>
            <a:endParaRPr lang="en-US" sz="2000" b="1" dirty="0" smtClean="0"/>
          </a:p>
          <a:p>
            <a:pPr marL="1198563" lvl="3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/>
              <a:t>1998, </a:t>
            </a:r>
            <a:r>
              <a:rPr lang="en-US" sz="2000" dirty="0" err="1" smtClean="0"/>
              <a:t>transmisi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era digital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penambahan</a:t>
            </a:r>
            <a:r>
              <a:rPr lang="en-US" sz="2000" dirty="0" smtClean="0"/>
              <a:t> </a:t>
            </a:r>
            <a:r>
              <a:rPr lang="en-US" sz="2000" dirty="0" err="1" smtClean="0"/>
              <a:t>saluran</a:t>
            </a:r>
            <a:r>
              <a:rPr lang="en-US" sz="2000" dirty="0" smtClean="0"/>
              <a:t> </a:t>
            </a:r>
            <a:r>
              <a:rPr lang="en-US" sz="2000" dirty="0" err="1" smtClean="0"/>
              <a:t>tjd</a:t>
            </a:r>
            <a:r>
              <a:rPr lang="en-US" sz="2000" dirty="0" smtClean="0"/>
              <a:t> di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</a:t>
            </a:r>
            <a:r>
              <a:rPr lang="en-US" sz="2000" dirty="0" err="1" smtClean="0"/>
              <a:t>tv</a:t>
            </a:r>
            <a:r>
              <a:rPr lang="en-US" sz="2000" dirty="0" smtClean="0"/>
              <a:t> </a:t>
            </a:r>
            <a:r>
              <a:rPr lang="en-US" sz="2000" dirty="0" err="1" smtClean="0"/>
              <a:t>kabel</a:t>
            </a:r>
            <a:r>
              <a:rPr lang="en-US" sz="2000" dirty="0" smtClean="0"/>
              <a:t> di AS. Dan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dpt</a:t>
            </a:r>
            <a:r>
              <a:rPr lang="en-US" sz="2000" dirty="0" smtClean="0"/>
              <a:t> </a:t>
            </a:r>
            <a:r>
              <a:rPr lang="en-US" sz="2000" dirty="0" err="1" smtClean="0"/>
              <a:t>diakses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internet  juga.</a:t>
            </a:r>
          </a:p>
          <a:p>
            <a:pPr marL="1234440" lvl="2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b="1" dirty="0" smtClean="0"/>
              <a:t>Broadcasting</a:t>
            </a:r>
          </a:p>
          <a:p>
            <a:pPr marL="1198563" lvl="3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/>
              <a:t>HDTV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format digital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jernih</a:t>
            </a:r>
            <a:r>
              <a:rPr lang="en-US" sz="2000" dirty="0" smtClean="0"/>
              <a:t>, </a:t>
            </a:r>
            <a:r>
              <a:rPr lang="en-US" sz="2000" dirty="0" err="1" smtClean="0"/>
              <a:t>diperkirakan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menggantikan</a:t>
            </a:r>
            <a:r>
              <a:rPr lang="en-US" sz="2000" dirty="0" smtClean="0"/>
              <a:t> </a:t>
            </a:r>
            <a:r>
              <a:rPr lang="en-US" sz="2000" dirty="0" err="1" smtClean="0"/>
              <a:t>tv</a:t>
            </a:r>
            <a:r>
              <a:rPr lang="en-US" sz="2000" dirty="0" smtClean="0"/>
              <a:t> </a:t>
            </a:r>
            <a:r>
              <a:rPr lang="en-US" sz="2000" dirty="0" err="1" smtClean="0"/>
              <a:t>konvensional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23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B. </a:t>
            </a:r>
            <a:r>
              <a:rPr lang="en-US" sz="4400" b="1" dirty="0" err="1" smtClean="0"/>
              <a:t>Sejarah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Perubahan</a:t>
            </a:r>
            <a:r>
              <a:rPr lang="en-US" sz="4400" b="1" dirty="0" smtClean="0"/>
              <a:t> Media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342900"/>
            <a:r>
              <a:rPr lang="en-US" b="1" dirty="0" err="1" smtClean="0"/>
              <a:t>Straubhaar</a:t>
            </a:r>
            <a:r>
              <a:rPr lang="en-US" b="1" dirty="0"/>
              <a:t>: </a:t>
            </a:r>
          </a:p>
          <a:p>
            <a:pPr marL="754380" lvl="1" indent="-342900"/>
            <a:r>
              <a:rPr lang="en-US" dirty="0" err="1"/>
              <a:t>Perubahan-perubahan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pd</a:t>
            </a:r>
            <a:r>
              <a:rPr lang="en-US" dirty="0"/>
              <a:t> media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pd</a:t>
            </a:r>
            <a:r>
              <a:rPr lang="en-US" dirty="0"/>
              <a:t> </a:t>
            </a:r>
            <a:r>
              <a:rPr lang="en-US" dirty="0" err="1"/>
              <a:t>masyarakatnya</a:t>
            </a:r>
            <a:r>
              <a:rPr lang="en-US" dirty="0"/>
              <a:t> (</a:t>
            </a:r>
            <a:r>
              <a:rPr lang="en-US" i="1" dirty="0" err="1"/>
              <a:t>berjalan</a:t>
            </a:r>
            <a:r>
              <a:rPr lang="en-US" i="1" dirty="0"/>
              <a:t> </a:t>
            </a:r>
            <a:r>
              <a:rPr lang="en-US" i="1" dirty="0" err="1"/>
              <a:t>bersamaan</a:t>
            </a:r>
            <a:r>
              <a:rPr lang="en-US" dirty="0"/>
              <a:t>);</a:t>
            </a:r>
          </a:p>
          <a:p>
            <a:pPr marL="754380" lvl="1" indent="-342900"/>
            <a:r>
              <a:rPr lang="en-US" dirty="0" err="1"/>
              <a:t>Evolusi</a:t>
            </a:r>
            <a:r>
              <a:rPr lang="en-US" dirty="0"/>
              <a:t> media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pd</a:t>
            </a:r>
            <a:r>
              <a:rPr lang="en-US" dirty="0"/>
              <a:t> </a:t>
            </a:r>
            <a:r>
              <a:rPr lang="en-US" dirty="0" err="1"/>
              <a:t>evolusi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masy</a:t>
            </a:r>
            <a:r>
              <a:rPr lang="en-US" dirty="0"/>
              <a:t>. (</a:t>
            </a:r>
            <a:r>
              <a:rPr lang="en-US" i="1" dirty="0" err="1"/>
              <a:t>agrikultur</a:t>
            </a:r>
            <a:r>
              <a:rPr lang="en-US" i="1" dirty="0"/>
              <a:t>, </a:t>
            </a:r>
            <a:r>
              <a:rPr lang="en-US" i="1" dirty="0" err="1"/>
              <a:t>industri</a:t>
            </a:r>
            <a:r>
              <a:rPr lang="en-US" i="1" dirty="0"/>
              <a:t>,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informasi</a:t>
            </a:r>
            <a:r>
              <a:rPr lang="en-US" dirty="0" smtClean="0"/>
              <a:t>)</a:t>
            </a:r>
          </a:p>
          <a:p>
            <a:pPr marL="754380" lvl="1" indent="-342900"/>
            <a:endParaRPr lang="en-US" dirty="0"/>
          </a:p>
          <a:p>
            <a:pPr marL="457200" indent="-342900"/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 err="1"/>
              <a:t>pd</a:t>
            </a:r>
            <a:r>
              <a:rPr lang="en-US" b="1" dirty="0"/>
              <a:t> era </a:t>
            </a:r>
            <a:r>
              <a:rPr lang="en-US" b="1" dirty="0" err="1"/>
              <a:t>sebelum</a:t>
            </a:r>
            <a:r>
              <a:rPr lang="en-US" b="1" dirty="0"/>
              <a:t> era </a:t>
            </a:r>
            <a:r>
              <a:rPr lang="en-US" b="1" dirty="0" err="1"/>
              <a:t>informasi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err="1" smtClean="0"/>
              <a:t>Masyarakat</a:t>
            </a:r>
            <a:r>
              <a:rPr lang="en-US" dirty="0" smtClean="0"/>
              <a:t> Pre-</a:t>
            </a:r>
            <a:r>
              <a:rPr lang="en-US" dirty="0" err="1" smtClean="0"/>
              <a:t>agrikultur</a:t>
            </a:r>
            <a:endParaRPr lang="en-US" dirty="0" smtClean="0"/>
          </a:p>
          <a:p>
            <a:pPr marL="868680" lvl="1" indent="-457200">
              <a:buFont typeface="+mj-lt"/>
              <a:buAutoNum type="arabicPeriod"/>
            </a:pP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Agrikultur</a:t>
            </a:r>
            <a:endParaRPr lang="en-US" dirty="0" smtClean="0"/>
          </a:p>
          <a:p>
            <a:pPr marL="868680" lvl="1" indent="-457200">
              <a:buFont typeface="+mj-lt"/>
              <a:buAutoNum type="arabicPeriod"/>
            </a:pP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47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620000" cy="5791200"/>
          </a:xfrm>
        </p:spPr>
        <p:txBody>
          <a:bodyPr/>
          <a:lstStyle/>
          <a:p>
            <a:r>
              <a:rPr lang="en-US" b="1" dirty="0" err="1" smtClean="0"/>
              <a:t>Masyarakat</a:t>
            </a:r>
            <a:r>
              <a:rPr lang="en-US" b="1" dirty="0" smtClean="0"/>
              <a:t> Pre-</a:t>
            </a:r>
            <a:r>
              <a:rPr lang="en-US" b="1" dirty="0" err="1" smtClean="0"/>
              <a:t>agrikultur</a:t>
            </a:r>
            <a:endParaRPr lang="en-US" b="1" dirty="0" smtClean="0"/>
          </a:p>
          <a:p>
            <a:pPr lvl="1"/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berburu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tradisi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 </a:t>
            </a:r>
          </a:p>
          <a:p>
            <a:pPr lvl="1"/>
            <a:endParaRPr lang="en-US" dirty="0" smtClean="0"/>
          </a:p>
          <a:p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 err="1" smtClean="0"/>
              <a:t>Agrikultur</a:t>
            </a:r>
            <a:endParaRPr lang="en-US" b="1" dirty="0" smtClean="0"/>
          </a:p>
          <a:p>
            <a:pPr lvl="1"/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, </a:t>
            </a:r>
            <a:r>
              <a:rPr lang="en-US" dirty="0" err="1" smtClean="0"/>
              <a:t>menggali</a:t>
            </a:r>
            <a:r>
              <a:rPr lang="en-US" dirty="0" smtClean="0"/>
              <a:t> </a:t>
            </a:r>
            <a:r>
              <a:rPr lang="en-US" dirty="0" err="1" smtClean="0"/>
              <a:t>tambang</a:t>
            </a:r>
            <a:r>
              <a:rPr lang="en-US" dirty="0" smtClean="0"/>
              <a:t>, </a:t>
            </a:r>
            <a:r>
              <a:rPr lang="en-US" dirty="0" err="1" smtClean="0"/>
              <a:t>memancing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menebang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terorganisir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Masy</a:t>
            </a:r>
            <a:r>
              <a:rPr lang="en-US" dirty="0" smtClean="0"/>
              <a:t>. Sumerian (</a:t>
            </a:r>
            <a:r>
              <a:rPr lang="en-US" dirty="0" err="1" smtClean="0"/>
              <a:t>Irak</a:t>
            </a:r>
            <a:r>
              <a:rPr lang="en-US" dirty="0" smtClean="0"/>
              <a:t>)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penemu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4000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masehi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adlh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istimewa</a:t>
            </a:r>
            <a:r>
              <a:rPr lang="en-US" dirty="0" smtClean="0"/>
              <a:t>,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bangsawan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pemuka</a:t>
            </a:r>
            <a:r>
              <a:rPr lang="en-US" dirty="0" smtClean="0"/>
              <a:t> agama/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para </a:t>
            </a:r>
            <a:r>
              <a:rPr lang="en-US" dirty="0" err="1" smtClean="0"/>
              <a:t>pedagang</a:t>
            </a:r>
            <a:r>
              <a:rPr lang="en-US" dirty="0" smtClean="0"/>
              <a:t>. </a:t>
            </a:r>
            <a:r>
              <a:rPr lang="en-US" dirty="0" err="1" smtClean="0"/>
              <a:t>Kurir</a:t>
            </a:r>
            <a:r>
              <a:rPr lang="en-US" dirty="0" smtClean="0"/>
              <a:t> </a:t>
            </a:r>
            <a:r>
              <a:rPr lang="en-US" dirty="0" err="1" smtClean="0"/>
              <a:t>pembawa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dihormati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. </a:t>
            </a:r>
            <a:r>
              <a:rPr lang="en-US" dirty="0" err="1" smtClean="0"/>
              <a:t>Beredar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agamawan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523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5867400"/>
          </a:xfrm>
        </p:spPr>
        <p:txBody>
          <a:bodyPr/>
          <a:lstStyle/>
          <a:p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Industri</a:t>
            </a:r>
            <a:endParaRPr lang="en-US" b="1" dirty="0"/>
          </a:p>
          <a:p>
            <a:pPr lvl="1"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Injil</a:t>
            </a:r>
            <a:r>
              <a:rPr lang="en-US" dirty="0" smtClean="0"/>
              <a:t> (</a:t>
            </a:r>
            <a:r>
              <a:rPr lang="en-US" i="1" dirty="0" smtClean="0"/>
              <a:t>bible</a:t>
            </a:r>
            <a:r>
              <a:rPr lang="en-US" dirty="0" smtClean="0"/>
              <a:t>) </a:t>
            </a:r>
            <a:r>
              <a:rPr lang="en-US" dirty="0" err="1" smtClean="0"/>
              <a:t>oleh</a:t>
            </a:r>
            <a:r>
              <a:rPr lang="en-US" dirty="0" smtClean="0"/>
              <a:t> Johannes Guttenberg (</a:t>
            </a:r>
            <a:r>
              <a:rPr lang="en-US" dirty="0" err="1" smtClean="0"/>
              <a:t>penemu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) 1455.</a:t>
            </a:r>
          </a:p>
          <a:p>
            <a:pPr lvl="1" algn="just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di </a:t>
            </a:r>
            <a:r>
              <a:rPr lang="en-US" dirty="0" err="1" smtClean="0"/>
              <a:t>Eropa</a:t>
            </a:r>
            <a:r>
              <a:rPr lang="en-US" dirty="0" smtClean="0"/>
              <a:t>,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. </a:t>
            </a:r>
            <a:r>
              <a:rPr lang="en-US" dirty="0" err="1" smtClean="0"/>
              <a:t>Dicetak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ribuan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byk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err="1" smtClean="0"/>
              <a:t>Diikutin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revolusi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1712,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 </a:t>
            </a:r>
            <a:r>
              <a:rPr lang="en-US" dirty="0" err="1" smtClean="0"/>
              <a:t>pindah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( </a:t>
            </a:r>
            <a:r>
              <a:rPr lang="en-US" i="1" dirty="0" err="1" smtClean="0"/>
              <a:t>masy</a:t>
            </a:r>
            <a:r>
              <a:rPr lang="en-US" i="1" dirty="0" smtClean="0"/>
              <a:t>. </a:t>
            </a:r>
            <a:r>
              <a:rPr lang="en-US" i="1" dirty="0" err="1" smtClean="0"/>
              <a:t>Agrikultur</a:t>
            </a:r>
            <a:r>
              <a:rPr lang="en-US" i="1" dirty="0" smtClean="0"/>
              <a:t> -&gt; </a:t>
            </a:r>
            <a:r>
              <a:rPr lang="en-US" i="1" dirty="0" err="1" smtClean="0"/>
              <a:t>masy</a:t>
            </a:r>
            <a:r>
              <a:rPr lang="en-US" i="1" dirty="0" smtClean="0"/>
              <a:t>. </a:t>
            </a:r>
            <a:r>
              <a:rPr lang="en-US" i="1" dirty="0" err="1" smtClean="0"/>
              <a:t>Industri</a:t>
            </a:r>
            <a:r>
              <a:rPr lang="en-US" i="1" dirty="0" smtClean="0"/>
              <a:t> 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smtClean="0"/>
              <a:t>1830 </a:t>
            </a:r>
            <a:r>
              <a:rPr lang="en-US" dirty="0" err="1" smtClean="0"/>
              <a:t>Urbanisasi</a:t>
            </a:r>
            <a:r>
              <a:rPr lang="en-US" dirty="0" smtClean="0"/>
              <a:t>, </a:t>
            </a:r>
            <a:r>
              <a:rPr lang="en-US" dirty="0" err="1" smtClean="0"/>
              <a:t>literasi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massal</a:t>
            </a:r>
            <a:r>
              <a:rPr lang="en-US" dirty="0" smtClean="0"/>
              <a:t> </a:t>
            </a:r>
            <a:r>
              <a:rPr lang="en-US" dirty="0" err="1" smtClean="0"/>
              <a:t>diaplikasikan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proses </a:t>
            </a:r>
            <a:r>
              <a:rPr lang="en-US" dirty="0" err="1" smtClean="0"/>
              <a:t>percetakan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urban (film, radio, </a:t>
            </a:r>
            <a:r>
              <a:rPr lang="en-US" dirty="0" err="1" smtClean="0"/>
              <a:t>tv</a:t>
            </a:r>
            <a:r>
              <a:rPr lang="en-US" dirty="0" smtClean="0"/>
              <a:t>) -&gt; </a:t>
            </a:r>
            <a:r>
              <a:rPr lang="en-US" dirty="0" err="1" smtClean="0"/>
              <a:t>karakteristik</a:t>
            </a:r>
            <a:r>
              <a:rPr lang="en-US" dirty="0" smtClean="0"/>
              <a:t> media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22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C</a:t>
            </a:r>
            <a:r>
              <a:rPr lang="en-US" sz="3600" b="1" dirty="0" smtClean="0"/>
              <a:t>. Media Massa di Masa </a:t>
            </a:r>
            <a:r>
              <a:rPr lang="en-US" sz="3600" b="1" dirty="0" err="1" smtClean="0"/>
              <a:t>Depan</a:t>
            </a:r>
            <a:r>
              <a:rPr lang="en-US" sz="3600" b="1" dirty="0" smtClean="0"/>
              <a:t>: </a:t>
            </a:r>
            <a:r>
              <a:rPr lang="en-US" sz="3600" b="1" dirty="0" err="1" smtClean="0"/>
              <a:t>Segmentasi</a:t>
            </a:r>
            <a:r>
              <a:rPr lang="en-US" sz="3600" b="1" dirty="0" smtClean="0"/>
              <a:t> Media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b="1" dirty="0" err="1" smtClean="0"/>
              <a:t>Segmentasi</a:t>
            </a:r>
            <a:r>
              <a:rPr lang="en-US" b="1" dirty="0" smtClean="0"/>
              <a:t> </a:t>
            </a:r>
            <a:r>
              <a:rPr lang="en-US" b="1" dirty="0" err="1" smtClean="0"/>
              <a:t>audiens</a:t>
            </a:r>
            <a:endParaRPr lang="en-US" b="1" dirty="0" smtClean="0"/>
          </a:p>
          <a:p>
            <a:pPr marL="822960" lvl="2" indent="-457200" algn="just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media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zaman.,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fraksionalisasi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media.</a:t>
            </a:r>
          </a:p>
          <a:p>
            <a:pPr marL="822960" lvl="2" indent="-457200" algn="just"/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:</a:t>
            </a:r>
          </a:p>
          <a:p>
            <a:pPr marL="1097280" lvl="3" indent="-457200" algn="just"/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skg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langka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ketertarikan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.</a:t>
            </a:r>
          </a:p>
          <a:p>
            <a:pPr marL="1097280" lvl="3" indent="-457200" algn="just"/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media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para </a:t>
            </a:r>
            <a:r>
              <a:rPr lang="en-US" dirty="0" err="1" smtClean="0"/>
              <a:t>pengiklan</a:t>
            </a:r>
            <a:r>
              <a:rPr lang="en-US" dirty="0" smtClean="0"/>
              <a:t> </a:t>
            </a:r>
            <a:r>
              <a:rPr lang="en-US" dirty="0" err="1" smtClean="0"/>
              <a:t>selektif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target marketing </a:t>
            </a:r>
            <a:r>
              <a:rPr lang="en-US" dirty="0" err="1" smtClean="0"/>
              <a:t>pada</a:t>
            </a:r>
            <a:r>
              <a:rPr lang="en-US" dirty="0" smtClean="0"/>
              <a:t> media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target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b="1" dirty="0" err="1" smtClean="0"/>
              <a:t>Konvergensi</a:t>
            </a:r>
            <a:r>
              <a:rPr lang="en-US" b="1" dirty="0" smtClean="0"/>
              <a:t> Media</a:t>
            </a:r>
          </a:p>
          <a:p>
            <a:pPr marL="822960" lvl="2" indent="-457200"/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err="1" smtClean="0"/>
              <a:t>Korporasi</a:t>
            </a:r>
            <a:endParaRPr lang="en-US" dirty="0" smtClean="0"/>
          </a:p>
          <a:p>
            <a:pPr marL="822960" lvl="2" indent="-457200"/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err="1"/>
              <a:t>o</a:t>
            </a:r>
            <a:r>
              <a:rPr lang="en-US" dirty="0" err="1" smtClean="0"/>
              <a:t>perasional</a:t>
            </a:r>
            <a:endParaRPr lang="en-US" dirty="0" smtClean="0"/>
          </a:p>
          <a:p>
            <a:pPr marL="822960" lvl="2" indent="-457200"/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lat</a:t>
            </a:r>
            <a:endParaRPr lang="en-US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US" b="1" dirty="0" err="1" smtClean="0"/>
              <a:t>Kontrol</a:t>
            </a:r>
            <a:r>
              <a:rPr lang="en-US" b="1" dirty="0" smtClean="0"/>
              <a:t> </a:t>
            </a:r>
            <a:r>
              <a:rPr lang="en-US" b="1" dirty="0" err="1" smtClean="0"/>
              <a:t>audiens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baik</a:t>
            </a:r>
            <a:endParaRPr lang="en-US" b="1" dirty="0" smtClean="0"/>
          </a:p>
          <a:p>
            <a:pPr lvl="1"/>
            <a:r>
              <a:rPr lang="en-US" dirty="0" smtClean="0"/>
              <a:t>Era </a:t>
            </a:r>
            <a:r>
              <a:rPr lang="en-US" dirty="0" err="1" smtClean="0"/>
              <a:t>dimana</a:t>
            </a:r>
            <a:r>
              <a:rPr lang="en-US" dirty="0" smtClean="0"/>
              <a:t> orang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medianya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43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620000" cy="5791200"/>
          </a:xfrm>
        </p:spPr>
        <p:txBody>
          <a:bodyPr/>
          <a:lstStyle/>
          <a:p>
            <a:pPr marL="457200" lvl="1" indent="-457200">
              <a:buFont typeface="+mj-lt"/>
              <a:buAutoNum type="arabicPeriod" startAt="4"/>
            </a:pPr>
            <a:r>
              <a:rPr lang="en-US" sz="2400" b="1" i="1" dirty="0"/>
              <a:t>Multiple </a:t>
            </a:r>
            <a:r>
              <a:rPr lang="en-US" sz="2400" b="1" i="1" dirty="0" smtClean="0"/>
              <a:t>platform</a:t>
            </a:r>
          </a:p>
          <a:p>
            <a:pPr marL="822960" lvl="2" indent="-457200"/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org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mengakses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media.</a:t>
            </a:r>
          </a:p>
          <a:p>
            <a:pPr marL="822960" lvl="2" indent="-457200"/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korporasi</a:t>
            </a:r>
            <a:r>
              <a:rPr lang="en-US" sz="2400" dirty="0" smtClean="0"/>
              <a:t> media</a:t>
            </a:r>
            <a:endParaRPr lang="en-US" sz="2400" dirty="0"/>
          </a:p>
          <a:p>
            <a:pPr marL="457200" lvl="1" indent="-457200">
              <a:buFont typeface="+mj-lt"/>
              <a:buAutoNum type="arabicPeriod" startAt="4"/>
            </a:pPr>
            <a:r>
              <a:rPr lang="en-US" sz="2400" b="1" i="1" dirty="0"/>
              <a:t>User-generated </a:t>
            </a:r>
            <a:r>
              <a:rPr lang="en-US" sz="2400" b="1" i="1" dirty="0" smtClean="0"/>
              <a:t>content</a:t>
            </a:r>
          </a:p>
          <a:p>
            <a:pPr marL="822960" lvl="2" indent="-457200"/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Jurnalisme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,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ambil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ditampilkan</a:t>
            </a:r>
            <a:r>
              <a:rPr lang="en-US" sz="2400" dirty="0" smtClean="0"/>
              <a:t> media.</a:t>
            </a:r>
            <a:endParaRPr lang="en-US" sz="2400" dirty="0"/>
          </a:p>
          <a:p>
            <a:pPr marL="457200" lvl="1" indent="-457200">
              <a:buFont typeface="+mj-lt"/>
              <a:buAutoNum type="arabicPeriod" startAt="4"/>
            </a:pPr>
            <a:r>
              <a:rPr lang="en-US" sz="2400" b="1" dirty="0"/>
              <a:t>Media </a:t>
            </a:r>
            <a:r>
              <a:rPr lang="en-US" sz="2400" b="1" i="1" dirty="0" smtClean="0"/>
              <a:t>mobile</a:t>
            </a:r>
          </a:p>
          <a:p>
            <a:pPr marL="822960" lvl="2" indent="-457200"/>
            <a:r>
              <a:rPr lang="en-US" sz="2400" dirty="0" err="1" smtClean="0"/>
              <a:t>Fungsi</a:t>
            </a:r>
            <a:r>
              <a:rPr lang="en-US" sz="2400" dirty="0" smtClean="0"/>
              <a:t> mobile </a:t>
            </a:r>
            <a:r>
              <a:rPr lang="en-US" sz="2400" dirty="0" err="1" smtClean="0"/>
              <a:t>dijalankan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media </a:t>
            </a:r>
            <a:r>
              <a:rPr lang="en-US" sz="2400" dirty="0" err="1" smtClean="0"/>
              <a:t>massa</a:t>
            </a:r>
            <a:r>
              <a:rPr lang="en-US" sz="2400" dirty="0" smtClean="0"/>
              <a:t>,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diakses</a:t>
            </a:r>
            <a:r>
              <a:rPr lang="en-US" sz="2400" dirty="0" smtClean="0"/>
              <a:t> </a:t>
            </a:r>
            <a:r>
              <a:rPr lang="en-US" sz="2400" dirty="0" err="1" smtClean="0"/>
              <a:t>kapan</a:t>
            </a:r>
            <a:r>
              <a:rPr lang="en-US" sz="2400" dirty="0" smtClean="0"/>
              <a:t> pun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dimanapun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0" lvl="1" indent="-457200">
              <a:buFont typeface="+mj-lt"/>
              <a:buAutoNum type="arabicPeriod" startAt="4"/>
            </a:pPr>
            <a:r>
              <a:rPr lang="en-US" sz="2400" b="1" dirty="0" err="1"/>
              <a:t>Penggabungan</a:t>
            </a:r>
            <a:r>
              <a:rPr lang="en-US" sz="2400" b="1" dirty="0"/>
              <a:t> </a:t>
            </a:r>
            <a:r>
              <a:rPr lang="en-US" sz="2400" b="1" dirty="0" err="1"/>
              <a:t>Industri</a:t>
            </a:r>
            <a:r>
              <a:rPr lang="en-US" sz="2400" b="1" dirty="0"/>
              <a:t> Media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51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Massa???</a:t>
            </a:r>
          </a:p>
          <a:p>
            <a:endParaRPr lang="en-US" dirty="0"/>
          </a:p>
          <a:p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Massa:</a:t>
            </a:r>
            <a:endParaRPr lang="en-US" dirty="0"/>
          </a:p>
          <a:p>
            <a:pPr lvl="1"/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endParaRPr lang="en-US" dirty="0"/>
          </a:p>
          <a:p>
            <a:pPr lvl="1"/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 smtClean="0"/>
          </a:p>
          <a:p>
            <a:pPr lvl="1"/>
            <a:r>
              <a:rPr lang="en-US" dirty="0" err="1" smtClean="0"/>
              <a:t>Direncanakan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diprediiksi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formal</a:t>
            </a:r>
          </a:p>
          <a:p>
            <a:pPr lvl="1"/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Berpusat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endParaRPr lang="en-US" dirty="0" smtClean="0"/>
          </a:p>
          <a:p>
            <a:pPr lvl="1"/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(feedback) yang </a:t>
            </a:r>
            <a:r>
              <a:rPr lang="en-US" dirty="0" err="1" smtClean="0"/>
              <a:t>terbatas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Karakteristik</a:t>
            </a:r>
            <a:r>
              <a:rPr lang="en-US" dirty="0" smtClean="0"/>
              <a:t> Massa</a:t>
            </a:r>
            <a:endParaRPr lang="en-US" dirty="0"/>
          </a:p>
          <a:p>
            <a:pPr lvl="1"/>
            <a:r>
              <a:rPr lang="en-US" dirty="0" err="1" smtClean="0"/>
              <a:t>Audiensnya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heterogen</a:t>
            </a:r>
            <a:endParaRPr lang="en-US" dirty="0"/>
          </a:p>
          <a:p>
            <a:pPr lvl="1"/>
            <a:r>
              <a:rPr lang="en-US" dirty="0" err="1" smtClean="0"/>
              <a:t>Audiensnya</a:t>
            </a:r>
            <a:r>
              <a:rPr lang="en-US" dirty="0" smtClean="0"/>
              <a:t> </a:t>
            </a:r>
            <a:r>
              <a:rPr lang="en-US" dirty="0" err="1" smtClean="0"/>
              <a:t>anonim</a:t>
            </a:r>
            <a:endParaRPr lang="en-US" dirty="0" smtClean="0"/>
          </a:p>
          <a:p>
            <a:pPr lvl="1"/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endParaRPr lang="en-US" dirty="0" smtClean="0"/>
          </a:p>
          <a:p>
            <a:pPr lvl="1"/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bernaung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38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Proses </a:t>
            </a:r>
            <a:r>
              <a:rPr lang="en-US" sz="4800" b="1" dirty="0" err="1" smtClean="0"/>
              <a:t>Komunikasi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6" y="1295400"/>
            <a:ext cx="8273409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5334000"/>
            <a:ext cx="76200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 smtClean="0"/>
              <a:t>Aplikasikan</a:t>
            </a:r>
            <a:r>
              <a:rPr lang="en-US" sz="3200" dirty="0" smtClean="0"/>
              <a:t> </a:t>
            </a:r>
            <a:r>
              <a:rPr lang="en-US" sz="3200" dirty="0" err="1" smtClean="0"/>
              <a:t>bagan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saat</a:t>
            </a:r>
            <a:r>
              <a:rPr lang="en-US" sz="3200" dirty="0" smtClean="0"/>
              <a:t> </a:t>
            </a:r>
            <a:r>
              <a:rPr lang="en-US" sz="3200" dirty="0" err="1" smtClean="0"/>
              <a:t>menonton</a:t>
            </a:r>
            <a:r>
              <a:rPr lang="en-US" sz="3200" dirty="0" smtClean="0"/>
              <a:t> TV.</a:t>
            </a:r>
          </a:p>
          <a:p>
            <a:r>
              <a:rPr lang="en-US" sz="3200" dirty="0" err="1" smtClean="0"/>
              <a:t>Catatan</a:t>
            </a:r>
            <a:r>
              <a:rPr lang="en-US" sz="3200" dirty="0" smtClean="0"/>
              <a:t>: </a:t>
            </a:r>
            <a:r>
              <a:rPr lang="en-US" sz="3200" dirty="0" err="1" smtClean="0"/>
              <a:t>Apa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dimaksud</a:t>
            </a:r>
            <a:r>
              <a:rPr lang="en-US" sz="3200" dirty="0" smtClean="0"/>
              <a:t> Noise?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712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Proses </a:t>
            </a:r>
            <a:r>
              <a:rPr lang="en-US" sz="4400" b="1" dirty="0" err="1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i="1" dirty="0" smtClean="0"/>
              <a:t>one-to-many.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Pertanyaan</a:t>
            </a:r>
            <a:r>
              <a:rPr lang="en-US" dirty="0" smtClean="0"/>
              <a:t>: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i="1" dirty="0" smtClean="0"/>
              <a:t>one-to-many?</a:t>
            </a:r>
          </a:p>
          <a:p>
            <a:endParaRPr lang="en-US" i="1" dirty="0"/>
          </a:p>
          <a:p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Pertanyaan</a:t>
            </a:r>
            <a:r>
              <a:rPr lang="en-US" dirty="0"/>
              <a:t>: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i="1" dirty="0" smtClean="0"/>
              <a:t>gatekeepers?</a:t>
            </a:r>
            <a:endParaRPr lang="en-US" i="1" dirty="0"/>
          </a:p>
          <a:p>
            <a:r>
              <a:rPr lang="en-US" i="1" dirty="0" smtClean="0"/>
              <a:t>Gatekeeper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selera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62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A. </a:t>
            </a:r>
            <a:r>
              <a:rPr lang="en-US" sz="3600" b="1" dirty="0" err="1"/>
              <a:t>Komunikasi</a:t>
            </a:r>
            <a:r>
              <a:rPr lang="en-US" sz="3600" b="1" dirty="0"/>
              <a:t> </a:t>
            </a:r>
            <a:r>
              <a:rPr lang="en-US" sz="3600" b="1" dirty="0" err="1"/>
              <a:t>Tatap</a:t>
            </a:r>
            <a:r>
              <a:rPr lang="en-US" sz="3600" b="1" dirty="0"/>
              <a:t> </a:t>
            </a:r>
            <a:r>
              <a:rPr lang="en-US" sz="3600" b="1" dirty="0" err="1"/>
              <a:t>Muka</a:t>
            </a:r>
            <a:r>
              <a:rPr lang="en-US" sz="3600" b="1" dirty="0"/>
              <a:t>, </a:t>
            </a:r>
            <a:r>
              <a:rPr lang="en-US" sz="3600" b="1" dirty="0" err="1"/>
              <a:t>Komunikasi</a:t>
            </a:r>
            <a:r>
              <a:rPr lang="en-US" sz="3600" b="1" dirty="0"/>
              <a:t> Massa </a:t>
            </a:r>
            <a:r>
              <a:rPr lang="en-US" sz="3600" b="1" dirty="0" err="1"/>
              <a:t>dan</a:t>
            </a:r>
            <a:r>
              <a:rPr lang="en-US" sz="3600" b="1" dirty="0"/>
              <a:t> Media Massa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err="1" smtClean="0"/>
              <a:t>Komunikasi</a:t>
            </a:r>
            <a:r>
              <a:rPr lang="en-US" sz="3200" dirty="0" smtClean="0"/>
              <a:t> : </a:t>
            </a:r>
            <a:r>
              <a:rPr lang="en-US" sz="3200" dirty="0" err="1" smtClean="0"/>
              <a:t>Pertukaran</a:t>
            </a:r>
            <a:r>
              <a:rPr lang="en-US" sz="3200" dirty="0" smtClean="0"/>
              <a:t> </a:t>
            </a:r>
            <a:r>
              <a:rPr lang="en-US" sz="3200" dirty="0" err="1" smtClean="0"/>
              <a:t>Makna</a:t>
            </a:r>
            <a:endParaRPr lang="en-US" sz="3200" dirty="0" smtClean="0"/>
          </a:p>
          <a:p>
            <a:pPr marL="114300" indent="0">
              <a:buNone/>
            </a:pPr>
            <a:endParaRPr lang="en-US" sz="3200" dirty="0"/>
          </a:p>
          <a:p>
            <a:r>
              <a:rPr lang="en-US" sz="3200" i="1" dirty="0" err="1" smtClean="0"/>
              <a:t>Pertanyaan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Interaktif</a:t>
            </a:r>
            <a:r>
              <a:rPr lang="en-US" sz="3200" dirty="0" smtClean="0"/>
              <a:t>: </a:t>
            </a:r>
            <a:r>
              <a:rPr lang="en-US" sz="3200" dirty="0" err="1" smtClean="0"/>
              <a:t>Sebutkan</a:t>
            </a:r>
            <a:r>
              <a:rPr lang="en-US" sz="3200" dirty="0" smtClean="0"/>
              <a:t> </a:t>
            </a:r>
            <a:r>
              <a:rPr lang="en-US" sz="3200" dirty="0" err="1" smtClean="0"/>
              <a:t>contoh-contoh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mungkin</a:t>
            </a:r>
            <a:r>
              <a:rPr lang="en-US" sz="3200" dirty="0" smtClean="0"/>
              <a:t> </a:t>
            </a:r>
            <a:r>
              <a:rPr lang="en-US" sz="3200" dirty="0" err="1" smtClean="0"/>
              <a:t>luput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pikiran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1.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Tatap</a:t>
            </a:r>
            <a:r>
              <a:rPr lang="en-US" sz="3200" dirty="0" smtClean="0"/>
              <a:t> </a:t>
            </a:r>
            <a:r>
              <a:rPr lang="en-US" sz="3200" dirty="0" err="1" smtClean="0"/>
              <a:t>Muka</a:t>
            </a:r>
            <a:endParaRPr lang="en-US" sz="3200" dirty="0" smtClean="0"/>
          </a:p>
          <a:p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seseorang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berinteraksi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orang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lain </a:t>
            </a:r>
            <a:r>
              <a:rPr lang="en-US" sz="3200" dirty="0" err="1" smtClean="0"/>
              <a:t>tanppa</a:t>
            </a:r>
            <a:r>
              <a:rPr lang="en-US" sz="3200" dirty="0" smtClean="0"/>
              <a:t> </a:t>
            </a:r>
            <a:r>
              <a:rPr lang="en-US" sz="3200" dirty="0" err="1" smtClean="0"/>
              <a:t>bantuan</a:t>
            </a:r>
            <a:r>
              <a:rPr lang="en-US" sz="3200" dirty="0" smtClean="0"/>
              <a:t> </a:t>
            </a:r>
            <a:r>
              <a:rPr lang="en-US" sz="3200" dirty="0" err="1" smtClean="0"/>
              <a:t>alat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media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167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A. </a:t>
            </a:r>
            <a:r>
              <a:rPr lang="en-US" sz="3600" b="1" dirty="0" err="1" smtClean="0"/>
              <a:t>Komunikasi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Tatap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Muka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Komunikasi</a:t>
            </a:r>
            <a:r>
              <a:rPr lang="en-US" sz="3600" b="1" dirty="0" smtClean="0"/>
              <a:t> Massa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Media Massa</a:t>
            </a:r>
            <a:endParaRPr lang="en-US" sz="3600" dirty="0"/>
          </a:p>
        </p:txBody>
      </p:sp>
      <p:pic>
        <p:nvPicPr>
          <p:cNvPr id="1026" name="Picture 2" descr="C:\Users\Greg\Downloads\typesofcommunication_zpsda23407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3192"/>
            <a:ext cx="7620000" cy="5114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5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B. </a:t>
            </a:r>
            <a:r>
              <a:rPr lang="en-US" sz="4800" b="1" dirty="0" err="1" smtClean="0"/>
              <a:t>Organisasi</a:t>
            </a:r>
            <a:r>
              <a:rPr lang="en-US" sz="4800" b="1" dirty="0" smtClean="0"/>
              <a:t> Media Massa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Karakteristik</a:t>
            </a:r>
            <a:r>
              <a:rPr lang="en-US" sz="2800" dirty="0" smtClean="0"/>
              <a:t>:</a:t>
            </a:r>
          </a:p>
          <a:p>
            <a:pPr lvl="1"/>
            <a:r>
              <a:rPr lang="en-US" sz="2800" dirty="0" err="1" smtClean="0"/>
              <a:t>Diproduksi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yang formal </a:t>
            </a:r>
            <a:r>
              <a:rPr lang="en-US" sz="2800" dirty="0" err="1" smtClean="0"/>
              <a:t>dan</a:t>
            </a:r>
            <a:r>
              <a:rPr lang="en-US" sz="2800" dirty="0" smtClean="0"/>
              <a:t>  </a:t>
            </a:r>
            <a:r>
              <a:rPr lang="en-US" sz="2800" dirty="0" err="1" smtClean="0"/>
              <a:t>kompleks</a:t>
            </a:r>
            <a:endParaRPr lang="en-US" sz="2800" dirty="0" smtClean="0"/>
          </a:p>
          <a:p>
            <a:pPr lvl="1"/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pengawas</a:t>
            </a:r>
            <a:r>
              <a:rPr lang="en-US" sz="2800" dirty="0" smtClean="0"/>
              <a:t> (gatekeeper)</a:t>
            </a:r>
          </a:p>
          <a:p>
            <a:pPr lvl="1"/>
            <a:r>
              <a:rPr lang="en-US" sz="2800" dirty="0" err="1" smtClean="0"/>
              <a:t>Membutuhkan</a:t>
            </a:r>
            <a:r>
              <a:rPr lang="en-US" sz="2800" dirty="0" smtClean="0"/>
              <a:t> dana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beroperasi</a:t>
            </a:r>
            <a:endParaRPr lang="en-US" sz="2800" dirty="0" smtClean="0"/>
          </a:p>
          <a:p>
            <a:pPr lvl="1"/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kompetiti</a:t>
            </a:r>
            <a:r>
              <a:rPr lang="en-US" sz="2800" dirty="0" smtClean="0"/>
              <a:t> </a:t>
            </a:r>
            <a:r>
              <a:rPr lang="en-US" sz="2800" dirty="0" err="1" smtClean="0"/>
              <a:t>fdi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institusi</a:t>
            </a:r>
            <a:r>
              <a:rPr lang="en-US" sz="2800" dirty="0" smtClean="0"/>
              <a:t> media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keuntungan</a:t>
            </a:r>
            <a:endParaRPr lang="en-US" sz="2800" dirty="0" smtClean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130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B. </a:t>
            </a:r>
            <a:r>
              <a:rPr lang="en-US" sz="4800" b="1" dirty="0" err="1" smtClean="0"/>
              <a:t>Organisasi</a:t>
            </a:r>
            <a:r>
              <a:rPr lang="en-US" sz="4800" b="1" dirty="0" smtClean="0"/>
              <a:t> Media Massa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Media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800" dirty="0" err="1" smtClean="0"/>
              <a:t>Peranan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Pengawas</a:t>
            </a:r>
            <a:r>
              <a:rPr lang="en-US" sz="2800" dirty="0" smtClean="0"/>
              <a:t> (</a:t>
            </a:r>
            <a:r>
              <a:rPr lang="en-US" sz="2800" i="1" dirty="0" smtClean="0"/>
              <a:t>Gatekeepers</a:t>
            </a:r>
            <a:r>
              <a:rPr lang="en-US" sz="2800" dirty="0" smtClean="0"/>
              <a:t>)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Operasional</a:t>
            </a:r>
            <a:endParaRPr lang="en-US" sz="2800" dirty="0" smtClean="0"/>
          </a:p>
          <a:p>
            <a:pPr marL="628650" indent="-514350">
              <a:buFont typeface="+mj-lt"/>
              <a:buAutoNum type="arabicPeriod"/>
            </a:pPr>
            <a:r>
              <a:rPr lang="en-US" sz="2800" dirty="0" err="1" smtClean="0"/>
              <a:t>Kompetisi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Media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Mendapatkan</a:t>
            </a:r>
            <a:r>
              <a:rPr lang="en-US" sz="2800" dirty="0" smtClean="0"/>
              <a:t> Profit</a:t>
            </a:r>
          </a:p>
        </p:txBody>
      </p:sp>
    </p:spTree>
    <p:extLst>
      <p:ext uri="{BB962C8B-B14F-4D97-AF65-F5344CB8AC3E}">
        <p14:creationId xmlns:p14="http://schemas.microsoft.com/office/powerpoint/2010/main" val="177774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C.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Kemunculan</a:t>
            </a:r>
            <a:r>
              <a:rPr lang="en-US" dirty="0" smtClean="0"/>
              <a:t> internet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terdahulu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orang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elaku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(</a:t>
            </a:r>
            <a:r>
              <a:rPr lang="en-US" i="1" dirty="0" smtClean="0"/>
              <a:t>mass communicator</a:t>
            </a:r>
            <a:r>
              <a:rPr lang="en-US" dirty="0" smtClean="0"/>
              <a:t>)</a:t>
            </a:r>
          </a:p>
          <a:p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meruntuhkan</a:t>
            </a:r>
            <a:r>
              <a:rPr lang="en-US" dirty="0" smtClean="0"/>
              <a:t> lima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endParaRPr lang="en-US" dirty="0" smtClean="0"/>
          </a:p>
          <a:p>
            <a:pPr lvl="1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pPr lvl="1"/>
            <a:r>
              <a:rPr lang="en-US" dirty="0" err="1" smtClean="0"/>
              <a:t>Banyak</a:t>
            </a:r>
            <a:r>
              <a:rPr lang="en-US" dirty="0" smtClean="0"/>
              <a:t> website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gatekeeper</a:t>
            </a:r>
          </a:p>
          <a:p>
            <a:pPr lvl="1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internet </a:t>
            </a:r>
            <a:r>
              <a:rPr lang="en-US" dirty="0" err="1" smtClean="0"/>
              <a:t>tidaklah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pPr lvl="1"/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website yang 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komeersial</a:t>
            </a:r>
            <a:endParaRPr lang="en-US" dirty="0" smtClean="0"/>
          </a:p>
          <a:p>
            <a:pPr lvl="1"/>
            <a:r>
              <a:rPr lang="en-US" dirty="0" err="1" smtClean="0"/>
              <a:t>Beberapa</a:t>
            </a:r>
            <a:r>
              <a:rPr lang="en-US" dirty="0" smtClean="0"/>
              <a:t> website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mengindahkan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70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778</TotalTime>
  <Words>1061</Words>
  <Application>Microsoft Office PowerPoint</Application>
  <PresentationFormat>On-screen Show (4:3)</PresentationFormat>
  <Paragraphs>128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</vt:lpstr>
      <vt:lpstr>Adjacency</vt:lpstr>
      <vt:lpstr>Komunikasi Massa dan Digital  Hakikat Komunikasi Massa dan Era Informasi</vt:lpstr>
      <vt:lpstr>Pendahuluan</vt:lpstr>
      <vt:lpstr>Proses Komunikasi</vt:lpstr>
      <vt:lpstr>Proses Komunikasi</vt:lpstr>
      <vt:lpstr>A. Komunikasi Tatap Muka, Komunikasi Massa dan Media Massa</vt:lpstr>
      <vt:lpstr>A. Komunikasi Tatap Muka, Komunikasi Massa dan Media Massa</vt:lpstr>
      <vt:lpstr>B. Organisasi Media Massa</vt:lpstr>
      <vt:lpstr>B. Organisasi Media Massa</vt:lpstr>
      <vt:lpstr>C. INTERNET</vt:lpstr>
      <vt:lpstr>D. Perbedaan Model Komunikasi Massa Tradisional dan Internet</vt:lpstr>
      <vt:lpstr>D. Perbedaan Model Komunikasi Massa Tradisional dan Internet</vt:lpstr>
      <vt:lpstr>A. Masyarakat Informasi</vt:lpstr>
      <vt:lpstr>PowerPoint Presentation</vt:lpstr>
      <vt:lpstr>PowerPoint Presentation</vt:lpstr>
      <vt:lpstr>B. Sejarah Perubahan Media</vt:lpstr>
      <vt:lpstr>PowerPoint Presentation</vt:lpstr>
      <vt:lpstr>PowerPoint Presentation</vt:lpstr>
      <vt:lpstr>C. Media Massa di Masa Depan: Segmentasi Media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Massa Kegiatan Belajar 2  Media di Era Informasi</dc:title>
  <dc:creator>hp</dc:creator>
  <cp:lastModifiedBy>Junior Zamrud Pahalmas</cp:lastModifiedBy>
  <cp:revision>33</cp:revision>
  <dcterms:created xsi:type="dcterms:W3CDTF">2016-02-18T00:52:25Z</dcterms:created>
  <dcterms:modified xsi:type="dcterms:W3CDTF">2020-02-21T07:56:04Z</dcterms:modified>
</cp:coreProperties>
</file>