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65" r:id="rId2"/>
    <p:sldId id="260" r:id="rId3"/>
    <p:sldId id="261" r:id="rId4"/>
    <p:sldId id="262" r:id="rId5"/>
    <p:sldId id="263" r:id="rId6"/>
    <p:sldId id="264" r:id="rId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94" y="-1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4DD5B6A-EA24-4F60-9DCC-330A31FD87BA}" type="datetimeFigureOut">
              <a:rPr lang="id-ID" smtClean="0"/>
              <a:t>09/06/2020</a:t>
            </a:fld>
            <a:endParaRPr lang="id-ID"/>
          </a:p>
        </p:txBody>
      </p:sp>
      <p:sp>
        <p:nvSpPr>
          <p:cNvPr id="20" name="Footer Placeholder 19"/>
          <p:cNvSpPr>
            <a:spLocks noGrp="1"/>
          </p:cNvSpPr>
          <p:nvPr>
            <p:ph type="ftr" sz="quarter" idx="11"/>
          </p:nvPr>
        </p:nvSpPr>
        <p:spPr/>
        <p:txBody>
          <a:bodyPr/>
          <a:lstStyle>
            <a:extLst/>
          </a:lstStyle>
          <a:p>
            <a:endParaRPr lang="id-ID"/>
          </a:p>
        </p:txBody>
      </p:sp>
      <p:sp>
        <p:nvSpPr>
          <p:cNvPr id="10" name="Slide Number Placeholder 9"/>
          <p:cNvSpPr>
            <a:spLocks noGrp="1"/>
          </p:cNvSpPr>
          <p:nvPr>
            <p:ph type="sldNum" sz="quarter" idx="12"/>
          </p:nvPr>
        </p:nvSpPr>
        <p:spPr/>
        <p:txBody>
          <a:bodyPr/>
          <a:lstStyle>
            <a:extLst/>
          </a:lstStyle>
          <a:p>
            <a:fld id="{DE6C7114-BCFE-494F-8A03-EB97084E0FB8}" type="slidenum">
              <a:rPr lang="id-ID" smtClean="0"/>
              <a:t>‹#›</a:t>
            </a:fld>
            <a:endParaRPr lang="id-ID"/>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DD5B6A-EA24-4F60-9DCC-330A31FD87BA}" type="datetimeFigureOut">
              <a:rPr lang="id-ID" smtClean="0"/>
              <a:t>09/06/2020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DE6C7114-BCFE-494F-8A03-EB97084E0FB8}"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DD5B6A-EA24-4F60-9DCC-330A31FD87BA}" type="datetimeFigureOut">
              <a:rPr lang="id-ID" smtClean="0"/>
              <a:t>09/06/2020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DE6C7114-BCFE-494F-8A03-EB97084E0FB8}"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DD5B6A-EA24-4F60-9DCC-330A31FD87BA}" type="datetimeFigureOut">
              <a:rPr lang="id-ID" smtClean="0"/>
              <a:t>09/06/2020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DE6C7114-BCFE-494F-8A03-EB97084E0FB8}"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4DD5B6A-EA24-4F60-9DCC-330A31FD87BA}" type="datetimeFigureOut">
              <a:rPr lang="id-ID" smtClean="0"/>
              <a:t>09/06/2020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DE6C7114-BCFE-494F-8A03-EB97084E0FB8}" type="slidenum">
              <a:rPr lang="id-ID" smtClean="0"/>
              <a:t>‹#›</a:t>
            </a:fld>
            <a:endParaRPr lang="id-ID"/>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4DD5B6A-EA24-4F60-9DCC-330A31FD87BA}" type="datetimeFigureOut">
              <a:rPr lang="id-ID" smtClean="0"/>
              <a:t>09/06/2020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DE6C7114-BCFE-494F-8A03-EB97084E0FB8}"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4DD5B6A-EA24-4F60-9DCC-330A31FD87BA}" type="datetimeFigureOut">
              <a:rPr lang="id-ID" smtClean="0"/>
              <a:t>09/06/2020</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DE6C7114-BCFE-494F-8A03-EB97084E0FB8}"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4DD5B6A-EA24-4F60-9DCC-330A31FD87BA}" type="datetimeFigureOut">
              <a:rPr lang="id-ID" smtClean="0"/>
              <a:t>09/06/2020</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DE6C7114-BCFE-494F-8A03-EB97084E0FB8}"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4DD5B6A-EA24-4F60-9DCC-330A31FD87BA}" type="datetimeFigureOut">
              <a:rPr lang="id-ID" smtClean="0"/>
              <a:t>09/06/2020</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DE6C7114-BCFE-494F-8A03-EB97084E0FB8}" type="slidenum">
              <a:rPr lang="id-ID" smtClean="0"/>
              <a:t>‹#›</a:t>
            </a:fld>
            <a:endParaRPr lang="id-ID"/>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4DD5B6A-EA24-4F60-9DCC-330A31FD87BA}" type="datetimeFigureOut">
              <a:rPr lang="id-ID" smtClean="0"/>
              <a:t>09/06/2020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DE6C7114-BCFE-494F-8A03-EB97084E0FB8}"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4DD5B6A-EA24-4F60-9DCC-330A31FD87BA}" type="datetimeFigureOut">
              <a:rPr lang="id-ID" smtClean="0"/>
              <a:t>09/06/2020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DE6C7114-BCFE-494F-8A03-EB97084E0FB8}" type="slidenum">
              <a:rPr lang="id-ID" smtClean="0"/>
              <a:t>‹#›</a:t>
            </a:fld>
            <a:endParaRPr lang="id-ID"/>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4DD5B6A-EA24-4F60-9DCC-330A31FD87BA}" type="datetimeFigureOut">
              <a:rPr lang="id-ID" smtClean="0"/>
              <a:t>09/06/2020</a:t>
            </a:fld>
            <a:endParaRPr lang="id-ID"/>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id-ID"/>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E6C7114-BCFE-494F-8A03-EB97084E0FB8}" type="slidenum">
              <a:rPr lang="id-ID" smtClean="0"/>
              <a:t>‹#›</a:t>
            </a:fld>
            <a:endParaRPr lang="id-ID"/>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flipV="1">
            <a:off x="1858644" y="2636912"/>
            <a:ext cx="5472608" cy="4014793"/>
          </a:xfrm>
          <a:prstGeom prst="rect">
            <a:avLst/>
          </a:prstGeom>
        </p:spPr>
      </p:pic>
      <p:sp>
        <p:nvSpPr>
          <p:cNvPr id="2" name="Title 1"/>
          <p:cNvSpPr>
            <a:spLocks noGrp="1"/>
          </p:cNvSpPr>
          <p:nvPr>
            <p:ph type="ctrTitle"/>
          </p:nvPr>
        </p:nvSpPr>
        <p:spPr>
          <a:xfrm>
            <a:off x="683568" y="404664"/>
            <a:ext cx="7846640" cy="1326009"/>
          </a:xfrm>
        </p:spPr>
        <p:style>
          <a:lnRef idx="3">
            <a:schemeClr val="lt1"/>
          </a:lnRef>
          <a:fillRef idx="1">
            <a:schemeClr val="accent3"/>
          </a:fillRef>
          <a:effectRef idx="1">
            <a:schemeClr val="accent3"/>
          </a:effectRef>
          <a:fontRef idx="minor">
            <a:schemeClr val="lt1"/>
          </a:fontRef>
        </p:style>
        <p:txBody>
          <a:bodyPr/>
          <a:lstStyle/>
          <a:p>
            <a:r>
              <a:rPr lang="id-ID" dirty="0" smtClean="0"/>
              <a:t>Konsepsi dan Teori Media Massa </a:t>
            </a:r>
            <a:endParaRPr lang="id-ID"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67162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dirty="0" smtClean="0"/>
              <a:t>Empat </a:t>
            </a:r>
            <a:r>
              <a:rPr lang="sv-SE" dirty="0"/>
              <a:t>Model Komunikasi Massa </a:t>
            </a:r>
            <a:endParaRPr lang="id-ID" dirty="0"/>
          </a:p>
        </p:txBody>
      </p:sp>
      <p:sp>
        <p:nvSpPr>
          <p:cNvPr id="3" name="Content Placeholder 2"/>
          <p:cNvSpPr>
            <a:spLocks noGrp="1"/>
          </p:cNvSpPr>
          <p:nvPr>
            <p:ph idx="1"/>
          </p:nvPr>
        </p:nvSpPr>
        <p:spPr/>
        <p:txBody>
          <a:bodyPr>
            <a:normAutofit fontScale="47500" lnSpcReduction="20000"/>
          </a:bodyPr>
          <a:lstStyle/>
          <a:p>
            <a:pPr marL="82296" indent="0">
              <a:buNone/>
            </a:pPr>
            <a:r>
              <a:rPr lang="id-ID" dirty="0" smtClean="0"/>
              <a:t>Model </a:t>
            </a:r>
            <a:r>
              <a:rPr lang="id-ID" dirty="0"/>
              <a:t>Transmisi</a:t>
            </a:r>
          </a:p>
          <a:p>
            <a:r>
              <a:rPr lang="id-ID" dirty="0"/>
              <a:t>Hasil penelitian Westley &amp; MacLean adalah bahwa Komunikasi melibatkan interpolasi/Pengalihan pola pikir dari ‘Peran Komunikator’ yang baru antara masyarakat dan penerima pesan (audiens). </a:t>
            </a:r>
            <a:endParaRPr lang="id-ID" dirty="0" smtClean="0"/>
          </a:p>
          <a:p>
            <a:pPr marL="82296" indent="0">
              <a:buNone/>
            </a:pPr>
            <a:r>
              <a:rPr lang="id-ID" dirty="0"/>
              <a:t>Model Ritual atau Ekspresif</a:t>
            </a:r>
          </a:p>
          <a:p>
            <a:r>
              <a:rPr lang="id-ID" dirty="0"/>
              <a:t>Disebut ritual, karena, menurut Carey, komunikasi terkait dengan keinginan berbagi, partisipasi, asosiasi, persahabatn dan keyakinan umum. Pandangan ritual tidak diarahkan kepada perluasan pesan dalam ruang, tapi pemeliharaan masyarakat dalam waktu. Bukan perbuatan penanaman informasi namun gambaran dalam berbagi keyakinan</a:t>
            </a:r>
            <a:r>
              <a:rPr lang="id-ID" dirty="0" smtClean="0"/>
              <a:t>.</a:t>
            </a:r>
          </a:p>
          <a:p>
            <a:pPr marL="82296" indent="0">
              <a:buNone/>
            </a:pPr>
            <a:r>
              <a:rPr lang="id-ID" dirty="0" smtClean="0"/>
              <a:t>Model </a:t>
            </a:r>
            <a:r>
              <a:rPr lang="id-ID" dirty="0"/>
              <a:t>Publisitas : Komunikasi sebagai pertunjukan dan atensi</a:t>
            </a:r>
          </a:p>
          <a:p>
            <a:r>
              <a:rPr lang="id-ID" dirty="0"/>
              <a:t>Sering kali tujuan utama dari media massa bukanlah untuk mengirimkan informasi ataupun untuk menyatukan ekpresi publik dalam hal budaya, kepercayaan, atau nilai-nilai sosial, namun secara sederhana hanya untuk menangkap dan menguasai atensi visual atau </a:t>
            </a:r>
            <a:r>
              <a:rPr lang="id-ID" dirty="0" smtClean="0"/>
              <a:t>pendengaran</a:t>
            </a:r>
          </a:p>
          <a:p>
            <a:pPr marL="82296" indent="0">
              <a:buNone/>
            </a:pPr>
            <a:r>
              <a:rPr lang="id-ID" dirty="0" smtClean="0"/>
              <a:t>Model </a:t>
            </a:r>
            <a:r>
              <a:rPr lang="id-ID" dirty="0"/>
              <a:t>Resepsi: Kode dan Penerimaan Kode dalam Media</a:t>
            </a:r>
          </a:p>
          <a:p>
            <a:r>
              <a:rPr lang="id-ID" dirty="0"/>
              <a:t>Esensi dari Pendekatan resepsi adalah untuk menemukan asal dan konstruksi dari arti pesan (diambil dari media) bersama dengan penerima pesannya. Pesan-pesan dari media selalu terbuka dan memiliki banyak arti dan di interpretasikan menurut konteks dan budaya penerimanya</a:t>
            </a:r>
          </a:p>
          <a:p>
            <a:endParaRPr lang="id-ID" dirty="0"/>
          </a:p>
        </p:txBody>
      </p:sp>
    </p:spTree>
    <p:extLst>
      <p:ext uri="{BB962C8B-B14F-4D97-AF65-F5344CB8AC3E}">
        <p14:creationId xmlns:p14="http://schemas.microsoft.com/office/powerpoint/2010/main" val="3223673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Teori – Teori Komunikasi Massa</a:t>
            </a:r>
            <a:endParaRPr lang="id-ID" dirty="0"/>
          </a:p>
        </p:txBody>
      </p:sp>
      <p:sp>
        <p:nvSpPr>
          <p:cNvPr id="3" name="Content Placeholder 2"/>
          <p:cNvSpPr>
            <a:spLocks noGrp="1"/>
          </p:cNvSpPr>
          <p:nvPr>
            <p:ph idx="1"/>
          </p:nvPr>
        </p:nvSpPr>
        <p:spPr/>
        <p:txBody>
          <a:bodyPr/>
          <a:lstStyle/>
          <a:p>
            <a:r>
              <a:rPr lang="id-ID" dirty="0"/>
              <a:t>1. Teori Pengaturan Agenda (Agenda Setting Theory</a:t>
            </a:r>
          </a:p>
          <a:p>
            <a:pPr marL="82296" indent="0">
              <a:buNone/>
            </a:pPr>
            <a:r>
              <a:rPr lang="id-ID" dirty="0"/>
              <a:t>Teori pengaturan agenda merupakan salah satu teori yang menjelaskan efek kumulatif media. Beberapa tokoh yang merumuskan teori ini adalah Bernard Cohen, Maxwell McCombs, dan Donald Shaw. Teori pengaturan media menggambarkan kekuatan pengaruh media</a:t>
            </a:r>
          </a:p>
        </p:txBody>
      </p:sp>
    </p:spTree>
    <p:extLst>
      <p:ext uri="{BB962C8B-B14F-4D97-AF65-F5344CB8AC3E}">
        <p14:creationId xmlns:p14="http://schemas.microsoft.com/office/powerpoint/2010/main" val="10504787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7500" lnSpcReduction="20000"/>
          </a:bodyPr>
          <a:lstStyle/>
          <a:p>
            <a:pPr marL="82296" indent="0">
              <a:buNone/>
            </a:pPr>
            <a:r>
              <a:rPr lang="id-ID" dirty="0"/>
              <a:t>Teori Sistem Ketergantungan Media (Media Systems Dependency Theory atau Dependency Theory)</a:t>
            </a:r>
          </a:p>
          <a:p>
            <a:r>
              <a:rPr lang="id-ID" dirty="0"/>
              <a:t>Teori ini menyatakan bahwa media bergantung pada konteks sosial dan pertama kali dirumuskan oleh Sandra Ball-Rokeach dan Melvin DeFleur (1976). Mereka memandang bahwa bertemunya media dengan khalayak didasarkan atas tiga perspektif, yaitu perspektif perbedaan individual, perspektif kategori sosial, dan perspektif hubungan sosial (Rakhmat, 2001 : 203) Asumsi teori ini memandang bahwa dependensi relatif khalayak terhadap sumber media massa jika dibandingkan dengan sumber informasi lainnya merupakan suatu variabel yang harus ditentukan secara empiris.</a:t>
            </a:r>
          </a:p>
        </p:txBody>
      </p:sp>
    </p:spTree>
    <p:extLst>
      <p:ext uri="{BB962C8B-B14F-4D97-AF65-F5344CB8AC3E}">
        <p14:creationId xmlns:p14="http://schemas.microsoft.com/office/powerpoint/2010/main" val="21105676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0000" lnSpcReduction="20000"/>
          </a:bodyPr>
          <a:lstStyle/>
          <a:p>
            <a:pPr marL="82296" indent="0">
              <a:buNone/>
            </a:pPr>
            <a:r>
              <a:rPr lang="id-ID" dirty="0"/>
              <a:t>Teori Imperialisme Budaya (Cultural Imperialism Theory)</a:t>
            </a:r>
          </a:p>
          <a:p>
            <a:r>
              <a:rPr lang="id-ID" dirty="0"/>
              <a:t>Denis McQuail dalam bukunya Teori Komunikasi Massa (1987 : 99 -100), teori ini berasal dari teori sekaligus bukti awal mengenai peran media dalam pembangunan nasional. Teori ini berpandangan bahwa media dapat membantu modernisasi dengan memperkenalkan nilai-nilai barat dilakukan dengan mengorbankan nilai-nilai tradisional dan hilangnya keaslian budaya lokal. Secara sederhana dapat dikemukakan bahwa nilai-nilai yang diperkenalkan itu adalah nilai-nilai kapitalisme dan karenanya proses imperialistis serta dilakukan secara sengaja, atau disadari dan sistematis, yang menempatkan Negara yang sedang berkembang dan lebih kecil di bawah kepentingan kekuasaan kapitalis yang lebih dominan.</a:t>
            </a:r>
          </a:p>
          <a:p>
            <a:endParaRPr lang="id-ID" dirty="0"/>
          </a:p>
        </p:txBody>
      </p:sp>
    </p:spTree>
    <p:extLst>
      <p:ext uri="{BB962C8B-B14F-4D97-AF65-F5344CB8AC3E}">
        <p14:creationId xmlns:p14="http://schemas.microsoft.com/office/powerpoint/2010/main" val="37331692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564904"/>
            <a:ext cx="7498080" cy="2880320"/>
          </a:xfrm>
        </p:spPr>
        <p:txBody>
          <a:bodyPr/>
          <a:lstStyle/>
          <a:p>
            <a:pPr algn="ctr"/>
            <a:r>
              <a:rPr lang="id-ID" dirty="0" smtClean="0"/>
              <a:t>Terima Kasih</a:t>
            </a:r>
            <a:endParaRPr lang="id-ID" dirty="0"/>
          </a:p>
        </p:txBody>
      </p:sp>
      <p:sp>
        <p:nvSpPr>
          <p:cNvPr id="3" name="Content Placeholder 2"/>
          <p:cNvSpPr>
            <a:spLocks noGrp="1"/>
          </p:cNvSpPr>
          <p:nvPr>
            <p:ph idx="1"/>
          </p:nvPr>
        </p:nvSpPr>
        <p:spPr/>
        <p:txBody>
          <a:bodyPr/>
          <a:lstStyle/>
          <a:p>
            <a:endParaRPr lang="id-ID" dirty="0"/>
          </a:p>
        </p:txBody>
      </p:sp>
    </p:spTree>
    <p:extLst>
      <p:ext uri="{BB962C8B-B14F-4D97-AF65-F5344CB8AC3E}">
        <p14:creationId xmlns:p14="http://schemas.microsoft.com/office/powerpoint/2010/main" val="11782899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89</TotalTime>
  <Words>437</Words>
  <Application>Microsoft Office PowerPoint</Application>
  <PresentationFormat>On-screen Show (4:3)</PresentationFormat>
  <Paragraphs>18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Solstice</vt:lpstr>
      <vt:lpstr>Konsepsi dan Teori Media Massa </vt:lpstr>
      <vt:lpstr>Empat Model Komunikasi Massa </vt:lpstr>
      <vt:lpstr>Teori – Teori Komunikasi Massa</vt:lpstr>
      <vt:lpstr>PowerPoint Presentation</vt:lpstr>
      <vt:lpstr>PowerPoint Presentation</vt:lpstr>
      <vt:lpstr>Terima Kasih</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Konsepsi dan Teori Media Massa</dc:title>
  <dc:creator>ismail - [2010]</dc:creator>
  <cp:lastModifiedBy>ismail - [2010]</cp:lastModifiedBy>
  <cp:revision>4</cp:revision>
  <dcterms:created xsi:type="dcterms:W3CDTF">2018-12-08T00:51:11Z</dcterms:created>
  <dcterms:modified xsi:type="dcterms:W3CDTF">2020-06-09T00:15:53Z</dcterms:modified>
</cp:coreProperties>
</file>