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9A8A28-6D98-4EFA-B3E5-86D8BCB84408}" type="datetimeFigureOut">
              <a:rPr lang="id-ID" smtClean="0"/>
              <a:pPr/>
              <a:t>17/11/2018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9F56D2-2456-4CAB-B63C-42464C2180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4582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A Hermeneutic Discourse of Communication : </a:t>
            </a:r>
            <a:br>
              <a:rPr lang="en-US" sz="4000" dirty="0" smtClean="0"/>
            </a:b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id-ID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Otobiografi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Kondisi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“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mental”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Emosi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gagasan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pikiran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mempunyai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hakiki</a:t>
            </a:r>
            <a:r>
              <a:rPr lang="en-US" sz="2400" b="1" dirty="0" smtClean="0"/>
              <a:t>.</a:t>
            </a:r>
          </a:p>
          <a:p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progress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.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kini</a:t>
            </a:r>
            <a:endParaRPr lang="id-ID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pengalaman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memori-memori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,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,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memori-memori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terhubung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lain.</a:t>
            </a:r>
            <a:endParaRPr lang="id-ID" sz="2400" dirty="0" smtClean="0"/>
          </a:p>
          <a:p>
            <a:r>
              <a:rPr lang="en-US" sz="2400" b="1" dirty="0" err="1" smtClean="0"/>
              <a:t>pengalaman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pengalaman-pengalaman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, </a:t>
            </a:r>
            <a:r>
              <a:rPr lang="en-US" sz="2400" dirty="0" err="1" smtClean="0"/>
              <a:t>ucapan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sementara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pengalaman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berkelanjutan</a:t>
            </a:r>
            <a:endParaRPr lang="id-ID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pemahaman</a:t>
            </a:r>
            <a:r>
              <a:rPr lang="en-US" b="1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pun,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memperhatikannya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mengaitkannya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konteks</a:t>
            </a:r>
            <a:r>
              <a:rPr lang="en-US" b="1" dirty="0" smtClean="0"/>
              <a:t> </a:t>
            </a:r>
            <a:r>
              <a:rPr lang="en-US" b="1" dirty="0" err="1" smtClean="0"/>
              <a:t>keseluruhan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r>
              <a:rPr lang="en-US" b="1" dirty="0" smtClean="0"/>
              <a:t>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Dilthey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otobiografi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tertinggi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paling </a:t>
            </a:r>
            <a:r>
              <a:rPr lang="en-US" b="1" dirty="0" err="1" smtClean="0"/>
              <a:t>instruktif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peristiwa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ucapan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 </a:t>
            </a:r>
            <a:r>
              <a:rPr lang="en-US" dirty="0" err="1" smtClean="0"/>
              <a:t>Otobiografi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Kita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refleksi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otobiografi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 Kita </a:t>
            </a:r>
            <a:r>
              <a:rPr lang="en-US" sz="2400" dirty="0" err="1" smtClean="0"/>
              <a:t>paham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sejarah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konsekuensi-konsekuensi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. Kita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peristiwa-peristiwa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Dan </a:t>
            </a:r>
            <a:r>
              <a:rPr lang="en-US" sz="2400" dirty="0" err="1" smtClean="0"/>
              <a:t>otobiografi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“</a:t>
            </a:r>
            <a:r>
              <a:rPr lang="en-US" dirty="0" err="1" smtClean="0"/>
              <a:t>Saya</a:t>
            </a:r>
            <a:r>
              <a:rPr lang="en-US" dirty="0" smtClean="0"/>
              <a:t>”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“Kita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Model </a:t>
            </a:r>
            <a:r>
              <a:rPr lang="en-US" dirty="0" err="1" smtClean="0"/>
              <a:t>Gadamer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Gary Radford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endParaRPr lang="en-US" sz="2400" dirty="0" smtClean="0"/>
          </a:p>
          <a:p>
            <a:r>
              <a:rPr lang="en-US" sz="2400" strike="sngStrike" dirty="0" smtClean="0"/>
              <a:t>“</a:t>
            </a:r>
            <a:r>
              <a:rPr lang="en-US" sz="2400" strike="sngStrike" dirty="0" err="1" smtClean="0"/>
              <a:t>penerima</a:t>
            </a:r>
            <a:r>
              <a:rPr lang="en-US" sz="2400" strike="sngStrike" dirty="0" smtClean="0"/>
              <a:t>, encode, decode, </a:t>
            </a:r>
            <a:r>
              <a:rPr lang="en-US" sz="2400" strike="sngStrike" dirty="0" err="1" smtClean="0"/>
              <a:t>transmisi</a:t>
            </a:r>
            <a:r>
              <a:rPr lang="en-US" sz="2400" strike="sngStrike" dirty="0" smtClean="0"/>
              <a:t>”</a:t>
            </a:r>
          </a:p>
          <a:p>
            <a:r>
              <a:rPr lang="en-US" sz="2400" dirty="0" err="1" smtClean="0"/>
              <a:t>Mengaitkannya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:</a:t>
            </a:r>
          </a:p>
          <a:p>
            <a:r>
              <a:rPr lang="en-US" sz="2400" b="1" dirty="0" err="1" smtClean="0"/>
              <a:t>Interpretasi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pemahaman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percakapan</a:t>
            </a:r>
            <a:endParaRPr lang="en-US" sz="2400" b="1" dirty="0" smtClean="0"/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: </a:t>
            </a:r>
          </a:p>
          <a:p>
            <a:pPr algn="ctr"/>
            <a:r>
              <a:rPr lang="en-US" sz="2400" b="1" i="1" dirty="0" smtClean="0"/>
              <a:t>“</a:t>
            </a:r>
            <a:r>
              <a:rPr lang="en-US" sz="2400" b="1" i="1" dirty="0" err="1" smtClean="0"/>
              <a:t>Menciptakan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makna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dalam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percakapan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asli</a:t>
            </a:r>
            <a:r>
              <a:rPr lang="en-US" sz="2400" b="1" i="1" dirty="0" smtClean="0"/>
              <a:t> yang </a:t>
            </a:r>
            <a:r>
              <a:rPr lang="en-US" sz="2400" b="1" i="1" dirty="0" err="1" smtClean="0"/>
              <a:t>Hidup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dapat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dipahami</a:t>
            </a:r>
            <a:r>
              <a:rPr lang="en-US" sz="2400" b="1" i="1" dirty="0" smtClean="0"/>
              <a:t>” </a:t>
            </a:r>
          </a:p>
          <a:p>
            <a:pPr algn="ctr">
              <a:buNone/>
            </a:pPr>
            <a:endParaRPr lang="en-US" sz="2400" b="1" i="1" dirty="0" smtClean="0"/>
          </a:p>
          <a:p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rezim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adahal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Hermeneutika</a:t>
            </a:r>
            <a:endParaRPr lang="en-US" sz="2400" b="1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Etimologi</a:t>
            </a:r>
            <a:endParaRPr lang="en-US" dirty="0" smtClean="0"/>
          </a:p>
          <a:p>
            <a:r>
              <a:rPr lang="en-US" sz="2400" dirty="0" err="1" smtClean="0"/>
              <a:t>Hermeneutika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Hermes (</a:t>
            </a:r>
            <a:r>
              <a:rPr lang="en-US" sz="2400" dirty="0" err="1" smtClean="0"/>
              <a:t>Dewa</a:t>
            </a:r>
            <a:r>
              <a:rPr lang="en-US" sz="2400" dirty="0" smtClean="0"/>
              <a:t> </a:t>
            </a:r>
            <a:r>
              <a:rPr lang="en-US" sz="2400" dirty="0" err="1" smtClean="0"/>
              <a:t>utusan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r>
              <a:rPr lang="en-US" sz="2400" dirty="0" smtClean="0"/>
              <a:t>). </a:t>
            </a:r>
            <a:r>
              <a:rPr lang="en-US" sz="2400" dirty="0" err="1" smtClean="0"/>
              <a:t>Konon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Dewa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fasih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Dewa</a:t>
            </a:r>
            <a:r>
              <a:rPr lang="en-US" sz="2400" dirty="0" smtClean="0"/>
              <a:t>.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fasih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manusia,karena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u="sng" dirty="0" smtClean="0"/>
              <a:t>2 </a:t>
            </a:r>
            <a:r>
              <a:rPr lang="en-US" sz="2400" b="1" u="sng" dirty="0" err="1" smtClean="0"/>
              <a:t>Tugas</a:t>
            </a:r>
            <a:r>
              <a:rPr lang="en-US" sz="2400" b="1" u="sng" dirty="0" smtClean="0"/>
              <a:t> Hermes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dewa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mengartikulasikan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83880" cy="1310640"/>
          </a:xfrm>
        </p:spPr>
        <p:txBody>
          <a:bodyPr>
            <a:normAutofit fontScale="90000"/>
          </a:bodyPr>
          <a:lstStyle/>
          <a:p>
            <a:r>
              <a:rPr lang="en-US" sz="2700" u="sng" dirty="0" smtClean="0">
                <a:latin typeface="Cambria" pitchFamily="18" charset="0"/>
              </a:rPr>
              <a:t/>
            </a:r>
            <a:br>
              <a:rPr lang="en-US" sz="2700" u="sng" dirty="0" smtClean="0">
                <a:latin typeface="Cambria" pitchFamily="18" charset="0"/>
              </a:rPr>
            </a:br>
            <a:r>
              <a:rPr lang="en-US" sz="3100" u="sng" dirty="0" smtClean="0">
                <a:solidFill>
                  <a:schemeClr val="tx1"/>
                </a:solidFill>
                <a:latin typeface="Cambria" pitchFamily="18" charset="0"/>
              </a:rPr>
              <a:t>Radford </a:t>
            </a:r>
            <a:r>
              <a:rPr lang="en-US" sz="3100" u="sng" dirty="0" err="1" smtClean="0">
                <a:solidFill>
                  <a:schemeClr val="tx1"/>
                </a:solidFill>
                <a:latin typeface="Cambria" pitchFamily="18" charset="0"/>
              </a:rPr>
              <a:t>merujuk</a:t>
            </a:r>
            <a:r>
              <a:rPr lang="en-US" sz="3100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100" u="sng" dirty="0" err="1" smtClean="0">
                <a:solidFill>
                  <a:schemeClr val="tx1"/>
                </a:solidFill>
                <a:latin typeface="Cambria" pitchFamily="18" charset="0"/>
              </a:rPr>
              <a:t>filsuf</a:t>
            </a:r>
            <a:r>
              <a:rPr lang="en-US" sz="3100" u="sng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3100" u="sng" dirty="0" err="1" smtClean="0">
                <a:solidFill>
                  <a:schemeClr val="tx1"/>
                </a:solidFill>
                <a:latin typeface="Cambria" pitchFamily="18" charset="0"/>
              </a:rPr>
              <a:t>Jerman</a:t>
            </a:r>
            <a:r>
              <a:rPr lang="en-US" sz="3100" u="sng" dirty="0" smtClean="0">
                <a:latin typeface="Cambria" pitchFamily="18" charset="0"/>
              </a:rPr>
              <a:t/>
            </a:r>
            <a:br>
              <a:rPr lang="en-US" sz="3100" u="sng" dirty="0" smtClean="0">
                <a:latin typeface="Cambria" pitchFamily="18" charset="0"/>
              </a:rPr>
            </a:br>
            <a:r>
              <a:rPr lang="en-US" sz="3100" b="1" u="sng" dirty="0" smtClean="0">
                <a:latin typeface="Cambria" pitchFamily="18" charset="0"/>
              </a:rPr>
              <a:t>Wilhelm </a:t>
            </a:r>
            <a:r>
              <a:rPr lang="en-US" sz="3100" b="1" u="sng" dirty="0" err="1" smtClean="0">
                <a:latin typeface="Cambria" pitchFamily="18" charset="0"/>
              </a:rPr>
              <a:t>Dilthey</a:t>
            </a:r>
            <a:r>
              <a:rPr lang="en-US" sz="3100" b="1" u="sng" dirty="0" smtClean="0">
                <a:latin typeface="Cambria" pitchFamily="18" charset="0"/>
              </a:rPr>
              <a:t> </a:t>
            </a:r>
            <a:r>
              <a:rPr lang="en-US" sz="3100" b="1" u="sng" dirty="0" err="1" smtClean="0">
                <a:latin typeface="Cambria" pitchFamily="18" charset="0"/>
              </a:rPr>
              <a:t>dan</a:t>
            </a:r>
            <a:r>
              <a:rPr lang="en-US" sz="3100" b="1" u="sng" dirty="0" smtClean="0">
                <a:latin typeface="Cambria" pitchFamily="18" charset="0"/>
              </a:rPr>
              <a:t> Hans Georg </a:t>
            </a:r>
            <a:r>
              <a:rPr lang="en-US" sz="3100" b="1" u="sng" dirty="0" err="1" smtClean="0">
                <a:latin typeface="Cambria" pitchFamily="18" charset="0"/>
              </a:rPr>
              <a:t>Gadamer</a:t>
            </a:r>
            <a:r>
              <a:rPr lang="en-US" u="sng" dirty="0" smtClean="0">
                <a:latin typeface="Cambria" pitchFamily="18" charset="0"/>
              </a:rPr>
              <a:t/>
            </a:r>
            <a:br>
              <a:rPr lang="en-US" u="sng" dirty="0" smtClean="0">
                <a:latin typeface="Cambria" pitchFamily="18" charset="0"/>
              </a:rPr>
            </a:b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Hermeneutik</a:t>
            </a:r>
            <a:r>
              <a:rPr lang="en-US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peduli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pikiran</a:t>
            </a:r>
            <a:r>
              <a:rPr lang="en-US" i="1" dirty="0" smtClean="0"/>
              <a:t> </a:t>
            </a:r>
            <a:r>
              <a:rPr lang="en-US" i="1" dirty="0" err="1" smtClean="0"/>
              <a:t>Dewa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……</a:t>
            </a:r>
          </a:p>
          <a:p>
            <a:r>
              <a:rPr lang="en-US" dirty="0" err="1" smtClean="0"/>
              <a:t>Hermeneutik</a:t>
            </a:r>
            <a:r>
              <a:rPr lang="en-US" dirty="0" smtClean="0"/>
              <a:t> </a:t>
            </a:r>
            <a:r>
              <a:rPr lang="en-US" dirty="0" err="1" smtClean="0">
                <a:latin typeface="Cambria" pitchFamily="18" charset="0"/>
              </a:rPr>
              <a:t>memainkan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peran</a:t>
            </a:r>
            <a:r>
              <a:rPr lang="en-US" dirty="0" smtClean="0">
                <a:latin typeface="Cambria" pitchFamily="18" charset="0"/>
              </a:rPr>
              <a:t> Hermes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kemampuannya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memahami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sebuah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wacana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</a:t>
            </a:r>
            <a:r>
              <a:rPr lang="en-US" dirty="0" smtClean="0">
                <a:latin typeface="Cambria" pitchFamily="18" charset="0"/>
              </a:rPr>
              <a:t> domain (</a:t>
            </a:r>
            <a:r>
              <a:rPr lang="en-US" dirty="0" err="1" smtClean="0">
                <a:latin typeface="Cambria" pitchFamily="18" charset="0"/>
              </a:rPr>
              <a:t>dewa</a:t>
            </a:r>
            <a:r>
              <a:rPr lang="en-US" dirty="0" smtClean="0">
                <a:latin typeface="Cambria" pitchFamily="18" charset="0"/>
              </a:rPr>
              <a:t>)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mengartikulasikan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pemahaman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tersebut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domain yang </a:t>
            </a:r>
            <a:r>
              <a:rPr lang="en-US" dirty="0" err="1" smtClean="0">
                <a:latin typeface="Cambria" pitchFamily="18" charset="0"/>
              </a:rPr>
              <a:t>sangat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berbeda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yaitu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manusia</a:t>
            </a:r>
            <a:r>
              <a:rPr lang="en-US" dirty="0" smtClean="0">
                <a:latin typeface="Cambria" pitchFamily="18" charset="0"/>
              </a:rPr>
              <a:t>)</a:t>
            </a:r>
          </a:p>
          <a:p>
            <a:r>
              <a:rPr lang="en-US" dirty="0" err="1" smtClean="0">
                <a:latin typeface="Cambria" pitchFamily="18" charset="0"/>
              </a:rPr>
              <a:t>Bila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diibaratkan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pemuka</a:t>
            </a:r>
            <a:r>
              <a:rPr lang="en-US" dirty="0" smtClean="0">
                <a:latin typeface="Cambria" pitchFamily="18" charset="0"/>
              </a:rPr>
              <a:t> agama, </a:t>
            </a:r>
            <a:r>
              <a:rPr lang="en-US" dirty="0" err="1" smtClean="0">
                <a:latin typeface="Cambria" pitchFamily="18" charset="0"/>
              </a:rPr>
              <a:t>tugas</a:t>
            </a:r>
            <a:r>
              <a:rPr lang="en-US" dirty="0" smtClean="0">
                <a:latin typeface="Cambria" pitchFamily="18" charset="0"/>
              </a:rPr>
              <a:t> Hermes </a:t>
            </a:r>
            <a:r>
              <a:rPr lang="en-US" dirty="0" err="1" smtClean="0">
                <a:latin typeface="Cambria" pitchFamily="18" charset="0"/>
              </a:rPr>
              <a:t>menginterpretasikan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bahasa-bahasa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rumit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Kitab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suci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bahasa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awam</a:t>
            </a:r>
            <a:r>
              <a:rPr lang="en-US" dirty="0" smtClean="0">
                <a:latin typeface="Cambria" pitchFamily="18" charset="0"/>
              </a:rPr>
              <a:t> agar </a:t>
            </a:r>
            <a:r>
              <a:rPr lang="en-US" dirty="0" err="1" smtClean="0">
                <a:latin typeface="Cambria" pitchFamily="18" charset="0"/>
              </a:rPr>
              <a:t>mudah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dipahami</a:t>
            </a:r>
            <a:r>
              <a:rPr lang="en-US" dirty="0" smtClean="0">
                <a:latin typeface="Cambria" pitchFamily="18" charset="0"/>
              </a:rPr>
              <a:t>.</a:t>
            </a:r>
            <a:endParaRPr lang="id-ID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“Idea &amp; </a:t>
            </a:r>
            <a:r>
              <a:rPr lang="en-US" dirty="0" err="1" smtClean="0"/>
              <a:t>Kondisi</a:t>
            </a:r>
            <a:r>
              <a:rPr lang="en-US" dirty="0" smtClean="0"/>
              <a:t> Mental”</a:t>
            </a:r>
            <a:br>
              <a:rPr lang="en-US" dirty="0" smtClean="0"/>
            </a:br>
            <a:r>
              <a:rPr lang="en-US" sz="2700" dirty="0" smtClean="0"/>
              <a:t>“Wilhelm </a:t>
            </a:r>
            <a:r>
              <a:rPr lang="en-US" sz="2700" dirty="0" err="1" smtClean="0"/>
              <a:t>Dilthey</a:t>
            </a:r>
            <a:r>
              <a:rPr lang="en-US" sz="2700" dirty="0" smtClean="0"/>
              <a:t>”</a:t>
            </a:r>
            <a:endParaRPr lang="id-ID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 err="1" smtClean="0">
                <a:latin typeface="Cambria" pitchFamily="18" charset="0"/>
              </a:rPr>
              <a:t>Kondisi</a:t>
            </a:r>
            <a:r>
              <a:rPr lang="en-US" sz="2600" b="1" dirty="0" smtClean="0">
                <a:latin typeface="Cambria" pitchFamily="18" charset="0"/>
              </a:rPr>
              <a:t> Mental : </a:t>
            </a:r>
          </a:p>
          <a:p>
            <a:pPr>
              <a:buNone/>
            </a:pPr>
            <a:r>
              <a:rPr lang="en-US" sz="2600" b="1" i="1" dirty="0" err="1" smtClean="0">
                <a:latin typeface="Cambria" pitchFamily="18" charset="0"/>
              </a:rPr>
              <a:t>sebuah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perangkat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dalam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memahami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perilaku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dan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pencapaian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manusia</a:t>
            </a:r>
            <a:r>
              <a:rPr lang="en-US" sz="2600" b="1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en-US" sz="2600" b="1" dirty="0" err="1" smtClean="0">
                <a:latin typeface="Cambria" pitchFamily="18" charset="0"/>
              </a:rPr>
              <a:t>Ia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berkeyakinan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bahwa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psikologi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menjadi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ilmu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dasar</a:t>
            </a:r>
            <a:r>
              <a:rPr lang="en-US" sz="2600" b="1" dirty="0" smtClean="0">
                <a:latin typeface="Cambria" pitchFamily="18" charset="0"/>
              </a:rPr>
              <a:t> yang </a:t>
            </a:r>
            <a:r>
              <a:rPr lang="en-US" sz="2600" b="1" dirty="0" err="1" smtClean="0">
                <a:latin typeface="Cambria" pitchFamily="18" charset="0"/>
              </a:rPr>
              <a:t>akhirnya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membentuk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dasar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pemahaman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untuk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disiplin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ilmu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lainnya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seperti</a:t>
            </a:r>
            <a:r>
              <a:rPr lang="en-US" sz="2600" b="1" dirty="0" smtClean="0">
                <a:latin typeface="Cambria" pitchFamily="18" charset="0"/>
              </a:rPr>
              <a:t> : </a:t>
            </a:r>
            <a:r>
              <a:rPr lang="en-US" sz="2600" b="1" dirty="0" err="1" smtClean="0">
                <a:latin typeface="Cambria" pitchFamily="18" charset="0"/>
              </a:rPr>
              <a:t>sejarah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sastra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hukum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seni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filsafat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musik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arsitektur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dan</a:t>
            </a:r>
            <a:r>
              <a:rPr lang="en-US" sz="2600" b="1" dirty="0" smtClean="0">
                <a:latin typeface="Cambria" pitchFamily="18" charset="0"/>
              </a:rPr>
              <a:t> agama.</a:t>
            </a:r>
          </a:p>
          <a:p>
            <a:pPr>
              <a:buNone/>
            </a:pPr>
            <a:r>
              <a:rPr lang="en-US" sz="2600" b="1" dirty="0" err="1" smtClean="0">
                <a:latin typeface="Cambria" pitchFamily="18" charset="0"/>
              </a:rPr>
              <a:t>Menurutnya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semua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cara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untuk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mengatur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aktifitas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manusia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ini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berawal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dari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i="1" dirty="0" smtClean="0">
                <a:latin typeface="Cambria" pitchFamily="18" charset="0"/>
              </a:rPr>
              <a:t>“</a:t>
            </a:r>
            <a:r>
              <a:rPr lang="en-US" sz="2600" b="1" i="1" dirty="0" err="1" smtClean="0">
                <a:latin typeface="Cambria" pitchFamily="18" charset="0"/>
              </a:rPr>
              <a:t>konteks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hidup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dari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pikiran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manusia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dan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pada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akhirnya</a:t>
            </a:r>
            <a:r>
              <a:rPr lang="en-US" sz="2600" b="1" i="1" dirty="0" smtClean="0">
                <a:latin typeface="Cambria" pitchFamily="18" charset="0"/>
              </a:rPr>
              <a:t>, </a:t>
            </a:r>
            <a:r>
              <a:rPr lang="en-US" sz="2600" b="1" i="1" dirty="0" err="1" smtClean="0">
                <a:latin typeface="Cambria" pitchFamily="18" charset="0"/>
              </a:rPr>
              <a:t>hanya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bisa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dipahami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melalui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hal</a:t>
            </a:r>
            <a:r>
              <a:rPr lang="en-US" sz="2600" b="1" i="1" dirty="0" smtClean="0">
                <a:latin typeface="Cambria" pitchFamily="18" charset="0"/>
              </a:rPr>
              <a:t> </a:t>
            </a:r>
            <a:r>
              <a:rPr lang="en-US" sz="2600" b="1" i="1" dirty="0" err="1" smtClean="0">
                <a:latin typeface="Cambria" pitchFamily="18" charset="0"/>
              </a:rPr>
              <a:t>tersebut</a:t>
            </a:r>
            <a:r>
              <a:rPr lang="en-US" sz="2600" b="1" i="1" dirty="0" smtClean="0">
                <a:latin typeface="Cambria" pitchFamily="18" charset="0"/>
              </a:rPr>
              <a:t>(</a:t>
            </a:r>
            <a:r>
              <a:rPr lang="en-US" sz="2600" b="1" i="1" dirty="0" err="1" smtClean="0">
                <a:latin typeface="Cambria" pitchFamily="18" charset="0"/>
              </a:rPr>
              <a:t>psikologi</a:t>
            </a:r>
            <a:r>
              <a:rPr lang="en-US" sz="2600" b="1" i="1" dirty="0" smtClean="0">
                <a:latin typeface="Cambria" pitchFamily="18" charset="0"/>
              </a:rPr>
              <a:t>)”</a:t>
            </a:r>
          </a:p>
          <a:p>
            <a:pPr>
              <a:buNone/>
            </a:pPr>
            <a:endParaRPr lang="en-US" b="1" dirty="0" smtClean="0">
              <a:latin typeface="Cambria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Dilthey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(agama),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konsep-konsep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psikologi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 “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”, “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”, “motif”.</a:t>
            </a:r>
          </a:p>
          <a:p>
            <a:pPr algn="ctr">
              <a:buNone/>
            </a:pPr>
            <a:r>
              <a:rPr lang="en-US" sz="2400" u="sng" dirty="0" err="1" smtClean="0"/>
              <a:t>Sama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saja</a:t>
            </a:r>
            <a:endParaRPr lang="en-US" sz="2400" u="sng" dirty="0" smtClean="0"/>
          </a:p>
          <a:p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yurisprudensi</a:t>
            </a:r>
            <a:r>
              <a:rPr lang="en-US" sz="2400" dirty="0" smtClean="0"/>
              <a:t> (</a:t>
            </a:r>
            <a:r>
              <a:rPr lang="en-US" sz="2400" dirty="0" err="1" smtClean="0"/>
              <a:t>hukum</a:t>
            </a:r>
            <a:r>
              <a:rPr lang="en-US" sz="2400" dirty="0" smtClean="0"/>
              <a:t>),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psikologi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“</a:t>
            </a:r>
            <a:r>
              <a:rPr lang="en-US" sz="2400" dirty="0" err="1" smtClean="0"/>
              <a:t>norma</a:t>
            </a:r>
            <a:r>
              <a:rPr lang="en-US" sz="2400" dirty="0" smtClean="0"/>
              <a:t>”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</a:t>
            </a:r>
            <a:r>
              <a:rPr lang="en-US" sz="2400" dirty="0" err="1" smtClean="0"/>
              <a:t>tanggungjawab</a:t>
            </a:r>
            <a:r>
              <a:rPr lang="en-US" sz="2400" dirty="0" smtClean="0"/>
              <a:t>”.</a:t>
            </a:r>
          </a:p>
          <a:p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osikologi</a:t>
            </a:r>
            <a:r>
              <a:rPr lang="en-US" sz="2400" dirty="0" smtClean="0"/>
              <a:t> </a:t>
            </a:r>
            <a:r>
              <a:rPr lang="en-US" sz="2400" dirty="0" err="1" smtClean="0"/>
              <a:t>Dilthey</a:t>
            </a:r>
            <a:r>
              <a:rPr lang="en-US" sz="2400" dirty="0" smtClean="0"/>
              <a:t> 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. </a:t>
            </a:r>
            <a:r>
              <a:rPr lang="en-US" sz="2400" dirty="0" err="1" smtClean="0"/>
              <a:t>Tapi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pikiran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merealisasikan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institusi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sastra</a:t>
            </a:r>
            <a:r>
              <a:rPr lang="en-US" sz="2400" b="1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051560"/>
          </a:xfrm>
        </p:spPr>
        <p:txBody>
          <a:bodyPr>
            <a:normAutofit/>
          </a:bodyPr>
          <a:lstStyle/>
          <a:p>
            <a:r>
              <a:rPr lang="en-US" sz="2400" b="1" u="sng" dirty="0" err="1" smtClean="0"/>
              <a:t>Hubungan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antara</a:t>
            </a:r>
            <a:r>
              <a:rPr lang="en-US" sz="2400" b="1" u="sng" dirty="0" smtClean="0"/>
              <a:t> PIKIRAN MANUSIA </a:t>
            </a:r>
            <a:r>
              <a:rPr lang="en-US" sz="2400" b="1" u="sng" dirty="0" err="1" smtClean="0"/>
              <a:t>dan</a:t>
            </a:r>
            <a:r>
              <a:rPr lang="en-US" sz="2400" b="1" u="sng" dirty="0" smtClean="0"/>
              <a:t> BENTUK ORGANISASI SOSIAL, </a:t>
            </a:r>
            <a:r>
              <a:rPr lang="en-US" sz="2400" b="1" u="sng" dirty="0" err="1" smtClean="0"/>
              <a:t>sifatnya</a:t>
            </a:r>
            <a:r>
              <a:rPr lang="en-US" sz="2400" b="1" u="sng" dirty="0" smtClean="0"/>
              <a:t> TIMBAL BALIK</a:t>
            </a:r>
            <a:endParaRPr lang="id-ID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80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konteks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budaya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tinggal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r>
              <a:rPr lang="en-US" sz="2400" dirty="0" err="1" smtClean="0">
                <a:latin typeface="Cambria" pitchFamily="18" charset="0"/>
              </a:rPr>
              <a:t>Kondisi</a:t>
            </a:r>
            <a:r>
              <a:rPr lang="en-US" sz="2400" dirty="0" smtClean="0">
                <a:latin typeface="Cambria" pitchFamily="18" charset="0"/>
              </a:rPr>
              <a:t> mental (</a:t>
            </a:r>
            <a:r>
              <a:rPr lang="en-US" sz="2400" dirty="0" err="1" smtClean="0">
                <a:latin typeface="Cambria" pitchFamily="18" charset="0"/>
              </a:rPr>
              <a:t>kejiwaan</a:t>
            </a:r>
            <a:r>
              <a:rPr lang="en-US" sz="2400" dirty="0" smtClean="0">
                <a:latin typeface="Cambria" pitchFamily="18" charset="0"/>
              </a:rPr>
              <a:t>) </a:t>
            </a:r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beroperasi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sebuah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kekosongan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Kejiwaan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seseorang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selalu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ditentukan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oleh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sebuah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konteks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budaya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yang </a:t>
            </a:r>
            <a:r>
              <a:rPr lang="en-US" sz="2400" b="1" dirty="0" err="1" smtClean="0">
                <a:latin typeface="Cambria" pitchFamily="18" charset="0"/>
              </a:rPr>
              <a:t>juga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membantu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untuk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membuat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konteks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budaya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itu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sendiri</a:t>
            </a:r>
            <a:endParaRPr lang="id-ID" sz="24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Versi</a:t>
            </a:r>
            <a:r>
              <a:rPr lang="en-US" sz="2400" dirty="0" smtClean="0"/>
              <a:t> </a:t>
            </a:r>
            <a:r>
              <a:rPr lang="en-US" sz="2400" dirty="0" err="1" smtClean="0"/>
              <a:t>Muridnya</a:t>
            </a:r>
            <a:r>
              <a:rPr lang="en-US" sz="2400" dirty="0" smtClean="0"/>
              <a:t> Radford :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,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motif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Versi</a:t>
            </a:r>
            <a:r>
              <a:rPr lang="en-US" sz="2400" dirty="0" smtClean="0"/>
              <a:t> Radford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dorongan</a:t>
            </a:r>
            <a:r>
              <a:rPr lang="en-US" sz="2400" b="1" dirty="0" smtClean="0"/>
              <a:t>”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….</a:t>
            </a:r>
          </a:p>
          <a:p>
            <a:r>
              <a:rPr lang="en-US" sz="2400" b="1" dirty="0" smtClean="0"/>
              <a:t>“</a:t>
            </a:r>
            <a:r>
              <a:rPr lang="en-US" sz="2400" b="1" dirty="0" err="1" smtClean="0"/>
              <a:t>Gagasan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muncul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berkomunikasi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akibat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konteks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dorongan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luar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dimana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berada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)”</a:t>
            </a:r>
            <a:endParaRPr lang="id-ID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saat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sama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konteks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percakapan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diproduksi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kemampuan</a:t>
            </a:r>
            <a:r>
              <a:rPr lang="en-US" sz="2400" dirty="0" smtClean="0">
                <a:latin typeface="Cambria" pitchFamily="18" charset="0"/>
              </a:rPr>
              <a:t> mental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partisipan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Bagaimana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individu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berbicara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berinteraksi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menciptakan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konteks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percakapan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sebaliknya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membentuk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bagaimana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orang</a:t>
            </a:r>
            <a:r>
              <a:rPr lang="en-US" sz="2400" dirty="0" smtClean="0">
                <a:latin typeface="Cambria" pitchFamily="18" charset="0"/>
              </a:rPr>
              <a:t> lain </a:t>
            </a:r>
            <a:r>
              <a:rPr lang="en-US" sz="2400" dirty="0" err="1" smtClean="0">
                <a:latin typeface="Cambria" pitchFamily="18" charset="0"/>
              </a:rPr>
              <a:t>berbicara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berinteraksi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b="1" dirty="0" err="1" smtClean="0">
                <a:latin typeface="Cambria" pitchFamily="18" charset="0"/>
              </a:rPr>
              <a:t>Interaksi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antara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konteks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tindakan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ini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sifatnya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timbal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balik</a:t>
            </a:r>
            <a:r>
              <a:rPr lang="en-US" sz="2400" b="1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Contohnya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membuat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aturan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sebuah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bahasa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kemudian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terikat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mematuhi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bila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ingin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dimengerti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orang</a:t>
            </a:r>
            <a:r>
              <a:rPr lang="en-US" sz="2400" dirty="0" smtClean="0">
                <a:latin typeface="Cambria" pitchFamily="18" charset="0"/>
              </a:rPr>
              <a:t> lain. </a:t>
            </a:r>
            <a:r>
              <a:rPr lang="en-US" sz="2400" dirty="0" err="1" smtClean="0">
                <a:latin typeface="Cambria" pitchFamily="18" charset="0"/>
              </a:rPr>
              <a:t>Jadi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inti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pandangan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psikologi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Dithley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bahwa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psikologi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berperan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melihat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hasil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proses</a:t>
            </a:r>
            <a:r>
              <a:rPr lang="en-US" sz="2400" dirty="0" smtClean="0">
                <a:latin typeface="Cambria" pitchFamily="18" charset="0"/>
              </a:rPr>
              <a:t> mental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memprosesnya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mental </a:t>
            </a:r>
            <a:r>
              <a:rPr lang="en-US" sz="2400" dirty="0" err="1" smtClean="0">
                <a:latin typeface="Cambria" pitchFamily="18" charset="0"/>
              </a:rPr>
              <a:t>lagi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Berbeda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rezim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transmisi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menciptakan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pandangan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psikologi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bahwa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manusia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prosesor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informasi</a:t>
            </a:r>
            <a:r>
              <a:rPr lang="en-US" sz="2400" dirty="0" smtClean="0">
                <a:latin typeface="Cambria" pitchFamily="18" charset="0"/>
              </a:rPr>
              <a:t>. </a:t>
            </a:r>
            <a:endParaRPr lang="id-ID" sz="2400" dirty="0" smtClean="0">
              <a:latin typeface="Cambria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787</TotalTime>
  <Words>958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A Hermeneutic Discourse of Communication :  </vt:lpstr>
      <vt:lpstr>Slide 2</vt:lpstr>
      <vt:lpstr>Slide 3</vt:lpstr>
      <vt:lpstr> Radford merujuk filsuf Jerman Wilhelm Dilthey dan Hans Georg Gadamer </vt:lpstr>
      <vt:lpstr>Peran “Idea &amp; Kondisi Mental” “Wilhelm Dilthey”</vt:lpstr>
      <vt:lpstr>Slide 6</vt:lpstr>
      <vt:lpstr>Hubungan antara PIKIRAN MANUSIA dan BENTUK ORGANISASI SOSIAL, sifatnya TIMBAL BALIK</vt:lpstr>
      <vt:lpstr>Bagaimana pikiran bisa Timbul? Bagaimana pikiran bisa dibuat ?</vt:lpstr>
      <vt:lpstr>Tentang sifat Timbal Balik</vt:lpstr>
      <vt:lpstr>Waktu dan Otobiografi</vt:lpstr>
      <vt:lpstr>Slide 11</vt:lpstr>
      <vt:lpstr>Slide 12</vt:lpstr>
      <vt:lpstr>Slide 13</vt:lpstr>
      <vt:lpstr>Slide 14</vt:lpstr>
      <vt:lpstr>“berbicara tidak berada pada lingkup “Saya” tetapi pada lingkup “Kita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Hermeneutic Discourse of Communication :  The Genuine Conversation</dc:title>
  <dc:creator>admin</dc:creator>
  <cp:lastModifiedBy>ANI</cp:lastModifiedBy>
  <cp:revision>26</cp:revision>
  <dcterms:created xsi:type="dcterms:W3CDTF">2015-01-21T05:35:37Z</dcterms:created>
  <dcterms:modified xsi:type="dcterms:W3CDTF">2018-11-17T01:39:07Z</dcterms:modified>
</cp:coreProperties>
</file>