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B0E7-9748-47D2-BDE5-848DFBE99CB7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D12B-CC42-4FCC-AA07-C6350159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0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B0E7-9748-47D2-BDE5-848DFBE99CB7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D12B-CC42-4FCC-AA07-C6350159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5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B0E7-9748-47D2-BDE5-848DFBE99CB7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D12B-CC42-4FCC-AA07-C6350159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B0E7-9748-47D2-BDE5-848DFBE99CB7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D12B-CC42-4FCC-AA07-C6350159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2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B0E7-9748-47D2-BDE5-848DFBE99CB7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D12B-CC42-4FCC-AA07-C6350159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7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B0E7-9748-47D2-BDE5-848DFBE99CB7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D12B-CC42-4FCC-AA07-C6350159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7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B0E7-9748-47D2-BDE5-848DFBE99CB7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D12B-CC42-4FCC-AA07-C6350159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9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B0E7-9748-47D2-BDE5-848DFBE99CB7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D12B-CC42-4FCC-AA07-C6350159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9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B0E7-9748-47D2-BDE5-848DFBE99CB7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D12B-CC42-4FCC-AA07-C6350159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6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B0E7-9748-47D2-BDE5-848DFBE99CB7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D12B-CC42-4FCC-AA07-C6350159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3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B0E7-9748-47D2-BDE5-848DFBE99CB7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D12B-CC42-4FCC-AA07-C6350159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8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0B0E7-9748-47D2-BDE5-848DFBE99CB7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D12B-CC42-4FCC-AA07-C6350159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5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04801"/>
            <a:ext cx="5943600" cy="761999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KOMUNIKASI INTERNASIONAL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5181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b="1" dirty="0" err="1" smtClean="0">
                <a:solidFill>
                  <a:schemeClr val="tx1"/>
                </a:solidFill>
              </a:rPr>
              <a:t>Komunikasi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Internasional</a:t>
            </a:r>
            <a:r>
              <a:rPr lang="en-US" b="1" dirty="0" smtClean="0">
                <a:solidFill>
                  <a:schemeClr val="tx1"/>
                </a:solidFill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</a:rPr>
              <a:t>bahasa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Inggris</a:t>
            </a:r>
            <a:r>
              <a:rPr lang="en-US" b="1" dirty="0" smtClean="0">
                <a:solidFill>
                  <a:schemeClr val="tx1"/>
                </a:solidFill>
              </a:rPr>
              <a:t>: international communication) </a:t>
            </a:r>
            <a:r>
              <a:rPr lang="en-US" b="1" dirty="0" err="1" smtClean="0">
                <a:solidFill>
                  <a:schemeClr val="tx1"/>
                </a:solidFill>
              </a:rPr>
              <a:t>adalah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komunikasi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dilakukan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komunikator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mewakili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suatu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negara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menyampaikan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pesan-pesan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berkaitan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kepentingan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negaranya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komunikan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mewakili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negara</a:t>
            </a:r>
            <a:r>
              <a:rPr lang="en-US" b="1" dirty="0" smtClean="0">
                <a:solidFill>
                  <a:schemeClr val="tx1"/>
                </a:solidFill>
              </a:rPr>
              <a:t> lain.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b="1" dirty="0" err="1" smtClean="0">
                <a:solidFill>
                  <a:schemeClr val="tx1"/>
                </a:solidFill>
              </a:rPr>
              <a:t>Sebagai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sebuah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bidang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kajian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Komunikasi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Internasional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memfokuskan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perhatian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keseluruhan</a:t>
            </a:r>
            <a:r>
              <a:rPr lang="en-US" b="1" dirty="0" smtClean="0">
                <a:solidFill>
                  <a:schemeClr val="tx1"/>
                </a:solidFill>
              </a:rPr>
              <a:t> proses </a:t>
            </a:r>
            <a:r>
              <a:rPr lang="en-US" b="1" dirty="0" err="1" smtClean="0">
                <a:solidFill>
                  <a:schemeClr val="tx1"/>
                </a:solidFill>
              </a:rPr>
              <a:t>melalui</a:t>
            </a:r>
            <a:r>
              <a:rPr lang="en-US" b="1" dirty="0" smtClean="0">
                <a:solidFill>
                  <a:schemeClr val="tx1"/>
                </a:solidFill>
              </a:rPr>
              <a:t> data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informasi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mengalir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melalui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batas-batas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negara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Subjek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ditelah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bukanlah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sekadar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arus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sendiri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melainkan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juga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struktur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arus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terbentuk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faktor-faktor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terlibat</a:t>
            </a:r>
            <a:r>
              <a:rPr lang="en-US" b="1" dirty="0" smtClean="0">
                <a:solidFill>
                  <a:schemeClr val="tx1"/>
                </a:solidFill>
              </a:rPr>
              <a:t> di </a:t>
            </a:r>
            <a:r>
              <a:rPr lang="en-US" b="1" dirty="0" err="1" smtClean="0">
                <a:solidFill>
                  <a:schemeClr val="tx1"/>
                </a:solidFill>
              </a:rPr>
              <a:t>dalamnya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sarana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digunakan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efek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ditimbulkan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serta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motivasi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mendasarinya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64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382000" cy="63246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Fokus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studi</a:t>
            </a:r>
            <a:endParaRPr lang="en-US" b="1" dirty="0" smtClean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Fokus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studi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internasional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awalnya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studi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negara-negara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perkembangannya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muncul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studi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propaganda. </a:t>
            </a:r>
            <a:r>
              <a:rPr lang="en-US" dirty="0" err="1" smtClean="0">
                <a:solidFill>
                  <a:schemeClr val="tx1"/>
                </a:solidFill>
              </a:rPr>
              <a:t>Adanya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paradigma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internasional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Free Flow Information </a:t>
            </a:r>
            <a:r>
              <a:rPr lang="en-US" dirty="0" err="1" smtClean="0">
                <a:solidFill>
                  <a:schemeClr val="tx1"/>
                </a:solidFill>
              </a:rPr>
              <a:t>manjadi</a:t>
            </a:r>
            <a:r>
              <a:rPr lang="en-US" dirty="0" smtClean="0">
                <a:solidFill>
                  <a:schemeClr val="tx1"/>
                </a:solidFill>
              </a:rPr>
              <a:t> Free and Flow Information </a:t>
            </a:r>
            <a:r>
              <a:rPr lang="en-US" dirty="0" err="1" smtClean="0">
                <a:solidFill>
                  <a:schemeClr val="tx1"/>
                </a:solidFill>
              </a:rPr>
              <a:t>menyebabkan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berkembangnya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fokus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studi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internasional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lain </a:t>
            </a:r>
            <a:r>
              <a:rPr lang="en-US" dirty="0" err="1" smtClean="0">
                <a:solidFill>
                  <a:schemeClr val="tx1"/>
                </a:solidFill>
              </a:rPr>
              <a:t>studi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imperialisme</a:t>
            </a:r>
            <a:r>
              <a:rPr lang="en-US" dirty="0" smtClean="0">
                <a:solidFill>
                  <a:schemeClr val="tx1"/>
                </a:solidFill>
              </a:rPr>
              <a:t> media, </a:t>
            </a:r>
            <a:r>
              <a:rPr lang="en-US" dirty="0" err="1" smtClean="0">
                <a:solidFill>
                  <a:schemeClr val="tx1"/>
                </a:solidFill>
              </a:rPr>
              <a:t>globalisasi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privatisasi</a:t>
            </a:r>
            <a:r>
              <a:rPr lang="en-US" dirty="0" smtClean="0">
                <a:solidFill>
                  <a:schemeClr val="tx1"/>
                </a:solidFill>
              </a:rPr>
              <a:t>, era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5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10600" cy="6324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Fungsi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komunikasi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internasional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Mendinamisasikan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hubungan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internasioanl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terjalin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antara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negara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serta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hubungan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di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berbagai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bidang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antara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kelompok-kelompok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masyarakat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berbeda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negara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kebangsaan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Membantu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menunjang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upaya-upaya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pencapaian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tujuan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hubungan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internasioanl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meningkatkan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kerjasama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internasional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serta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menghindari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terjadinya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konflik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kesalahpahaman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baik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antara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pemerintah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pemerintah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maupun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antar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penduduk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.</a:t>
            </a:r>
          </a:p>
          <a:p>
            <a:pPr algn="just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Merupakan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teknik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mendukung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pelaksanaan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politik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luar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negeri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bagi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masing-masing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negara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memperjuangkan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pencapaian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kepentingan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di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negara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lain.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1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RUANG LINGKUP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PERSPEKTIF DIPLOMATIK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Lazim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dilakukan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</a:rPr>
              <a:t> interpersonal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kelompok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kecil</a:t>
            </a:r>
            <a:r>
              <a:rPr lang="en-US" sz="2000" dirty="0" smtClean="0">
                <a:solidFill>
                  <a:schemeClr val="tx1"/>
                </a:solidFill>
              </a:rPr>
              <a:t> (small group) </a:t>
            </a:r>
            <a:r>
              <a:rPr lang="en-US" sz="2000" dirty="0" err="1" smtClean="0">
                <a:solidFill>
                  <a:schemeClr val="tx1"/>
                </a:solidFill>
              </a:rPr>
              <a:t>lewat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jalur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diplomatik</a:t>
            </a:r>
            <a:r>
              <a:rPr lang="en-US" sz="2000" dirty="0" smtClean="0">
                <a:solidFill>
                  <a:schemeClr val="tx1"/>
                </a:solidFill>
              </a:rPr>
              <a:t>; </a:t>
            </a:r>
            <a:r>
              <a:rPr lang="en-US" sz="2000" dirty="0" err="1" smtClean="0">
                <a:solidFill>
                  <a:schemeClr val="tx1"/>
                </a:solidFill>
              </a:rPr>
              <a:t>komunikasi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langsung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pejabat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tinggi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negara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bekerjasama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menyelesaikan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konflik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memelihara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hubungan</a:t>
            </a:r>
            <a:r>
              <a:rPr lang="en-US" sz="2000" dirty="0" smtClean="0">
                <a:solidFill>
                  <a:schemeClr val="tx1"/>
                </a:solidFill>
              </a:rPr>
              <a:t> bilateral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multilateral, </a:t>
            </a:r>
            <a:r>
              <a:rPr lang="en-US" sz="2000" dirty="0" err="1" smtClean="0">
                <a:solidFill>
                  <a:schemeClr val="tx1"/>
                </a:solidFill>
              </a:rPr>
              <a:t>memperkuat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posisi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ataupun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meningkatkan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reputasi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negara</a:t>
            </a:r>
            <a:r>
              <a:rPr lang="en-US" sz="2000" dirty="0" smtClean="0">
                <a:solidFill>
                  <a:schemeClr val="tx1"/>
                </a:solidFill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</a:rPr>
              <a:t>tengah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pergaulan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internasional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Dilakukan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konferensi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pertemuan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politik</a:t>
            </a:r>
            <a:r>
              <a:rPr lang="en-US" sz="2000" dirty="0" smtClean="0">
                <a:solidFill>
                  <a:schemeClr val="tx1"/>
                </a:solidFill>
              </a:rPr>
              <a:t>, forum </a:t>
            </a:r>
            <a:r>
              <a:rPr lang="en-US" sz="2000" dirty="0" err="1" smtClean="0">
                <a:solidFill>
                  <a:schemeClr val="tx1"/>
                </a:solidFill>
              </a:rPr>
              <a:t>internasional</a:t>
            </a:r>
            <a:r>
              <a:rPr lang="en-US" sz="2000" dirty="0" smtClean="0">
                <a:solidFill>
                  <a:schemeClr val="tx1"/>
                </a:solidFill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</a:rPr>
              <a:t>tingkat</a:t>
            </a:r>
            <a:r>
              <a:rPr lang="en-US" sz="2000" dirty="0" smtClean="0">
                <a:solidFill>
                  <a:schemeClr val="tx1"/>
                </a:solidFill>
              </a:rPr>
              <a:t> PBB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forum regional,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pertemuan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diplomatik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seperti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jamuan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malam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kenegaraan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2.      PERSPEKTIF JURNALISTIK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Dilakukan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melalui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saluran</a:t>
            </a:r>
            <a:r>
              <a:rPr lang="en-US" sz="2000" dirty="0" smtClean="0">
                <a:solidFill>
                  <a:schemeClr val="tx1"/>
                </a:solidFill>
              </a:rPr>
              <a:t> media </a:t>
            </a:r>
            <a:r>
              <a:rPr lang="en-US" sz="2000" dirty="0" err="1" smtClean="0">
                <a:solidFill>
                  <a:schemeClr val="tx1"/>
                </a:solidFill>
              </a:rPr>
              <a:t>massa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Karena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arus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informasi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didominasi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negara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maju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penilaian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komunikasi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internasional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perspektif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didominasi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negara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maju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juga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dijadikan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negara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maju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alat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kontrol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terhadap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kekuatan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sosial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dikendalikan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kekuatan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politik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percaturan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politik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internasional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Penguasa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arus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informasi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menjadi</a:t>
            </a:r>
            <a:r>
              <a:rPr lang="en-US" sz="2000" dirty="0" smtClean="0">
                <a:solidFill>
                  <a:schemeClr val="tx1"/>
                </a:solidFill>
              </a:rPr>
              <a:t> gatekeeper yang </a:t>
            </a:r>
            <a:r>
              <a:rPr lang="en-US" sz="2000" dirty="0" err="1" smtClean="0">
                <a:solidFill>
                  <a:schemeClr val="tx1"/>
                </a:solidFill>
              </a:rPr>
              <a:t>mengontrol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arus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komunikasi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Jalur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jurnalistik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juga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sering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digunakan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tujuan</a:t>
            </a:r>
            <a:r>
              <a:rPr lang="en-US" sz="2000" dirty="0" smtClean="0">
                <a:solidFill>
                  <a:schemeClr val="tx1"/>
                </a:solidFill>
              </a:rPr>
              <a:t> propaganda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tujuan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mengubah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kebijakan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kepentingan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negara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memperlemah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posisi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negara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lawan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0472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686800" cy="6324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Perspektif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Propagandistik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ditujukan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menanamkan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dipacu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sedemikian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perolehan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perluasan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penajaman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pengubahan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pandang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Propaganda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instrumen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ampuh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754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199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empengaruhi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omunikasi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nternasional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458200" cy="51054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1.Kredibilitas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Kredibilitas</a:t>
            </a:r>
            <a:r>
              <a:rPr lang="en-US" dirty="0" smtClean="0">
                <a:solidFill>
                  <a:schemeClr val="tx1"/>
                </a:solidFill>
              </a:rPr>
              <a:t> (credibility) </a:t>
            </a:r>
            <a:r>
              <a:rPr lang="en-US" dirty="0" err="1" smtClean="0">
                <a:solidFill>
                  <a:schemeClr val="tx1"/>
                </a:solidFill>
              </a:rPr>
              <a:t>berkaitan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percaya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Komunikator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kredibilitas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dimata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misalnya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keahliannya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bidang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bersangkutan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pesan</a:t>
            </a:r>
            <a:r>
              <a:rPr lang="en-US" dirty="0" smtClean="0">
                <a:solidFill>
                  <a:schemeClr val="tx1"/>
                </a:solidFill>
              </a:rPr>
              <a:t>/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disampaikan</a:t>
            </a:r>
            <a:r>
              <a:rPr lang="en-US" dirty="0" smtClean="0">
                <a:solidFill>
                  <a:schemeClr val="tx1"/>
                </a:solidFill>
              </a:rPr>
              <a:t>. (</a:t>
            </a:r>
            <a:r>
              <a:rPr lang="en-US" dirty="0" err="1" smtClean="0">
                <a:solidFill>
                  <a:schemeClr val="tx1"/>
                </a:solidFill>
              </a:rPr>
              <a:t>baca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Konstruksi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2.Konteks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Konteks</a:t>
            </a:r>
            <a:r>
              <a:rPr lang="en-US" dirty="0" smtClean="0">
                <a:solidFill>
                  <a:schemeClr val="tx1"/>
                </a:solidFill>
              </a:rPr>
              <a:t> (context) </a:t>
            </a:r>
            <a:r>
              <a:rPr lang="en-US" dirty="0" err="1" smtClean="0">
                <a:solidFill>
                  <a:schemeClr val="tx1"/>
                </a:solidFill>
              </a:rPr>
              <a:t>berkaitan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situasi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kondisi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berlangsung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Konteks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aspek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fisik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iklim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cuaca</a:t>
            </a:r>
            <a:r>
              <a:rPr lang="en-US" dirty="0" smtClean="0">
                <a:solidFill>
                  <a:schemeClr val="tx1"/>
                </a:solidFill>
              </a:rPr>
              <a:t>); </a:t>
            </a:r>
            <a:r>
              <a:rPr lang="en-US" dirty="0" err="1" smtClean="0">
                <a:solidFill>
                  <a:schemeClr val="tx1"/>
                </a:solidFill>
              </a:rPr>
              <a:t>aspek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Psikologis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baca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psikologi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); </a:t>
            </a:r>
            <a:r>
              <a:rPr lang="en-US" dirty="0" err="1" smtClean="0">
                <a:solidFill>
                  <a:schemeClr val="tx1"/>
                </a:solidFill>
              </a:rPr>
              <a:t>aspek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baca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sosiologi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);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aspek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waktu</a:t>
            </a:r>
            <a:r>
              <a:rPr lang="en-US" dirty="0" smtClean="0">
                <a:solidFill>
                  <a:schemeClr val="tx1"/>
                </a:solidFill>
              </a:rPr>
              <a:t>. Agar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berjalan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komunikator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memperhatikan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situasi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kondisi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berada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3.Konten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Konten</a:t>
            </a:r>
            <a:r>
              <a:rPr lang="en-US" dirty="0" smtClean="0">
                <a:solidFill>
                  <a:schemeClr val="tx1"/>
                </a:solidFill>
              </a:rPr>
              <a:t> (content) </a:t>
            </a:r>
            <a:r>
              <a:rPr lang="en-US" dirty="0" err="1" smtClean="0">
                <a:solidFill>
                  <a:schemeClr val="tx1"/>
                </a:solidFill>
              </a:rPr>
              <a:t>berkaitan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pesan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disampaikan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komunikan</a:t>
            </a:r>
            <a:r>
              <a:rPr lang="en-US" dirty="0" smtClean="0">
                <a:solidFill>
                  <a:schemeClr val="tx1"/>
                </a:solidFill>
              </a:rPr>
              <a:t>. Isi </a:t>
            </a:r>
            <a:r>
              <a:rPr lang="en-US" dirty="0" err="1" smtClean="0">
                <a:solidFill>
                  <a:schemeClr val="tx1"/>
                </a:solidFill>
              </a:rPr>
              <a:t>pesan</a:t>
            </a:r>
            <a:r>
              <a:rPr lang="en-US" dirty="0" smtClean="0">
                <a:solidFill>
                  <a:schemeClr val="tx1"/>
                </a:solidFill>
              </a:rPr>
              <a:t>/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disesuaikan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misalnya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pesan</a:t>
            </a:r>
            <a:r>
              <a:rPr lang="en-US" dirty="0" smtClean="0">
                <a:solidFill>
                  <a:schemeClr val="tx1"/>
                </a:solidFill>
              </a:rPr>
              <a:t>/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mengenai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kesehatan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janin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ibu-ibu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remaja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efektif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dicapai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konten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disampaikan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mengandung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/ </a:t>
            </a:r>
            <a:r>
              <a:rPr lang="en-US" dirty="0" err="1" smtClean="0">
                <a:solidFill>
                  <a:schemeClr val="tx1"/>
                </a:solidFill>
              </a:rPr>
              <a:t>pesan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/ </a:t>
            </a:r>
            <a:r>
              <a:rPr lang="en-US" dirty="0" err="1" smtClean="0">
                <a:solidFill>
                  <a:schemeClr val="tx1"/>
                </a:solidFill>
              </a:rPr>
              <a:t>penting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diketahui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04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10600" cy="62484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4.Kejelasan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Kejelasan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(clarity)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disampaikan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komunikator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menghindari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kesalahpahaman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menangkap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disampaikan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komunikator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Kejelasan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disini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mencapkup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kejelasan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kejelasam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kejelasan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kata-kata (verbal)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kejelasan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(non verbal)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Literasi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Media)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Kesinambungan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Konsistensi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Kesinambungan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konsistensi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(continuity and consistency)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disampaikan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berhasil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disampaikan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menerus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konsisten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disampaikan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sebelumnya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bertentangan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Contohnya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program KB ‘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disiarkan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menerus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media, agar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tertanam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prilaku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Paradigma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077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6.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Komunikan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Komunikan</a:t>
            </a:r>
            <a:r>
              <a:rPr lang="en-US" dirty="0" smtClean="0">
                <a:solidFill>
                  <a:schemeClr val="tx1"/>
                </a:solidFill>
              </a:rPr>
              <a:t> (capability of audience) </a:t>
            </a:r>
            <a:r>
              <a:rPr lang="en-US" dirty="0" err="1" smtClean="0">
                <a:solidFill>
                  <a:schemeClr val="tx1"/>
                </a:solidFill>
              </a:rPr>
              <a:t>berkaitan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memahami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pesan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disampaikan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Komikator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memperhatikan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audiensnya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bahasa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verbal </a:t>
            </a:r>
            <a:r>
              <a:rPr lang="en-US" dirty="0" err="1" smtClean="0">
                <a:solidFill>
                  <a:schemeClr val="tx1"/>
                </a:solidFill>
              </a:rPr>
              <a:t>maupun</a:t>
            </a:r>
            <a:r>
              <a:rPr lang="en-US" dirty="0" smtClean="0">
                <a:solidFill>
                  <a:schemeClr val="tx1"/>
                </a:solidFill>
              </a:rPr>
              <a:t> non verbal) yang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dipahami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audiens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baca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juga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visual)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7. </a:t>
            </a:r>
            <a:r>
              <a:rPr lang="en-US" dirty="0" err="1" smtClean="0">
                <a:solidFill>
                  <a:schemeClr val="tx1"/>
                </a:solidFill>
              </a:rPr>
              <a:t>Saluran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Distribusi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Saluran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distribusi</a:t>
            </a:r>
            <a:r>
              <a:rPr lang="en-US" dirty="0" smtClean="0">
                <a:solidFill>
                  <a:schemeClr val="tx1"/>
                </a:solidFill>
              </a:rPr>
              <a:t> (channels of distribution) </a:t>
            </a:r>
            <a:r>
              <a:rPr lang="en-US" dirty="0" err="1" smtClean="0">
                <a:solidFill>
                  <a:schemeClr val="tx1"/>
                </a:solidFill>
              </a:rPr>
              <a:t>berkaitan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sarana</a:t>
            </a:r>
            <a:r>
              <a:rPr lang="en-US" dirty="0" smtClean="0">
                <a:solidFill>
                  <a:schemeClr val="tx1"/>
                </a:solidFill>
              </a:rPr>
              <a:t>/ media </a:t>
            </a:r>
            <a:r>
              <a:rPr lang="en-US" dirty="0" err="1" smtClean="0">
                <a:solidFill>
                  <a:schemeClr val="tx1"/>
                </a:solidFill>
              </a:rPr>
              <a:t>penyampaian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pesan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Sebaiknya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media yang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baca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juga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pengaruh</a:t>
            </a:r>
            <a:r>
              <a:rPr lang="en-US" dirty="0" smtClean="0">
                <a:solidFill>
                  <a:schemeClr val="tx1"/>
                </a:solidFill>
              </a:rPr>
              <a:t> media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). </a:t>
            </a:r>
            <a:r>
              <a:rPr lang="en-US" dirty="0" err="1" smtClean="0">
                <a:solidFill>
                  <a:schemeClr val="tx1"/>
                </a:solidFill>
              </a:rPr>
              <a:t>Misalnya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media yang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begitu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komunikan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bingung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berjalan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. (</a:t>
            </a:r>
            <a:r>
              <a:rPr lang="en-US" dirty="0" err="1" smtClean="0">
                <a:solidFill>
                  <a:schemeClr val="tx1"/>
                </a:solidFill>
              </a:rPr>
              <a:t>baca</a:t>
            </a:r>
            <a:r>
              <a:rPr lang="en-US" dirty="0" smtClean="0">
                <a:solidFill>
                  <a:schemeClr val="tx1"/>
                </a:solidFill>
              </a:rPr>
              <a:t>: Model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3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SELESAI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618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96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KOMUNIKASI INTERNASIONAL</vt:lpstr>
      <vt:lpstr>PowerPoint Presentation</vt:lpstr>
      <vt:lpstr>PowerPoint Presentation</vt:lpstr>
      <vt:lpstr>PowerPoint Presentation</vt:lpstr>
      <vt:lpstr>PowerPoint Presentation</vt:lpstr>
      <vt:lpstr>Faktor Yang Mempengaruhi Komunikasi Internasional</vt:lpstr>
      <vt:lpstr>PowerPoint Presentation</vt:lpstr>
      <vt:lpstr>PowerPoint Presentation</vt:lpstr>
      <vt:lpstr>SELESAI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COMMUNICATION PERSPACTIVE  DAN INFLUENCING FACTORS       kelompok  Firda Hanani M Irfan  (IK5A)</dc:title>
  <dc:creator>USER</dc:creator>
  <cp:lastModifiedBy>ismail - [2010]</cp:lastModifiedBy>
  <cp:revision>4</cp:revision>
  <dcterms:created xsi:type="dcterms:W3CDTF">2018-09-26T11:38:54Z</dcterms:created>
  <dcterms:modified xsi:type="dcterms:W3CDTF">2020-07-15T10:35:33Z</dcterms:modified>
</cp:coreProperties>
</file>