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732"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902EC4-B225-4ADE-9CD0-3BB233986725}"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02EC4-B225-4ADE-9CD0-3BB233986725}"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02EC4-B225-4ADE-9CD0-3BB233986725}"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02EC4-B225-4ADE-9CD0-3BB233986725}"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902EC4-B225-4ADE-9CD0-3BB233986725}"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902EC4-B225-4ADE-9CD0-3BB233986725}"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02EC4-B225-4ADE-9CD0-3BB233986725}" type="datetimeFigureOut">
              <a:rPr lang="en-US" smtClean="0"/>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902EC4-B225-4ADE-9CD0-3BB233986725}" type="datetimeFigureOut">
              <a:rPr lang="en-US" smtClean="0"/>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02EC4-B225-4ADE-9CD0-3BB233986725}" type="datetimeFigureOut">
              <a:rPr lang="en-US" smtClean="0"/>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02EC4-B225-4ADE-9CD0-3BB233986725}"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02EC4-B225-4ADE-9CD0-3BB233986725}"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E7CED-5E15-44A8-BA1A-C2E1DDA584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02EC4-B225-4ADE-9CD0-3BB233986725}" type="datetimeFigureOut">
              <a:rPr lang="en-US" smtClean="0"/>
              <a:t>6/16/2013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E7CED-5E15-44A8-BA1A-C2E1DDA58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BAB II</a:t>
            </a:r>
            <a:endParaRPr lang="en-US" dirty="0"/>
          </a:p>
        </p:txBody>
      </p:sp>
      <p:sp>
        <p:nvSpPr>
          <p:cNvPr id="3" name="Subtitle 2"/>
          <p:cNvSpPr>
            <a:spLocks noGrp="1"/>
          </p:cNvSpPr>
          <p:nvPr>
            <p:ph type="subTitle" idx="1"/>
          </p:nvPr>
        </p:nvSpPr>
        <p:spPr/>
        <p:txBody>
          <a:bodyPr/>
          <a:lstStyle/>
          <a:p>
            <a:r>
              <a:rPr lang="en-US" b="1" dirty="0">
                <a:solidFill>
                  <a:schemeClr val="tx1"/>
                </a:solidFill>
              </a:rPr>
              <a:t>KONSEP PERBANDINGAN DAN PROSES PENYESUAIAN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fontScale="90000"/>
          </a:bodyPr>
          <a:lstStyle/>
          <a:p>
            <a:pPr algn="l"/>
            <a:r>
              <a:rPr lang="en-US" sz="2000" dirty="0" smtClean="0"/>
              <a:t/>
            </a:r>
            <a:br>
              <a:rPr lang="en-US" sz="2000" dirty="0" smtClean="0"/>
            </a:br>
            <a:r>
              <a:rPr lang="en-US" sz="2000" dirty="0" smtClean="0"/>
              <a:t>PENGERTIAN TRANSAKSI BISNIS</a:t>
            </a:r>
            <a:br>
              <a:rPr lang="en-US" sz="2000" dirty="0" smtClean="0"/>
            </a:br>
            <a:r>
              <a:rPr lang="en-US" sz="2000" dirty="0" smtClean="0"/>
              <a:t/>
            </a:r>
            <a:br>
              <a:rPr lang="en-US" sz="2000" dirty="0" smtClean="0"/>
            </a:br>
            <a:r>
              <a:rPr lang="en-US" sz="2000" dirty="0" err="1" smtClean="0"/>
              <a:t>Kamus</a:t>
            </a:r>
            <a:r>
              <a:rPr lang="en-US" sz="2000" dirty="0" smtClean="0"/>
              <a:t> </a:t>
            </a:r>
            <a:r>
              <a:rPr lang="en-US" sz="2000" dirty="0" err="1"/>
              <a:t>umum</a:t>
            </a:r>
            <a:r>
              <a:rPr lang="en-US" sz="2000" dirty="0"/>
              <a:t> </a:t>
            </a:r>
            <a:r>
              <a:rPr lang="en-US" sz="2000" dirty="0" err="1"/>
              <a:t>Bahasa</a:t>
            </a:r>
            <a:r>
              <a:rPr lang="en-US" sz="2000" dirty="0"/>
              <a:t> Indonesia </a:t>
            </a:r>
            <a:r>
              <a:rPr lang="en-US" sz="2000" dirty="0" err="1"/>
              <a:t>mengemukakan</a:t>
            </a:r>
            <a:r>
              <a:rPr lang="en-US" sz="2000" dirty="0"/>
              <a:t> </a:t>
            </a:r>
            <a:r>
              <a:rPr lang="en-US" sz="2000" dirty="0" err="1"/>
              <a:t>transaksi</a:t>
            </a:r>
            <a:r>
              <a:rPr lang="en-US" sz="2000" dirty="0"/>
              <a:t> </a:t>
            </a:r>
            <a:r>
              <a:rPr lang="en-US" sz="2000" dirty="0" err="1"/>
              <a:t>adalah</a:t>
            </a:r>
            <a:r>
              <a:rPr lang="en-US" sz="2000" dirty="0"/>
              <a:t> </a:t>
            </a:r>
            <a:r>
              <a:rPr lang="en-US" sz="2000" dirty="0" err="1"/>
              <a:t>persetujuan</a:t>
            </a:r>
            <a:r>
              <a:rPr lang="en-US" sz="2000" dirty="0"/>
              <a:t> </a:t>
            </a:r>
            <a:r>
              <a:rPr lang="en-US" sz="2000" dirty="0" err="1"/>
              <a:t>jual</a:t>
            </a:r>
            <a:r>
              <a:rPr lang="en-US" sz="2000" dirty="0"/>
              <a:t> </a:t>
            </a:r>
            <a:r>
              <a:rPr lang="en-US" sz="2000" dirty="0" err="1"/>
              <a:t>beli</a:t>
            </a:r>
            <a:r>
              <a:rPr lang="en-US" sz="2000" dirty="0"/>
              <a:t> </a:t>
            </a:r>
            <a:r>
              <a:rPr lang="en-US" sz="2000" dirty="0" err="1"/>
              <a:t>dalam</a:t>
            </a:r>
            <a:r>
              <a:rPr lang="en-US" sz="2000" dirty="0"/>
              <a:t> </a:t>
            </a:r>
            <a:r>
              <a:rPr lang="en-US" sz="2000" dirty="0" err="1"/>
              <a:t>perdagangan</a:t>
            </a:r>
            <a:r>
              <a:rPr lang="en-US" sz="2000" dirty="0"/>
              <a:t> </a:t>
            </a:r>
            <a:r>
              <a:rPr lang="en-US" sz="2000" dirty="0" err="1"/>
              <a:t>antara</a:t>
            </a:r>
            <a:r>
              <a:rPr lang="en-US" sz="2000" dirty="0"/>
              <a:t> </a:t>
            </a:r>
            <a:r>
              <a:rPr lang="en-US" sz="2000" dirty="0" err="1"/>
              <a:t>belah</a:t>
            </a:r>
            <a:r>
              <a:rPr lang="en-US" sz="2000" dirty="0"/>
              <a:t> </a:t>
            </a:r>
            <a:r>
              <a:rPr lang="en-US" sz="2000" dirty="0" err="1"/>
              <a:t>pihak</a:t>
            </a:r>
            <a:r>
              <a:rPr lang="en-US" sz="2000" dirty="0"/>
              <a:t>. </a:t>
            </a:r>
            <a:r>
              <a:rPr lang="en-US" sz="2000" dirty="0" err="1"/>
              <a:t>Soemarso</a:t>
            </a:r>
            <a:r>
              <a:rPr lang="en-US" sz="2000" dirty="0"/>
              <a:t> (2004:42) </a:t>
            </a:r>
            <a:r>
              <a:rPr lang="en-US" sz="2000" dirty="0" err="1"/>
              <a:t>mendefinisikan</a:t>
            </a:r>
            <a:r>
              <a:rPr lang="en-US" sz="2000" dirty="0"/>
              <a:t> </a:t>
            </a:r>
            <a:r>
              <a:rPr lang="en-US" sz="2000" dirty="0" err="1"/>
              <a:t>transaksi</a:t>
            </a:r>
            <a:r>
              <a:rPr lang="en-US" sz="2000" dirty="0"/>
              <a:t> </a:t>
            </a:r>
            <a:r>
              <a:rPr lang="en-US" sz="2000" dirty="0" err="1"/>
              <a:t>sebagai</a:t>
            </a:r>
            <a:r>
              <a:rPr lang="en-US" sz="2000" dirty="0"/>
              <a:t> </a:t>
            </a:r>
            <a:r>
              <a:rPr lang="en-US" sz="2000" dirty="0" err="1"/>
              <a:t>kejadian</a:t>
            </a:r>
            <a:r>
              <a:rPr lang="en-US" sz="2000" dirty="0"/>
              <a:t> </a:t>
            </a:r>
            <a:r>
              <a:rPr lang="en-US" sz="2000" dirty="0" err="1"/>
              <a:t>atau</a:t>
            </a:r>
            <a:r>
              <a:rPr lang="en-US" sz="2000" dirty="0"/>
              <a:t> </a:t>
            </a:r>
            <a:r>
              <a:rPr lang="en-US" sz="2000" dirty="0" err="1"/>
              <a:t>situasi</a:t>
            </a:r>
            <a:r>
              <a:rPr lang="en-US" sz="2000" dirty="0"/>
              <a:t> yang </a:t>
            </a:r>
            <a:r>
              <a:rPr lang="en-US" sz="2000" dirty="0" err="1"/>
              <a:t>mempengaruhi</a:t>
            </a:r>
            <a:r>
              <a:rPr lang="en-US" sz="2000" dirty="0"/>
              <a:t> </a:t>
            </a:r>
            <a:r>
              <a:rPr lang="en-US" sz="2000" dirty="0" err="1"/>
              <a:t>posisi</a:t>
            </a:r>
            <a:r>
              <a:rPr lang="en-US" sz="2000" dirty="0"/>
              <a:t> </a:t>
            </a:r>
            <a:r>
              <a:rPr lang="en-US" sz="2000" dirty="0" err="1"/>
              <a:t>keuangan</a:t>
            </a:r>
            <a:r>
              <a:rPr lang="en-US" sz="2000" dirty="0"/>
              <a:t> </a:t>
            </a:r>
            <a:r>
              <a:rPr lang="en-US" sz="2000" dirty="0" err="1"/>
              <a:t>perusahaan</a:t>
            </a:r>
            <a:r>
              <a:rPr lang="en-US" sz="2000" dirty="0" smtClean="0"/>
              <a:t>.</a:t>
            </a:r>
            <a:br>
              <a:rPr lang="en-US" sz="2000" dirty="0" smtClean="0"/>
            </a:br>
            <a:r>
              <a:rPr lang="en-US" sz="2000" dirty="0" smtClean="0"/>
              <a:t/>
            </a:r>
            <a:br>
              <a:rPr lang="en-US" sz="2000" dirty="0" smtClean="0"/>
            </a:br>
            <a:r>
              <a:rPr lang="en-US" sz="2000" dirty="0" smtClean="0"/>
              <a:t>Dari </a:t>
            </a:r>
            <a:r>
              <a:rPr lang="en-US" sz="2000" dirty="0" err="1"/>
              <a:t>pendapat</a:t>
            </a:r>
            <a:r>
              <a:rPr lang="en-US" sz="2000" dirty="0"/>
              <a:t> </a:t>
            </a:r>
            <a:r>
              <a:rPr lang="en-US" sz="2000" dirty="0" err="1"/>
              <a:t>di</a:t>
            </a:r>
            <a:r>
              <a:rPr lang="en-US" sz="2000" dirty="0"/>
              <a:t> </a:t>
            </a:r>
            <a:r>
              <a:rPr lang="en-US" sz="2000" dirty="0" err="1"/>
              <a:t>atas</a:t>
            </a:r>
            <a:r>
              <a:rPr lang="en-US" sz="2000" dirty="0"/>
              <a:t> </a:t>
            </a:r>
            <a:r>
              <a:rPr lang="en-US" sz="2000" dirty="0" err="1"/>
              <a:t>dapat</a:t>
            </a:r>
            <a:r>
              <a:rPr lang="en-US" sz="2000" dirty="0"/>
              <a:t> </a:t>
            </a:r>
            <a:r>
              <a:rPr lang="en-US" sz="2000" dirty="0" err="1"/>
              <a:t>disimpulkan</a:t>
            </a:r>
            <a:r>
              <a:rPr lang="en-US" sz="2000" dirty="0"/>
              <a:t> </a:t>
            </a:r>
            <a:r>
              <a:rPr lang="en-US" sz="2000" dirty="0" err="1"/>
              <a:t>transaksi</a:t>
            </a:r>
            <a:r>
              <a:rPr lang="en-US" sz="2000" dirty="0"/>
              <a:t> </a:t>
            </a:r>
            <a:r>
              <a:rPr lang="en-US" sz="2000" dirty="0" err="1"/>
              <a:t>adalah</a:t>
            </a:r>
            <a:r>
              <a:rPr lang="en-US" sz="2000" dirty="0"/>
              <a:t> </a:t>
            </a:r>
            <a:r>
              <a:rPr lang="en-US" sz="2000" dirty="0" err="1"/>
              <a:t>suatu</a:t>
            </a:r>
            <a:r>
              <a:rPr lang="en-US" sz="2000" dirty="0"/>
              <a:t> </a:t>
            </a:r>
            <a:r>
              <a:rPr lang="en-US" sz="2000" dirty="0" err="1" smtClean="0"/>
              <a:t>peristiwa</a:t>
            </a:r>
            <a:r>
              <a:rPr lang="en-US" sz="2000" dirty="0" smtClean="0"/>
              <a:t> </a:t>
            </a:r>
            <a:r>
              <a:rPr lang="en-US" sz="2000" dirty="0" err="1"/>
              <a:t>atau</a:t>
            </a:r>
            <a:r>
              <a:rPr lang="en-US" sz="2000" dirty="0"/>
              <a:t> </a:t>
            </a:r>
            <a:r>
              <a:rPr lang="en-US" sz="2000" dirty="0" err="1"/>
              <a:t>kejadian</a:t>
            </a:r>
            <a:r>
              <a:rPr lang="en-US" sz="2000" dirty="0"/>
              <a:t> yang </a:t>
            </a:r>
            <a:r>
              <a:rPr lang="en-US" sz="2000" dirty="0" err="1"/>
              <a:t>perlu</a:t>
            </a:r>
            <a:r>
              <a:rPr lang="en-US" sz="2000" dirty="0"/>
              <a:t> </a:t>
            </a:r>
            <a:r>
              <a:rPr lang="en-US" sz="2000" dirty="0" err="1"/>
              <a:t>dicatat</a:t>
            </a:r>
            <a:r>
              <a:rPr lang="en-US" sz="2000" dirty="0"/>
              <a:t> </a:t>
            </a:r>
            <a:r>
              <a:rPr lang="en-US" sz="2000" dirty="0" err="1"/>
              <a:t>dalam</a:t>
            </a:r>
            <a:r>
              <a:rPr lang="en-US" sz="2000" dirty="0"/>
              <a:t> </a:t>
            </a:r>
            <a:r>
              <a:rPr lang="en-US" sz="2000" dirty="0" err="1"/>
              <a:t>akuntansi</a:t>
            </a:r>
            <a:r>
              <a:rPr lang="en-US" sz="2000" dirty="0"/>
              <a:t>. </a:t>
            </a:r>
            <a:r>
              <a:rPr lang="en-US" sz="2000" dirty="0" err="1"/>
              <a:t>Transaksi</a:t>
            </a:r>
            <a:r>
              <a:rPr lang="en-US" sz="2000" dirty="0"/>
              <a:t> yang </a:t>
            </a:r>
            <a:r>
              <a:rPr lang="en-US" sz="2000" dirty="0" err="1"/>
              <a:t>perlu</a:t>
            </a:r>
            <a:r>
              <a:rPr lang="en-US" sz="2000" dirty="0"/>
              <a:t> </a:t>
            </a:r>
            <a:r>
              <a:rPr lang="en-US" sz="2000" dirty="0" err="1"/>
              <a:t>dicatat</a:t>
            </a:r>
            <a:r>
              <a:rPr lang="en-US" sz="2000" dirty="0"/>
              <a:t> </a:t>
            </a:r>
            <a:r>
              <a:rPr lang="en-US" sz="2000" dirty="0" err="1"/>
              <a:t>adalah</a:t>
            </a:r>
            <a:r>
              <a:rPr lang="en-US" sz="2000" dirty="0"/>
              <a:t> </a:t>
            </a:r>
            <a:r>
              <a:rPr lang="en-US" sz="2000" dirty="0" err="1"/>
              <a:t>transaksi</a:t>
            </a:r>
            <a:r>
              <a:rPr lang="en-US" sz="2000" dirty="0"/>
              <a:t> (</a:t>
            </a:r>
            <a:r>
              <a:rPr lang="en-US" sz="2000" dirty="0" err="1"/>
              <a:t>peristiwa</a:t>
            </a:r>
            <a:r>
              <a:rPr lang="en-US" sz="2000" dirty="0"/>
              <a:t>) yang </a:t>
            </a:r>
            <a:r>
              <a:rPr lang="en-US" sz="2000" dirty="0" err="1"/>
              <a:t>dapat</a:t>
            </a:r>
            <a:r>
              <a:rPr lang="en-US" sz="2000" dirty="0"/>
              <a:t> </a:t>
            </a:r>
            <a:r>
              <a:rPr lang="en-US" sz="2000" dirty="0" err="1"/>
              <a:t>diukur</a:t>
            </a:r>
            <a:r>
              <a:rPr lang="en-US" sz="2000" dirty="0"/>
              <a:t> </a:t>
            </a:r>
            <a:r>
              <a:rPr lang="en-US" sz="2000" dirty="0" err="1"/>
              <a:t>dengan</a:t>
            </a:r>
            <a:r>
              <a:rPr lang="en-US" sz="2000" dirty="0"/>
              <a:t> </a:t>
            </a:r>
            <a:r>
              <a:rPr lang="en-US" sz="2000" dirty="0" err="1"/>
              <a:t>satuan</a:t>
            </a:r>
            <a:r>
              <a:rPr lang="en-US" sz="2000" dirty="0"/>
              <a:t> </a:t>
            </a:r>
            <a:r>
              <a:rPr lang="en-US" sz="2000" dirty="0" err="1"/>
              <a:t>uang</a:t>
            </a:r>
            <a:r>
              <a:rPr lang="en-US" sz="2000" dirty="0"/>
              <a:t> (</a:t>
            </a:r>
            <a:r>
              <a:rPr lang="en-US" sz="2000" dirty="0" err="1"/>
              <a:t>kuantitatif</a:t>
            </a:r>
            <a:r>
              <a:rPr lang="en-US" sz="2000" dirty="0"/>
              <a:t>) </a:t>
            </a:r>
            <a:r>
              <a:rPr lang="en-US" sz="2000" dirty="0" err="1"/>
              <a:t>atau</a:t>
            </a:r>
            <a:r>
              <a:rPr lang="en-US" sz="2000" dirty="0"/>
              <a:t> </a:t>
            </a:r>
            <a:r>
              <a:rPr lang="en-US" sz="2000" dirty="0" err="1"/>
              <a:t>disebut</a:t>
            </a:r>
            <a:r>
              <a:rPr lang="en-US" sz="2000" dirty="0"/>
              <a:t> </a:t>
            </a:r>
            <a:r>
              <a:rPr lang="en-US" sz="2000" dirty="0" err="1"/>
              <a:t>juga</a:t>
            </a:r>
            <a:r>
              <a:rPr lang="en-US" sz="2000" dirty="0"/>
              <a:t> </a:t>
            </a:r>
            <a:r>
              <a:rPr lang="en-US" sz="2000" dirty="0" err="1"/>
              <a:t>transaksi</a:t>
            </a:r>
            <a:r>
              <a:rPr lang="en-US" sz="2000" dirty="0"/>
              <a:t> </a:t>
            </a:r>
            <a:r>
              <a:rPr lang="en-US" sz="2000" dirty="0" err="1"/>
              <a:t>bisnis</a:t>
            </a:r>
            <a:r>
              <a:rPr lang="en-US" sz="2000" dirty="0"/>
              <a:t> </a:t>
            </a:r>
            <a:r>
              <a:rPr lang="en-US" sz="2000" dirty="0" err="1"/>
              <a:t>ekonomi</a:t>
            </a:r>
            <a:r>
              <a:rPr lang="en-US" sz="2000" dirty="0"/>
              <a:t>. </a:t>
            </a:r>
            <a:r>
              <a:rPr lang="en-US" sz="2000" dirty="0" err="1"/>
              <a:t>Dalam</a:t>
            </a:r>
            <a:r>
              <a:rPr lang="en-US" sz="2000" dirty="0"/>
              <a:t> </a:t>
            </a:r>
            <a:r>
              <a:rPr lang="en-US" sz="2000" dirty="0" err="1"/>
              <a:t>akuntansi</a:t>
            </a:r>
            <a:r>
              <a:rPr lang="en-US" sz="2000" dirty="0"/>
              <a:t>, </a:t>
            </a:r>
            <a:r>
              <a:rPr lang="en-US" sz="2000" dirty="0" err="1"/>
              <a:t>transaksi</a:t>
            </a:r>
            <a:r>
              <a:rPr lang="en-US" sz="2000" dirty="0"/>
              <a:t> yang </a:t>
            </a:r>
            <a:r>
              <a:rPr lang="en-US" sz="2000" dirty="0" err="1"/>
              <a:t>tidak</a:t>
            </a:r>
            <a:r>
              <a:rPr lang="en-US" sz="2000" dirty="0"/>
              <a:t> </a:t>
            </a:r>
            <a:r>
              <a:rPr lang="en-US" sz="2000" dirty="0" err="1"/>
              <a:t>bisa</a:t>
            </a:r>
            <a:r>
              <a:rPr lang="en-US" sz="2000" dirty="0"/>
              <a:t> </a:t>
            </a:r>
            <a:r>
              <a:rPr lang="en-US" sz="2000" dirty="0" err="1"/>
              <a:t>diukur</a:t>
            </a:r>
            <a:r>
              <a:rPr lang="en-US" sz="2000" dirty="0"/>
              <a:t> </a:t>
            </a:r>
            <a:r>
              <a:rPr lang="en-US" sz="2000" dirty="0" err="1"/>
              <a:t>dengan</a:t>
            </a:r>
            <a:r>
              <a:rPr lang="en-US" sz="2000" dirty="0"/>
              <a:t> </a:t>
            </a:r>
            <a:r>
              <a:rPr lang="en-US" sz="2000" dirty="0" err="1"/>
              <a:t>satuan</a:t>
            </a:r>
            <a:r>
              <a:rPr lang="en-US" sz="2000" dirty="0"/>
              <a:t> </a:t>
            </a:r>
            <a:r>
              <a:rPr lang="en-US" sz="2000" dirty="0" err="1"/>
              <a:t>uang</a:t>
            </a:r>
            <a:r>
              <a:rPr lang="en-US" sz="2000" dirty="0"/>
              <a:t> (</a:t>
            </a:r>
            <a:r>
              <a:rPr lang="en-US" sz="2000" dirty="0" err="1"/>
              <a:t>misalnya</a:t>
            </a:r>
            <a:r>
              <a:rPr lang="en-US" sz="2000" dirty="0"/>
              <a:t> </a:t>
            </a:r>
            <a:r>
              <a:rPr lang="en-US" sz="2000" dirty="0" err="1"/>
              <a:t>upacara</a:t>
            </a:r>
            <a:r>
              <a:rPr lang="en-US" sz="2000" dirty="0"/>
              <a:t> </a:t>
            </a:r>
            <a:r>
              <a:rPr lang="en-US" sz="2000" dirty="0" err="1"/>
              <a:t>bendera</a:t>
            </a:r>
            <a:r>
              <a:rPr lang="en-US" sz="2000" dirty="0"/>
              <a:t> </a:t>
            </a:r>
            <a:r>
              <a:rPr lang="en-US" sz="2000" dirty="0" err="1"/>
              <a:t>dan</a:t>
            </a:r>
            <a:r>
              <a:rPr lang="en-US" sz="2000" dirty="0"/>
              <a:t> </a:t>
            </a:r>
            <a:r>
              <a:rPr lang="en-US" sz="2000" dirty="0" err="1"/>
              <a:t>serahterima</a:t>
            </a:r>
            <a:r>
              <a:rPr lang="en-US" sz="2000" dirty="0"/>
              <a:t> </a:t>
            </a:r>
            <a:r>
              <a:rPr lang="en-US" sz="2000" dirty="0" err="1"/>
              <a:t>jabatan</a:t>
            </a:r>
            <a:r>
              <a:rPr lang="en-US" sz="2000" dirty="0"/>
              <a:t>) </a:t>
            </a:r>
            <a:r>
              <a:rPr lang="en-US" sz="2000" dirty="0" err="1"/>
              <a:t>tidak</a:t>
            </a:r>
            <a:r>
              <a:rPr lang="en-US" sz="2000" dirty="0"/>
              <a:t> </a:t>
            </a:r>
            <a:r>
              <a:rPr lang="en-US" sz="2000" dirty="0" err="1"/>
              <a:t>bisa</a:t>
            </a:r>
            <a:r>
              <a:rPr lang="en-US" sz="2000" dirty="0"/>
              <a:t> </a:t>
            </a:r>
            <a:r>
              <a:rPr lang="en-US" sz="2000" dirty="0" err="1"/>
              <a:t>di</a:t>
            </a:r>
            <a:r>
              <a:rPr lang="en-US" sz="2000" dirty="0"/>
              <a:t> </a:t>
            </a:r>
            <a:r>
              <a:rPr lang="en-US" sz="2000" dirty="0" err="1"/>
              <a:t>klasifikasikan</a:t>
            </a:r>
            <a:r>
              <a:rPr lang="en-US" sz="2000" dirty="0"/>
              <a:t> </a:t>
            </a:r>
            <a:r>
              <a:rPr lang="en-US" sz="2000" dirty="0" err="1"/>
              <a:t>sebagai</a:t>
            </a:r>
            <a:r>
              <a:rPr lang="en-US" sz="2000" dirty="0"/>
              <a:t> </a:t>
            </a:r>
            <a:r>
              <a:rPr lang="en-US" sz="2000" dirty="0" err="1"/>
              <a:t>transaksi</a:t>
            </a:r>
            <a:r>
              <a:rPr lang="en-US" sz="2000" dirty="0"/>
              <a:t> </a:t>
            </a:r>
            <a:r>
              <a:rPr lang="en-US" sz="2000" dirty="0" err="1"/>
              <a:t>ekonomi</a:t>
            </a:r>
            <a:r>
              <a:rPr lang="en-US" sz="2000" dirty="0"/>
              <a:t>, </a:t>
            </a:r>
            <a:r>
              <a:rPr lang="en-US" sz="2000" dirty="0" err="1"/>
              <a:t>trasaksi</a:t>
            </a:r>
            <a:r>
              <a:rPr lang="en-US" sz="2000" dirty="0"/>
              <a:t> </a:t>
            </a:r>
            <a:r>
              <a:rPr lang="en-US" sz="2000" dirty="0" err="1"/>
              <a:t>seperti</a:t>
            </a:r>
            <a:r>
              <a:rPr lang="en-US" sz="2000" dirty="0"/>
              <a:t> </a:t>
            </a:r>
            <a:r>
              <a:rPr lang="en-US" sz="2000" dirty="0" err="1"/>
              <a:t>ini</a:t>
            </a:r>
            <a:r>
              <a:rPr lang="en-US" sz="2000" dirty="0"/>
              <a:t> </a:t>
            </a:r>
            <a:r>
              <a:rPr lang="en-US" sz="2000" dirty="0" err="1"/>
              <a:t>disebut</a:t>
            </a:r>
            <a:r>
              <a:rPr lang="en-US" sz="2000" dirty="0"/>
              <a:t> </a:t>
            </a:r>
            <a:r>
              <a:rPr lang="en-US" sz="2000" dirty="0" err="1"/>
              <a:t>transaksi</a:t>
            </a:r>
            <a:r>
              <a:rPr lang="en-US" sz="2000" dirty="0"/>
              <a:t> non </a:t>
            </a:r>
            <a:r>
              <a:rPr lang="en-US" sz="2000" dirty="0" err="1"/>
              <a:t>bisnis</a:t>
            </a:r>
            <a:r>
              <a:rPr lang="en-US" sz="2000" dirty="0"/>
              <a:t> </a:t>
            </a:r>
            <a:r>
              <a:rPr lang="en-US" sz="2000" dirty="0" err="1"/>
              <a:t>atau</a:t>
            </a:r>
            <a:r>
              <a:rPr lang="en-US" sz="2000" dirty="0"/>
              <a:t> non </a:t>
            </a:r>
            <a:r>
              <a:rPr lang="en-US" sz="2000" dirty="0" err="1" smtClean="0"/>
              <a:t>ekonomi</a:t>
            </a:r>
            <a:r>
              <a:rPr lang="en-US" sz="2000" dirty="0" smtClean="0"/>
              <a:t>.</a:t>
            </a:r>
            <a:r>
              <a:rPr lang="en-US" sz="2000" dirty="0"/>
              <a:t> </a:t>
            </a:r>
            <a:r>
              <a:rPr lang="en-US" sz="2000" dirty="0" err="1"/>
              <a:t>Oleh</a:t>
            </a:r>
            <a:r>
              <a:rPr lang="en-US" sz="2000" dirty="0"/>
              <a:t> </a:t>
            </a:r>
            <a:r>
              <a:rPr lang="en-US" sz="2000" dirty="0" err="1"/>
              <a:t>karena</a:t>
            </a:r>
            <a:r>
              <a:rPr lang="en-US" sz="2000" dirty="0"/>
              <a:t> </a:t>
            </a:r>
            <a:r>
              <a:rPr lang="en-US" sz="2000" dirty="0" err="1"/>
              <a:t>itu</a:t>
            </a:r>
            <a:r>
              <a:rPr lang="en-US" sz="2000" dirty="0"/>
              <a:t>, </a:t>
            </a:r>
            <a:r>
              <a:rPr lang="en-US" sz="2000" dirty="0" err="1"/>
              <a:t>kita</a:t>
            </a:r>
            <a:r>
              <a:rPr lang="en-US" sz="2000" dirty="0"/>
              <a:t> </a:t>
            </a:r>
            <a:r>
              <a:rPr lang="en-US" sz="2000" dirty="0" err="1"/>
              <a:t>harus</a:t>
            </a:r>
            <a:r>
              <a:rPr lang="en-US" sz="2000" dirty="0"/>
              <a:t> </a:t>
            </a:r>
            <a:r>
              <a:rPr lang="en-US" sz="2000" dirty="0" err="1"/>
              <a:t>dapat</a:t>
            </a:r>
            <a:r>
              <a:rPr lang="en-US" sz="2000" dirty="0"/>
              <a:t> </a:t>
            </a:r>
            <a:r>
              <a:rPr lang="en-US" sz="2000" dirty="0" err="1"/>
              <a:t>mengidentifikasi</a:t>
            </a:r>
            <a:r>
              <a:rPr lang="en-US" sz="2000" dirty="0"/>
              <a:t> </a:t>
            </a:r>
            <a:r>
              <a:rPr lang="en-US" sz="2000" dirty="0" err="1"/>
              <a:t>transaksi</a:t>
            </a:r>
            <a:r>
              <a:rPr lang="en-US" sz="2000" dirty="0"/>
              <a:t>. </a:t>
            </a:r>
            <a:r>
              <a:rPr lang="en-US" sz="2000" dirty="0" err="1"/>
              <a:t>Transaksi</a:t>
            </a:r>
            <a:r>
              <a:rPr lang="en-US" sz="2000" dirty="0"/>
              <a:t> </a:t>
            </a:r>
            <a:r>
              <a:rPr lang="en-US" sz="2000" dirty="0" err="1"/>
              <a:t>bisnis</a:t>
            </a:r>
            <a:r>
              <a:rPr lang="en-US" sz="2000" dirty="0"/>
              <a:t> </a:t>
            </a:r>
            <a:r>
              <a:rPr lang="en-US" sz="2000" dirty="0" err="1"/>
              <a:t>atau</a:t>
            </a:r>
            <a:r>
              <a:rPr lang="en-US" sz="2000" dirty="0"/>
              <a:t> </a:t>
            </a:r>
            <a:r>
              <a:rPr lang="en-US" sz="2000" dirty="0" err="1"/>
              <a:t>ekonomi</a:t>
            </a:r>
            <a:r>
              <a:rPr lang="en-US" sz="2000" dirty="0"/>
              <a:t> </a:t>
            </a:r>
            <a:r>
              <a:rPr lang="en-US" sz="2000" dirty="0" err="1"/>
              <a:t>akan</a:t>
            </a:r>
            <a:r>
              <a:rPr lang="en-US" sz="2000" dirty="0"/>
              <a:t> </a:t>
            </a:r>
            <a:r>
              <a:rPr lang="en-US" sz="2000" dirty="0" err="1"/>
              <a:t>mempengaruhi</a:t>
            </a:r>
            <a:r>
              <a:rPr lang="en-US" sz="2000" dirty="0"/>
              <a:t> </a:t>
            </a:r>
            <a:r>
              <a:rPr lang="en-US" sz="2000" dirty="0" err="1"/>
              <a:t>posisi</a:t>
            </a:r>
            <a:r>
              <a:rPr lang="en-US" sz="2000" dirty="0"/>
              <a:t> </a:t>
            </a:r>
            <a:r>
              <a:rPr lang="en-US" sz="2000" dirty="0" err="1"/>
              <a:t>keuangan</a:t>
            </a:r>
            <a:r>
              <a:rPr lang="en-US" sz="2000" dirty="0"/>
              <a:t> </a:t>
            </a:r>
            <a:r>
              <a:rPr lang="en-US" sz="2000" dirty="0" err="1"/>
              <a:t>perusahaan</a:t>
            </a:r>
            <a:r>
              <a:rPr lang="en-US" sz="2000" dirty="0"/>
              <a:t>, </a:t>
            </a:r>
            <a:r>
              <a:rPr lang="en-US" sz="2000" dirty="0" err="1"/>
              <a:t>artinya</a:t>
            </a:r>
            <a:r>
              <a:rPr lang="en-US" sz="2000" dirty="0"/>
              <a:t> </a:t>
            </a:r>
            <a:r>
              <a:rPr lang="en-US" sz="2000" dirty="0" err="1"/>
              <a:t>akan</a:t>
            </a:r>
            <a:r>
              <a:rPr lang="en-US" sz="2000" dirty="0"/>
              <a:t> </a:t>
            </a:r>
            <a:r>
              <a:rPr lang="en-US" sz="2000" dirty="0" err="1"/>
              <a:t>mempengaruhi</a:t>
            </a:r>
            <a:r>
              <a:rPr lang="en-US" sz="2000" dirty="0"/>
              <a:t> </a:t>
            </a:r>
            <a:r>
              <a:rPr lang="en-US" sz="2000" dirty="0" err="1"/>
              <a:t>komposisi</a:t>
            </a:r>
            <a:r>
              <a:rPr lang="en-US" sz="2000" dirty="0"/>
              <a:t>  </a:t>
            </a:r>
            <a:r>
              <a:rPr lang="en-US" sz="2000" dirty="0" err="1"/>
              <a:t>persamaanantar</a:t>
            </a:r>
            <a:r>
              <a:rPr lang="en-US" sz="2000" dirty="0"/>
              <a:t> </a:t>
            </a:r>
            <a:r>
              <a:rPr lang="en-US" sz="2000" dirty="0" err="1"/>
              <a:t>aset</a:t>
            </a:r>
            <a:r>
              <a:rPr lang="en-US" sz="2000" dirty="0"/>
              <a:t> </a:t>
            </a:r>
            <a:r>
              <a:rPr lang="en-US" sz="2000" dirty="0" err="1"/>
              <a:t>dan</a:t>
            </a:r>
            <a:r>
              <a:rPr lang="en-US" sz="2000" dirty="0"/>
              <a:t> </a:t>
            </a:r>
            <a:r>
              <a:rPr lang="en-US" sz="2000" dirty="0" err="1"/>
              <a:t>sumber</a:t>
            </a:r>
            <a:r>
              <a:rPr lang="en-US" sz="2000" dirty="0"/>
              <a:t> </a:t>
            </a:r>
            <a:r>
              <a:rPr lang="en-US" sz="2000" dirty="0" err="1"/>
              <a:t>aset</a:t>
            </a:r>
            <a:r>
              <a:rPr lang="en-US" sz="2000" dirty="0"/>
              <a:t>. </a:t>
            </a:r>
            <a:r>
              <a:rPr lang="en-US" sz="2000" dirty="0" err="1"/>
              <a:t>Misalnya</a:t>
            </a:r>
            <a:r>
              <a:rPr lang="en-US" sz="2000" dirty="0"/>
              <a:t>, </a:t>
            </a:r>
            <a:r>
              <a:rPr lang="en-US" sz="2000" dirty="0" err="1"/>
              <a:t>adanya</a:t>
            </a:r>
            <a:r>
              <a:rPr lang="en-US" sz="2000" dirty="0"/>
              <a:t> </a:t>
            </a:r>
            <a:r>
              <a:rPr lang="en-US" sz="2000" dirty="0" err="1"/>
              <a:t>setoran</a:t>
            </a:r>
            <a:r>
              <a:rPr lang="en-US" sz="2000" dirty="0"/>
              <a:t> </a:t>
            </a:r>
            <a:r>
              <a:rPr lang="en-US" sz="2000" dirty="0" err="1"/>
              <a:t>uang</a:t>
            </a:r>
            <a:r>
              <a:rPr lang="en-US" sz="2000" dirty="0"/>
              <a:t> </a:t>
            </a:r>
            <a:r>
              <a:rPr lang="en-US" sz="2000" dirty="0" err="1"/>
              <a:t>tunai</a:t>
            </a:r>
            <a:r>
              <a:rPr lang="en-US" sz="2000" dirty="0" smtClean="0"/>
              <a: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b="1" dirty="0" err="1" smtClean="0"/>
              <a:t>Pengertian</a:t>
            </a:r>
            <a:r>
              <a:rPr lang="en-US" sz="2400" b="1" dirty="0" smtClean="0"/>
              <a:t> </a:t>
            </a:r>
            <a:r>
              <a:rPr lang="en-US" sz="2400" b="1" dirty="0" err="1" smtClean="0"/>
              <a:t>akun</a:t>
            </a:r>
            <a:r>
              <a:rPr lang="en-US" sz="2400" b="1" dirty="0" smtClean="0"/>
              <a:t> </a:t>
            </a:r>
            <a:r>
              <a:rPr lang="en-US" sz="1800" b="1" dirty="0" smtClean="0"/>
              <a:t/>
            </a:r>
            <a:br>
              <a:rPr lang="en-US" sz="1800" b="1" dirty="0" smtClean="0"/>
            </a:br>
            <a:r>
              <a:rPr lang="en-US" sz="2400" dirty="0" err="1"/>
              <a:t>Soemarso</a:t>
            </a:r>
            <a:r>
              <a:rPr lang="en-US" sz="2400" dirty="0"/>
              <a:t> (2004:64) </a:t>
            </a:r>
            <a:r>
              <a:rPr lang="en-US" sz="2400" dirty="0" err="1"/>
              <a:t>mengidentifikasi</a:t>
            </a:r>
            <a:r>
              <a:rPr lang="en-US" sz="2400" dirty="0"/>
              <a:t> </a:t>
            </a:r>
            <a:r>
              <a:rPr lang="en-US" sz="2400" dirty="0" err="1"/>
              <a:t>akun</a:t>
            </a:r>
            <a:r>
              <a:rPr lang="en-US" sz="2400" dirty="0"/>
              <a:t> </a:t>
            </a:r>
            <a:r>
              <a:rPr lang="en-US" sz="2400" dirty="0" err="1"/>
              <a:t>sebagai</a:t>
            </a:r>
            <a:r>
              <a:rPr lang="en-US" sz="2400" dirty="0"/>
              <a:t> </a:t>
            </a:r>
            <a:r>
              <a:rPr lang="en-US" sz="2400" dirty="0" err="1"/>
              <a:t>formulir</a:t>
            </a:r>
            <a:r>
              <a:rPr lang="en-US" sz="2400" dirty="0"/>
              <a:t> </a:t>
            </a:r>
            <a:r>
              <a:rPr lang="en-US" sz="2400" dirty="0" err="1"/>
              <a:t>khusus</a:t>
            </a:r>
            <a:r>
              <a:rPr lang="en-US" sz="2400" dirty="0"/>
              <a:t> yang </a:t>
            </a:r>
            <a:r>
              <a:rPr lang="en-US" sz="2400" dirty="0" err="1"/>
              <a:t>digunakan</a:t>
            </a:r>
            <a:r>
              <a:rPr lang="en-US" sz="2400" dirty="0"/>
              <a:t> </a:t>
            </a:r>
            <a:r>
              <a:rPr lang="en-US" sz="2400" dirty="0" err="1" smtClean="0"/>
              <a:t>unmencata</a:t>
            </a:r>
            <a:r>
              <a:rPr lang="en-US" sz="2400" dirty="0" err="1" smtClean="0"/>
              <a:t>tuk</a:t>
            </a:r>
            <a:r>
              <a:rPr lang="en-US" sz="2400" dirty="0" smtClean="0"/>
              <a:t> </a:t>
            </a:r>
            <a:r>
              <a:rPr lang="en-US" sz="2400" dirty="0" smtClean="0"/>
              <a:t>t </a:t>
            </a:r>
            <a:r>
              <a:rPr lang="en-US" sz="2400" dirty="0" err="1"/>
              <a:t>dan</a:t>
            </a:r>
            <a:r>
              <a:rPr lang="en-US" sz="2400" dirty="0"/>
              <a:t> </a:t>
            </a:r>
            <a:r>
              <a:rPr lang="en-US" sz="2400" dirty="0" err="1"/>
              <a:t>menggolong-golongkan</a:t>
            </a:r>
            <a:r>
              <a:rPr lang="en-US" sz="2400" dirty="0"/>
              <a:t> </a:t>
            </a:r>
            <a:r>
              <a:rPr lang="en-US" sz="2400" dirty="0" err="1"/>
              <a:t>transaksi</a:t>
            </a:r>
            <a:r>
              <a:rPr lang="en-US" sz="2400" dirty="0"/>
              <a:t>  </a:t>
            </a:r>
            <a:r>
              <a:rPr lang="en-US" sz="2400" dirty="0" err="1"/>
              <a:t>sejenis</a:t>
            </a:r>
            <a:r>
              <a:rPr lang="en-US" sz="2400" dirty="0"/>
              <a:t>. </a:t>
            </a:r>
            <a:r>
              <a:rPr lang="en-US" sz="2400" dirty="0" err="1"/>
              <a:t>Menurut</a:t>
            </a:r>
            <a:r>
              <a:rPr lang="en-US" sz="2400" dirty="0"/>
              <a:t> warren &amp; fees (2005:62) </a:t>
            </a:r>
            <a:r>
              <a:rPr lang="en-US" sz="2400" dirty="0" err="1"/>
              <a:t>mengemukakan</a:t>
            </a:r>
            <a:r>
              <a:rPr lang="en-US" sz="2400" dirty="0"/>
              <a:t> </a:t>
            </a:r>
            <a:r>
              <a:rPr lang="en-US" sz="2400" dirty="0" err="1"/>
              <a:t>pengertian</a:t>
            </a:r>
            <a:r>
              <a:rPr lang="en-US" sz="2400" dirty="0"/>
              <a:t> </a:t>
            </a:r>
            <a:r>
              <a:rPr lang="en-US" sz="2400" dirty="0" err="1"/>
              <a:t>mengenai</a:t>
            </a:r>
            <a:r>
              <a:rPr lang="en-US" sz="2400" dirty="0"/>
              <a:t> </a:t>
            </a:r>
            <a:r>
              <a:rPr lang="en-US" sz="2400" dirty="0" err="1"/>
              <a:t>akun</a:t>
            </a:r>
            <a:r>
              <a:rPr lang="en-US" sz="2400" dirty="0"/>
              <a:t> </a:t>
            </a:r>
            <a:r>
              <a:rPr lang="en-US" sz="2400" dirty="0" err="1"/>
              <a:t>adalah</a:t>
            </a:r>
            <a:r>
              <a:rPr lang="en-US" sz="2400" dirty="0"/>
              <a:t> </a:t>
            </a:r>
            <a:r>
              <a:rPr lang="en-US" sz="2400" dirty="0" err="1"/>
              <a:t>catatan</a:t>
            </a:r>
            <a:r>
              <a:rPr lang="en-US" sz="2400" dirty="0"/>
              <a:t> yang </a:t>
            </a:r>
            <a:r>
              <a:rPr lang="en-US" sz="2400" dirty="0" err="1"/>
              <a:t>menunjukkan</a:t>
            </a:r>
            <a:r>
              <a:rPr lang="en-US" sz="2400" dirty="0"/>
              <a:t> </a:t>
            </a:r>
            <a:r>
              <a:rPr lang="en-US" sz="2400" dirty="0" err="1"/>
              <a:t>kenaikan</a:t>
            </a:r>
            <a:r>
              <a:rPr lang="en-US" sz="2400" dirty="0"/>
              <a:t> </a:t>
            </a:r>
            <a:r>
              <a:rPr lang="en-US" sz="2400" dirty="0" err="1"/>
              <a:t>dan</a:t>
            </a:r>
            <a:r>
              <a:rPr lang="en-US" sz="2400" dirty="0"/>
              <a:t> </a:t>
            </a:r>
            <a:r>
              <a:rPr lang="en-US" sz="2400" dirty="0" err="1"/>
              <a:t>penurunan</a:t>
            </a:r>
            <a:r>
              <a:rPr lang="en-US" sz="2400" dirty="0"/>
              <a:t> </a:t>
            </a:r>
            <a:r>
              <a:rPr lang="en-US" sz="2400" dirty="0" err="1"/>
              <a:t>setiap</a:t>
            </a:r>
            <a:r>
              <a:rPr lang="en-US" sz="2400" dirty="0"/>
              <a:t> pos </a:t>
            </a:r>
            <a:r>
              <a:rPr lang="en-US" sz="2400" dirty="0" err="1"/>
              <a:t>laporan</a:t>
            </a:r>
            <a:r>
              <a:rPr lang="en-US" sz="2400" dirty="0"/>
              <a:t> </a:t>
            </a:r>
            <a:r>
              <a:rPr lang="en-US" sz="2400" dirty="0" err="1"/>
              <a:t>keuangan</a:t>
            </a:r>
            <a:r>
              <a:rPr lang="en-US" sz="2400" dirty="0"/>
              <a:t> </a:t>
            </a:r>
            <a:r>
              <a:rPr lang="en-US" sz="2400" dirty="0" err="1"/>
              <a:t>dalam</a:t>
            </a:r>
            <a:r>
              <a:rPr lang="en-US" sz="2400" dirty="0"/>
              <a:t> </a:t>
            </a:r>
            <a:r>
              <a:rPr lang="en-US" sz="2400" dirty="0" err="1"/>
              <a:t>laporan</a:t>
            </a:r>
            <a:r>
              <a:rPr lang="en-US" sz="2400" dirty="0"/>
              <a:t> </a:t>
            </a:r>
            <a:r>
              <a:rPr lang="en-US" sz="2400" dirty="0" err="1"/>
              <a:t>terpisah</a:t>
            </a:r>
            <a:r>
              <a:rPr lang="en-US" sz="2400" dirty="0" smtClean="0"/>
              <a:t>.</a:t>
            </a:r>
            <a:br>
              <a:rPr lang="en-US" sz="2400" dirty="0" smtClean="0"/>
            </a:br>
            <a:r>
              <a:rPr lang="en-US" sz="2400" dirty="0" smtClean="0"/>
              <a:t/>
            </a:r>
            <a:br>
              <a:rPr lang="en-US" sz="2400" dirty="0" smtClean="0"/>
            </a:br>
            <a:r>
              <a:rPr lang="en-US" sz="2400" dirty="0"/>
              <a:t>Dari </a:t>
            </a:r>
            <a:r>
              <a:rPr lang="en-US" sz="2400" dirty="0" err="1"/>
              <a:t>definisi</a:t>
            </a:r>
            <a:r>
              <a:rPr lang="en-US" sz="2400" dirty="0"/>
              <a:t> </a:t>
            </a:r>
            <a:r>
              <a:rPr lang="en-US" sz="2400" dirty="0" err="1"/>
              <a:t>di</a:t>
            </a:r>
            <a:r>
              <a:rPr lang="en-US" sz="2400" dirty="0"/>
              <a:t> </a:t>
            </a:r>
            <a:r>
              <a:rPr lang="en-US" sz="2400" dirty="0" err="1"/>
              <a:t>atas</a:t>
            </a:r>
            <a:r>
              <a:rPr lang="en-US" sz="2400" dirty="0"/>
              <a:t> </a:t>
            </a:r>
            <a:r>
              <a:rPr lang="en-US" sz="2400" dirty="0" err="1"/>
              <a:t>dapat</a:t>
            </a:r>
            <a:r>
              <a:rPr lang="en-US" sz="2400" dirty="0"/>
              <a:t> </a:t>
            </a:r>
            <a:r>
              <a:rPr lang="en-US" sz="2400" dirty="0" err="1"/>
              <a:t>disimpulkan</a:t>
            </a:r>
            <a:r>
              <a:rPr lang="en-US" sz="2400" dirty="0"/>
              <a:t> </a:t>
            </a:r>
            <a:r>
              <a:rPr lang="en-US" sz="2400" dirty="0" err="1"/>
              <a:t>bahwa</a:t>
            </a:r>
            <a:r>
              <a:rPr lang="en-US" sz="2400" dirty="0"/>
              <a:t> </a:t>
            </a:r>
            <a:r>
              <a:rPr lang="en-US" sz="2400" dirty="0" err="1"/>
              <a:t>akun</a:t>
            </a:r>
            <a:r>
              <a:rPr lang="en-US" sz="2400" dirty="0"/>
              <a:t> </a:t>
            </a:r>
            <a:r>
              <a:rPr lang="en-US" sz="2400" dirty="0" err="1"/>
              <a:t>adalah</a:t>
            </a:r>
            <a:r>
              <a:rPr lang="en-US" sz="2400" dirty="0"/>
              <a:t> </a:t>
            </a:r>
            <a:r>
              <a:rPr lang="en-US" sz="2400" dirty="0" err="1"/>
              <a:t>sarana</a:t>
            </a:r>
            <a:r>
              <a:rPr lang="en-US" sz="2400" dirty="0"/>
              <a:t> </a:t>
            </a:r>
            <a:r>
              <a:rPr lang="en-US" sz="2400" dirty="0" err="1"/>
              <a:t>digunakan</a:t>
            </a:r>
            <a:r>
              <a:rPr lang="en-US" sz="2400" dirty="0"/>
              <a:t> </a:t>
            </a:r>
            <a:r>
              <a:rPr lang="en-US" sz="2400" dirty="0" err="1"/>
              <a:t>untuk</a:t>
            </a:r>
            <a:r>
              <a:rPr lang="en-US" sz="2400" dirty="0"/>
              <a:t> </a:t>
            </a:r>
            <a:r>
              <a:rPr lang="en-US" sz="2400" dirty="0" err="1"/>
              <a:t>mencatat</a:t>
            </a:r>
            <a:r>
              <a:rPr lang="en-US" sz="2400" dirty="0"/>
              <a:t> </a:t>
            </a:r>
            <a:r>
              <a:rPr lang="en-US" sz="2400" dirty="0" err="1"/>
              <a:t>transaksi</a:t>
            </a:r>
            <a:r>
              <a:rPr lang="en-US" sz="2400" dirty="0"/>
              <a:t> </a:t>
            </a:r>
            <a:r>
              <a:rPr lang="en-US" sz="2400" dirty="0" err="1"/>
              <a:t>atau</a:t>
            </a:r>
            <a:r>
              <a:rPr lang="en-US" sz="2400" dirty="0"/>
              <a:t> </a:t>
            </a:r>
            <a:r>
              <a:rPr lang="en-US" sz="2400" dirty="0" err="1"/>
              <a:t>peristiwa</a:t>
            </a:r>
            <a:r>
              <a:rPr lang="en-US" sz="2400" dirty="0"/>
              <a:t> </a:t>
            </a:r>
            <a:r>
              <a:rPr lang="en-US" sz="2400" dirty="0" err="1"/>
              <a:t>bisnis</a:t>
            </a:r>
            <a:r>
              <a:rPr lang="en-US" sz="2400" dirty="0"/>
              <a:t> </a:t>
            </a:r>
            <a:r>
              <a:rPr lang="en-US" sz="2400" dirty="0" err="1"/>
              <a:t>atau</a:t>
            </a:r>
            <a:r>
              <a:rPr lang="en-US" sz="2400" dirty="0"/>
              <a:t> </a:t>
            </a:r>
            <a:r>
              <a:rPr lang="en-US" sz="2400" dirty="0" err="1"/>
              <a:t>ekonomi</a:t>
            </a:r>
            <a:r>
              <a:rPr lang="en-US" sz="2400" dirty="0"/>
              <a:t>  yang </a:t>
            </a:r>
            <a:r>
              <a:rPr lang="en-US" sz="2400" dirty="0" err="1"/>
              <a:t>sejenis</a:t>
            </a:r>
            <a:r>
              <a:rPr lang="en-US" sz="2400" dirty="0"/>
              <a:t> yang </a:t>
            </a:r>
            <a:r>
              <a:rPr lang="en-US" sz="2400" dirty="0" err="1"/>
              <a:t>mengakibatkan</a:t>
            </a:r>
            <a:r>
              <a:rPr lang="en-US" sz="2400" dirty="0"/>
              <a:t> </a:t>
            </a:r>
            <a:r>
              <a:rPr lang="en-US" sz="2400" dirty="0" err="1"/>
              <a:t>naik</a:t>
            </a:r>
            <a:r>
              <a:rPr lang="en-US" sz="2400" dirty="0"/>
              <a:t> </a:t>
            </a:r>
            <a:r>
              <a:rPr lang="en-US" sz="2400" dirty="0" err="1"/>
              <a:t>atau</a:t>
            </a:r>
            <a:r>
              <a:rPr lang="en-US" sz="2400" dirty="0"/>
              <a:t> </a:t>
            </a:r>
            <a:r>
              <a:rPr lang="en-US" sz="2400" dirty="0" err="1"/>
              <a:t>turunnya</a:t>
            </a:r>
            <a:r>
              <a:rPr lang="en-US" sz="2400" dirty="0"/>
              <a:t> </a:t>
            </a:r>
            <a:r>
              <a:rPr lang="en-US" sz="2400" dirty="0" err="1"/>
              <a:t>nilai</a:t>
            </a:r>
            <a:r>
              <a:rPr lang="en-US" sz="2400" dirty="0"/>
              <a:t> </a:t>
            </a:r>
            <a:r>
              <a:rPr lang="en-US" sz="2400" dirty="0" err="1"/>
              <a:t>akun</a:t>
            </a:r>
            <a:r>
              <a:rPr lang="en-US" sz="2400" dirty="0"/>
              <a:t> </a:t>
            </a:r>
            <a:r>
              <a:rPr lang="en-US" sz="2400" dirty="0" err="1"/>
              <a:t>tersebut</a:t>
            </a:r>
            <a:r>
              <a:rPr lang="en-US" sz="2400" dirty="0"/>
              <a:t> . </a:t>
            </a:r>
            <a:r>
              <a:rPr lang="en-US" sz="2400" dirty="0" err="1"/>
              <a:t>akun</a:t>
            </a:r>
            <a:r>
              <a:rPr lang="en-US" sz="2400" dirty="0"/>
              <a:t> </a:t>
            </a:r>
            <a:r>
              <a:rPr lang="en-US" sz="2400" dirty="0" err="1"/>
              <a:t>sering</a:t>
            </a:r>
            <a:r>
              <a:rPr lang="en-US" sz="2400" dirty="0"/>
              <a:t> </a:t>
            </a:r>
            <a:r>
              <a:rPr lang="en-US" sz="2400" dirty="0" err="1"/>
              <a:t>disebut</a:t>
            </a:r>
            <a:r>
              <a:rPr lang="en-US" sz="2400" dirty="0"/>
              <a:t> </a:t>
            </a:r>
            <a:r>
              <a:rPr lang="en-US" sz="2400" dirty="0" err="1"/>
              <a:t>juga</a:t>
            </a:r>
            <a:r>
              <a:rPr lang="en-US" sz="2400" dirty="0"/>
              <a:t> </a:t>
            </a:r>
            <a:r>
              <a:rPr lang="en-US" sz="2400" dirty="0" err="1"/>
              <a:t>akun</a:t>
            </a:r>
            <a:r>
              <a:rPr lang="en-US" sz="2400" dirty="0"/>
              <a:t> </a:t>
            </a:r>
            <a:r>
              <a:rPr lang="en-US" sz="2400" dirty="0" err="1"/>
              <a:t>atau</a:t>
            </a:r>
            <a:r>
              <a:rPr lang="en-US" sz="2400" dirty="0"/>
              <a:t> </a:t>
            </a:r>
            <a:r>
              <a:rPr lang="en-US" sz="2400" dirty="0" err="1"/>
              <a:t>rekening</a:t>
            </a:r>
            <a:r>
              <a:rPr lang="en-US" sz="2400" dirty="0"/>
              <a:t>. </a:t>
            </a:r>
            <a:r>
              <a:rPr lang="en-US" sz="2400" dirty="0" err="1"/>
              <a:t>Informasi</a:t>
            </a:r>
            <a:r>
              <a:rPr lang="en-US" sz="2400" dirty="0"/>
              <a:t> yang </a:t>
            </a:r>
            <a:r>
              <a:rPr lang="en-US" sz="2400" dirty="0" err="1"/>
              <a:t>terinci</a:t>
            </a:r>
            <a:r>
              <a:rPr lang="en-US" sz="2400" dirty="0"/>
              <a:t> </a:t>
            </a:r>
            <a:r>
              <a:rPr lang="en-US" sz="2400" dirty="0" err="1"/>
              <a:t>dalam</a:t>
            </a:r>
            <a:r>
              <a:rPr lang="en-US" sz="2400" dirty="0"/>
              <a:t> </a:t>
            </a:r>
            <a:r>
              <a:rPr lang="en-US" sz="2400" dirty="0" err="1"/>
              <a:t>laporan</a:t>
            </a:r>
            <a:r>
              <a:rPr lang="en-US" sz="2400" dirty="0"/>
              <a:t> </a:t>
            </a:r>
            <a:r>
              <a:rPr lang="en-US" sz="2400" dirty="0" err="1"/>
              <a:t>keuangan</a:t>
            </a:r>
            <a:r>
              <a:rPr lang="en-US" sz="2400" dirty="0"/>
              <a:t> </a:t>
            </a:r>
            <a:r>
              <a:rPr lang="en-US" sz="2400" dirty="0" err="1"/>
              <a:t>ada</a:t>
            </a:r>
            <a:r>
              <a:rPr lang="en-US" sz="2400" dirty="0"/>
              <a:t> </a:t>
            </a:r>
            <a:r>
              <a:rPr lang="en-US" sz="2400" dirty="0" err="1"/>
              <a:t>dalam</a:t>
            </a:r>
            <a:r>
              <a:rPr lang="en-US" sz="2400" dirty="0"/>
              <a:t> </a:t>
            </a:r>
            <a:r>
              <a:rPr lang="en-US" sz="2400" dirty="0" err="1"/>
              <a:t>tiap-tiap</a:t>
            </a:r>
            <a:r>
              <a:rPr lang="en-US" sz="2400" dirty="0"/>
              <a:t> </a:t>
            </a:r>
            <a:r>
              <a:rPr lang="en-US" sz="2400" dirty="0" err="1"/>
              <a:t>akun</a:t>
            </a:r>
            <a:r>
              <a:rPr lang="en-US" sz="2400" dirty="0"/>
              <a:t>. </a:t>
            </a:r>
            <a:r>
              <a:rPr lang="en-US" sz="2400" dirty="0" err="1"/>
              <a:t>Akun</a:t>
            </a:r>
            <a:r>
              <a:rPr lang="en-US" sz="2400" dirty="0"/>
              <a:t> </a:t>
            </a:r>
            <a:r>
              <a:rPr lang="en-US" sz="2400" dirty="0" err="1"/>
              <a:t>untuk</a:t>
            </a:r>
            <a:r>
              <a:rPr lang="en-US" sz="2400" dirty="0"/>
              <a:t> </a:t>
            </a:r>
            <a:r>
              <a:rPr lang="en-US" sz="2400" dirty="0" err="1"/>
              <a:t>masing-masing</a:t>
            </a:r>
            <a:r>
              <a:rPr lang="en-US" sz="2400" dirty="0"/>
              <a:t> </a:t>
            </a:r>
            <a:r>
              <a:rPr lang="en-US" sz="2400" dirty="0" err="1"/>
              <a:t>perusahaan</a:t>
            </a:r>
            <a:r>
              <a:rPr lang="en-US" sz="2400" dirty="0"/>
              <a:t> </a:t>
            </a:r>
            <a:r>
              <a:rPr lang="en-US" sz="2400" dirty="0" err="1"/>
              <a:t>berbeda</a:t>
            </a:r>
            <a:r>
              <a:rPr lang="en-US" sz="2400" dirty="0"/>
              <a:t> </a:t>
            </a:r>
            <a:r>
              <a:rPr lang="en-US" sz="2400" dirty="0" err="1"/>
              <a:t>tergantung</a:t>
            </a:r>
            <a:r>
              <a:rPr lang="en-US" sz="2400" dirty="0"/>
              <a:t> </a:t>
            </a:r>
            <a:r>
              <a:rPr lang="en-US" sz="2400" dirty="0" err="1"/>
              <a:t>dengan</a:t>
            </a:r>
            <a:r>
              <a:rPr lang="en-US" sz="2400" dirty="0"/>
              <a:t> </a:t>
            </a:r>
            <a:r>
              <a:rPr lang="en-US" sz="2400" dirty="0" err="1"/>
              <a:t>jenis</a:t>
            </a:r>
            <a:r>
              <a:rPr lang="en-US" sz="2400" dirty="0"/>
              <a:t> </a:t>
            </a:r>
            <a:r>
              <a:rPr lang="en-US" sz="2400" dirty="0" err="1"/>
              <a:t>transaksi</a:t>
            </a:r>
            <a:r>
              <a:rPr lang="en-US" sz="2400" dirty="0"/>
              <a:t>, </a:t>
            </a:r>
            <a:r>
              <a:rPr lang="en-US" sz="2400" dirty="0" err="1"/>
              <a:t>besar</a:t>
            </a:r>
            <a:r>
              <a:rPr lang="en-US" sz="2400" dirty="0"/>
              <a:t> </a:t>
            </a:r>
            <a:r>
              <a:rPr lang="en-US" sz="2400" dirty="0" err="1"/>
              <a:t>perusahaan</a:t>
            </a:r>
            <a:r>
              <a:rPr lang="en-US" sz="2400" dirty="0"/>
              <a:t>, </a:t>
            </a:r>
            <a:r>
              <a:rPr lang="en-US" sz="2400" dirty="0" err="1"/>
              <a:t>dan</a:t>
            </a:r>
            <a:r>
              <a:rPr lang="en-US" sz="2400" dirty="0"/>
              <a:t> </a:t>
            </a:r>
            <a:r>
              <a:rPr lang="en-US" sz="2400" dirty="0" err="1"/>
              <a:t>tipe</a:t>
            </a:r>
            <a:r>
              <a:rPr lang="en-US" sz="2400" dirty="0"/>
              <a:t> </a:t>
            </a:r>
            <a:r>
              <a:rPr lang="en-US" sz="2400" dirty="0" err="1"/>
              <a:t>bisnis</a:t>
            </a:r>
            <a:r>
              <a:rPr lang="en-US" sz="2400" dirty="0" smtClean="0"/>
              <a:t>.</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202362"/>
          </a:xfrm>
        </p:spPr>
        <p:txBody>
          <a:bodyPr>
            <a:normAutofit fontScale="90000"/>
          </a:bodyPr>
          <a:lstStyle/>
          <a:p>
            <a:pPr algn="l"/>
            <a:r>
              <a:rPr lang="en-US" sz="2200" b="1" dirty="0" err="1" smtClean="0"/>
              <a:t>pengertian</a:t>
            </a:r>
            <a:r>
              <a:rPr lang="en-US" sz="2200" b="1" dirty="0" smtClean="0"/>
              <a:t> </a:t>
            </a:r>
            <a:r>
              <a:rPr lang="en-US" sz="2200" b="1" dirty="0" err="1" smtClean="0"/>
              <a:t>neraca</a:t>
            </a:r>
            <a:r>
              <a:rPr lang="en-US" sz="2200" b="1" dirty="0" smtClean="0"/>
              <a:t> </a:t>
            </a:r>
            <a:r>
              <a:rPr lang="en-US" sz="2200" b="1" dirty="0" err="1" smtClean="0"/>
              <a:t>saldo</a:t>
            </a:r>
            <a:r>
              <a:rPr lang="en-US" sz="2200" dirty="0" smtClean="0"/>
              <a:t/>
            </a:r>
            <a:br>
              <a:rPr lang="en-US" sz="2200" dirty="0" smtClean="0"/>
            </a:br>
            <a:r>
              <a:rPr lang="en-US" sz="2200" dirty="0" err="1" smtClean="0"/>
              <a:t>neraca</a:t>
            </a:r>
            <a:r>
              <a:rPr lang="en-US" sz="2200" dirty="0" smtClean="0"/>
              <a:t> </a:t>
            </a:r>
            <a:r>
              <a:rPr lang="en-US" sz="2200" dirty="0" err="1"/>
              <a:t>Saldo</a:t>
            </a:r>
            <a:r>
              <a:rPr lang="en-US" sz="2200" dirty="0"/>
              <a:t> </a:t>
            </a:r>
            <a:r>
              <a:rPr lang="en-US" sz="2200" dirty="0" err="1"/>
              <a:t>adalah</a:t>
            </a:r>
            <a:r>
              <a:rPr lang="en-US" sz="2200" dirty="0"/>
              <a:t> </a:t>
            </a:r>
            <a:r>
              <a:rPr lang="en-US" sz="2200" dirty="0" err="1"/>
              <a:t>daftar</a:t>
            </a:r>
            <a:r>
              <a:rPr lang="en-US" sz="2200" dirty="0"/>
              <a:t> </a:t>
            </a:r>
            <a:r>
              <a:rPr lang="en-US" sz="2200" dirty="0" err="1"/>
              <a:t>saldo</a:t>
            </a:r>
            <a:r>
              <a:rPr lang="en-US" sz="2200" dirty="0"/>
              <a:t> </a:t>
            </a:r>
            <a:r>
              <a:rPr lang="en-US" sz="2200" dirty="0" err="1"/>
              <a:t>akun-akun</a:t>
            </a:r>
            <a:r>
              <a:rPr lang="en-US" sz="2200" dirty="0"/>
              <a:t> yang </a:t>
            </a:r>
            <a:r>
              <a:rPr lang="en-US" sz="2200" dirty="0" err="1"/>
              <a:t>ada</a:t>
            </a:r>
            <a:r>
              <a:rPr lang="en-US" sz="2200" dirty="0"/>
              <a:t> </a:t>
            </a:r>
            <a:r>
              <a:rPr lang="en-US" sz="2200" dirty="0" err="1"/>
              <a:t>dalam</a:t>
            </a:r>
            <a:r>
              <a:rPr lang="en-US" sz="2200" dirty="0"/>
              <a:t> </a:t>
            </a:r>
            <a:r>
              <a:rPr lang="en-US" sz="2200" dirty="0" err="1"/>
              <a:t>buku</a:t>
            </a:r>
            <a:r>
              <a:rPr lang="en-US" sz="2200" dirty="0"/>
              <a:t> </a:t>
            </a:r>
            <a:r>
              <a:rPr lang="en-US" sz="2200" dirty="0" err="1"/>
              <a:t>besar</a:t>
            </a:r>
            <a:r>
              <a:rPr lang="en-US" sz="2200" dirty="0"/>
              <a:t> </a:t>
            </a:r>
            <a:r>
              <a:rPr lang="en-US" sz="2200" dirty="0" err="1"/>
              <a:t>suatu</a:t>
            </a:r>
            <a:r>
              <a:rPr lang="en-US" sz="2200" dirty="0"/>
              <a:t> </a:t>
            </a:r>
            <a:r>
              <a:rPr lang="en-US" sz="2200" dirty="0" err="1"/>
              <a:t>entitas</a:t>
            </a:r>
            <a:r>
              <a:rPr lang="en-US" sz="2200" dirty="0"/>
              <a:t> </a:t>
            </a:r>
            <a:r>
              <a:rPr lang="en-US" sz="2200" dirty="0" err="1"/>
              <a:t>pada</a:t>
            </a:r>
            <a:r>
              <a:rPr lang="en-US" sz="2200" dirty="0"/>
              <a:t> </a:t>
            </a:r>
            <a:r>
              <a:rPr lang="en-US" sz="2200" dirty="0" err="1"/>
              <a:t>saat</a:t>
            </a:r>
            <a:r>
              <a:rPr lang="en-US" sz="2200" dirty="0"/>
              <a:t> </a:t>
            </a:r>
            <a:r>
              <a:rPr lang="en-US" sz="2200" dirty="0" err="1"/>
              <a:t>tertentu</a:t>
            </a:r>
            <a:r>
              <a:rPr lang="en-US" sz="2200" dirty="0"/>
              <a:t>. </a:t>
            </a:r>
            <a:r>
              <a:rPr lang="en-US" sz="2200" dirty="0" err="1"/>
              <a:t>Perbedaan</a:t>
            </a:r>
            <a:r>
              <a:rPr lang="en-US" sz="2200" dirty="0"/>
              <a:t> </a:t>
            </a:r>
            <a:r>
              <a:rPr lang="en-US" sz="2200" dirty="0" err="1"/>
              <a:t>neraca</a:t>
            </a:r>
            <a:r>
              <a:rPr lang="en-US" sz="2200" dirty="0"/>
              <a:t> </a:t>
            </a:r>
            <a:r>
              <a:rPr lang="en-US" sz="2200" dirty="0" err="1"/>
              <a:t>saldo</a:t>
            </a:r>
            <a:r>
              <a:rPr lang="en-US" sz="2200" dirty="0"/>
              <a:t> (</a:t>
            </a:r>
            <a:r>
              <a:rPr lang="en-US" sz="2200" i="1" dirty="0"/>
              <a:t>trial balance) </a:t>
            </a:r>
            <a:r>
              <a:rPr lang="en-US" sz="2200" dirty="0" err="1"/>
              <a:t>dengan</a:t>
            </a:r>
            <a:r>
              <a:rPr lang="en-US" sz="2200" dirty="0"/>
              <a:t> </a:t>
            </a:r>
            <a:r>
              <a:rPr lang="en-US" sz="2200" dirty="0" err="1"/>
              <a:t>neraca</a:t>
            </a:r>
            <a:r>
              <a:rPr lang="en-US" sz="2200" dirty="0"/>
              <a:t> (</a:t>
            </a:r>
            <a:r>
              <a:rPr lang="en-US" sz="2200" i="1" dirty="0"/>
              <a:t>balance sheet) </a:t>
            </a:r>
            <a:r>
              <a:rPr lang="en-US" sz="2200" dirty="0" err="1"/>
              <a:t>adalah</a:t>
            </a:r>
            <a:r>
              <a:rPr lang="en-US" sz="2200" dirty="0"/>
              <a:t> </a:t>
            </a:r>
            <a:r>
              <a:rPr lang="en-US" sz="2200" dirty="0" err="1"/>
              <a:t>dari</a:t>
            </a:r>
            <a:r>
              <a:rPr lang="en-US" sz="2200" dirty="0"/>
              <a:t> </a:t>
            </a:r>
            <a:r>
              <a:rPr lang="en-US" sz="2200" dirty="0" err="1"/>
              <a:t>segi</a:t>
            </a:r>
            <a:r>
              <a:rPr lang="en-US" sz="2200" dirty="0"/>
              <a:t> </a:t>
            </a:r>
            <a:r>
              <a:rPr lang="en-US" sz="2200" dirty="0" err="1"/>
              <a:t>isinya</a:t>
            </a:r>
            <a:r>
              <a:rPr lang="en-US" sz="2200" dirty="0"/>
              <a:t>, </a:t>
            </a:r>
            <a:r>
              <a:rPr lang="en-US" sz="2200" dirty="0" err="1"/>
              <a:t>kalau</a:t>
            </a:r>
            <a:r>
              <a:rPr lang="en-US" sz="2200" dirty="0"/>
              <a:t> </a:t>
            </a:r>
            <a:r>
              <a:rPr lang="en-US" sz="2200" dirty="0" err="1"/>
              <a:t>neraca</a:t>
            </a:r>
            <a:r>
              <a:rPr lang="en-US" sz="2200" dirty="0"/>
              <a:t> </a:t>
            </a:r>
            <a:r>
              <a:rPr lang="en-US" sz="2200" dirty="0" err="1"/>
              <a:t>hanya</a:t>
            </a:r>
            <a:r>
              <a:rPr lang="en-US" sz="2200" dirty="0"/>
              <a:t> </a:t>
            </a:r>
            <a:r>
              <a:rPr lang="en-US" sz="2200" dirty="0" err="1"/>
              <a:t>memuat</a:t>
            </a:r>
            <a:r>
              <a:rPr lang="en-US" sz="2200" dirty="0"/>
              <a:t> </a:t>
            </a:r>
            <a:r>
              <a:rPr lang="en-US" sz="2200" dirty="0" err="1"/>
              <a:t>akun</a:t>
            </a:r>
            <a:r>
              <a:rPr lang="en-US" sz="2200" dirty="0"/>
              <a:t> </a:t>
            </a:r>
            <a:r>
              <a:rPr lang="en-US" sz="2200" dirty="0" err="1"/>
              <a:t>riil</a:t>
            </a:r>
            <a:r>
              <a:rPr lang="en-US" sz="2200" dirty="0"/>
              <a:t> (</a:t>
            </a:r>
            <a:r>
              <a:rPr lang="en-US" sz="2200" dirty="0" err="1"/>
              <a:t>aset</a:t>
            </a:r>
            <a:r>
              <a:rPr lang="en-US" sz="2200" dirty="0"/>
              <a:t>, </a:t>
            </a:r>
            <a:r>
              <a:rPr lang="en-US" sz="2200" dirty="0" err="1"/>
              <a:t>liabilitas</a:t>
            </a:r>
            <a:r>
              <a:rPr lang="en-US" sz="2200" dirty="0"/>
              <a:t> </a:t>
            </a:r>
            <a:r>
              <a:rPr lang="en-US" sz="2200" dirty="0" err="1"/>
              <a:t>dan</a:t>
            </a:r>
            <a:r>
              <a:rPr lang="en-US" sz="2200" dirty="0"/>
              <a:t> </a:t>
            </a:r>
            <a:r>
              <a:rPr lang="en-US" sz="2200" dirty="0" err="1"/>
              <a:t>ekuitas</a:t>
            </a:r>
            <a:r>
              <a:rPr lang="en-US" sz="2200" dirty="0"/>
              <a:t>), </a:t>
            </a:r>
            <a:r>
              <a:rPr lang="en-US" sz="2200" dirty="0" err="1"/>
              <a:t>tetapi</a:t>
            </a:r>
            <a:r>
              <a:rPr lang="en-US" sz="2200" dirty="0"/>
              <a:t> </a:t>
            </a:r>
            <a:r>
              <a:rPr lang="en-US" sz="2200" dirty="0" err="1"/>
              <a:t>kalau</a:t>
            </a:r>
            <a:r>
              <a:rPr lang="en-US" sz="2200" dirty="0"/>
              <a:t> </a:t>
            </a:r>
            <a:r>
              <a:rPr lang="en-US" sz="2200" dirty="0" err="1"/>
              <a:t>neraca</a:t>
            </a:r>
            <a:r>
              <a:rPr lang="en-US" sz="2200" dirty="0"/>
              <a:t> </a:t>
            </a:r>
            <a:r>
              <a:rPr lang="en-US" sz="2200" dirty="0" err="1"/>
              <a:t>saldo</a:t>
            </a:r>
            <a:r>
              <a:rPr lang="en-US" sz="2200" dirty="0"/>
              <a:t> </a:t>
            </a:r>
            <a:r>
              <a:rPr lang="en-US" sz="2200" dirty="0" err="1" smtClean="0"/>
              <a:t>memuat</a:t>
            </a:r>
            <a:r>
              <a:rPr lang="en-US" sz="2200" dirty="0" smtClean="0"/>
              <a:t> </a:t>
            </a:r>
            <a:r>
              <a:rPr lang="en-US" sz="2200" dirty="0" err="1"/>
              <a:t>akun</a:t>
            </a:r>
            <a:r>
              <a:rPr lang="en-US" sz="2200" dirty="0"/>
              <a:t> </a:t>
            </a:r>
            <a:r>
              <a:rPr lang="en-US" sz="2200" dirty="0" err="1"/>
              <a:t>riil</a:t>
            </a:r>
            <a:r>
              <a:rPr lang="en-US" sz="2200" dirty="0"/>
              <a:t> </a:t>
            </a:r>
            <a:r>
              <a:rPr lang="en-US" sz="2200" dirty="0" err="1"/>
              <a:t>dan</a:t>
            </a:r>
            <a:r>
              <a:rPr lang="en-US" sz="2200" dirty="0"/>
              <a:t> nominal (</a:t>
            </a:r>
            <a:r>
              <a:rPr lang="en-US" sz="2200" dirty="0" err="1"/>
              <a:t>aset</a:t>
            </a:r>
            <a:r>
              <a:rPr lang="en-US" sz="2200" dirty="0"/>
              <a:t>, </a:t>
            </a:r>
            <a:r>
              <a:rPr lang="en-US" sz="2200" dirty="0" err="1"/>
              <a:t>liabilitas</a:t>
            </a:r>
            <a:r>
              <a:rPr lang="en-US" sz="2200" dirty="0"/>
              <a:t>, </a:t>
            </a:r>
            <a:r>
              <a:rPr lang="en-US" sz="2200" dirty="0" err="1"/>
              <a:t>ekuitas</a:t>
            </a:r>
            <a:r>
              <a:rPr lang="en-US" sz="2200" dirty="0"/>
              <a:t>, </a:t>
            </a:r>
            <a:r>
              <a:rPr lang="en-US" sz="2200" dirty="0" err="1"/>
              <a:t>dan</a:t>
            </a:r>
            <a:r>
              <a:rPr lang="en-US" sz="2200" dirty="0"/>
              <a:t> </a:t>
            </a:r>
            <a:r>
              <a:rPr lang="en-US" sz="2200" dirty="0" err="1"/>
              <a:t>pendapatan</a:t>
            </a:r>
            <a:r>
              <a:rPr lang="en-US" sz="2200" dirty="0"/>
              <a:t> </a:t>
            </a:r>
            <a:r>
              <a:rPr lang="en-US" sz="2200" dirty="0" err="1"/>
              <a:t>serta</a:t>
            </a:r>
            <a:r>
              <a:rPr lang="en-US" sz="2200" dirty="0"/>
              <a:t> </a:t>
            </a:r>
            <a:r>
              <a:rPr lang="en-US" sz="2200" dirty="0" err="1"/>
              <a:t>beban</a:t>
            </a:r>
            <a:r>
              <a:rPr lang="en-US" sz="2200" dirty="0"/>
              <a:t>). </a:t>
            </a:r>
            <a:r>
              <a:rPr lang="en-US" sz="2200" dirty="0" err="1"/>
              <a:t>Akun</a:t>
            </a:r>
            <a:r>
              <a:rPr lang="en-US" sz="2200" dirty="0"/>
              <a:t> </a:t>
            </a:r>
            <a:r>
              <a:rPr lang="en-US" sz="2200" dirty="0" err="1"/>
              <a:t>neraca</a:t>
            </a:r>
            <a:r>
              <a:rPr lang="en-US" sz="2200" dirty="0"/>
              <a:t> </a:t>
            </a:r>
            <a:r>
              <a:rPr lang="en-US" sz="2200" dirty="0" err="1"/>
              <a:t>saldo</a:t>
            </a:r>
            <a:r>
              <a:rPr lang="en-US" sz="2200" dirty="0"/>
              <a:t>, </a:t>
            </a:r>
            <a:r>
              <a:rPr lang="en-US" sz="2200" dirty="0" err="1"/>
              <a:t>disusun</a:t>
            </a:r>
            <a:r>
              <a:rPr lang="en-US" sz="2200" dirty="0"/>
              <a:t> </a:t>
            </a:r>
            <a:r>
              <a:rPr lang="en-US" sz="2200" dirty="0" err="1"/>
              <a:t>sesuai</a:t>
            </a:r>
            <a:r>
              <a:rPr lang="en-US" sz="2200" dirty="0"/>
              <a:t> </a:t>
            </a:r>
            <a:r>
              <a:rPr lang="en-US" sz="2200" dirty="0" err="1"/>
              <a:t>dengan</a:t>
            </a:r>
            <a:r>
              <a:rPr lang="en-US" sz="2200" dirty="0"/>
              <a:t> </a:t>
            </a:r>
            <a:r>
              <a:rPr lang="en-US" sz="2200" dirty="0" err="1"/>
              <a:t>nomor</a:t>
            </a:r>
            <a:r>
              <a:rPr lang="en-US" sz="2200" dirty="0"/>
              <a:t> yang </a:t>
            </a:r>
            <a:r>
              <a:rPr lang="en-US" sz="2200" dirty="0" err="1"/>
              <a:t>urut</a:t>
            </a:r>
            <a:r>
              <a:rPr lang="en-US" sz="2200" dirty="0"/>
              <a:t> </a:t>
            </a:r>
            <a:r>
              <a:rPr lang="en-US" sz="2200" dirty="0" err="1"/>
              <a:t>dan</a:t>
            </a:r>
            <a:r>
              <a:rPr lang="en-US" sz="2200" dirty="0"/>
              <a:t> </a:t>
            </a:r>
            <a:r>
              <a:rPr lang="en-US" sz="2200" dirty="0" err="1"/>
              <a:t>teratur</a:t>
            </a:r>
            <a:r>
              <a:rPr lang="en-US" sz="2200" dirty="0"/>
              <a:t> </a:t>
            </a:r>
            <a:r>
              <a:rPr lang="en-US" sz="2200" dirty="0" err="1"/>
              <a:t>sepeti</a:t>
            </a:r>
            <a:r>
              <a:rPr lang="en-US" sz="2200" dirty="0"/>
              <a:t> </a:t>
            </a:r>
            <a:r>
              <a:rPr lang="en-US" sz="2200" dirty="0" err="1"/>
              <a:t>dalam</a:t>
            </a:r>
            <a:r>
              <a:rPr lang="en-US" sz="2200" dirty="0"/>
              <a:t> </a:t>
            </a:r>
            <a:r>
              <a:rPr lang="en-US" sz="2200" dirty="0" err="1"/>
              <a:t>buku</a:t>
            </a:r>
            <a:r>
              <a:rPr lang="en-US" sz="2200" dirty="0"/>
              <a:t> </a:t>
            </a:r>
            <a:r>
              <a:rPr lang="en-US" sz="2200" dirty="0" err="1"/>
              <a:t>besar</a:t>
            </a:r>
            <a:r>
              <a:rPr lang="en-US" sz="2200" dirty="0" smtClean="0"/>
              <a:t>.</a:t>
            </a:r>
            <a:br>
              <a:rPr lang="en-US" sz="2200" dirty="0" smtClean="0"/>
            </a:br>
            <a:r>
              <a:rPr lang="en-US" sz="2200" dirty="0"/>
              <a:t/>
            </a:r>
            <a:br>
              <a:rPr lang="en-US" sz="2200" dirty="0"/>
            </a:br>
            <a:r>
              <a:rPr lang="en-US" sz="2200" b="1" dirty="0" err="1" smtClean="0"/>
              <a:t>Pengertian</a:t>
            </a:r>
            <a:r>
              <a:rPr lang="en-US" sz="2200" b="1" dirty="0" smtClean="0"/>
              <a:t> </a:t>
            </a:r>
            <a:r>
              <a:rPr lang="en-US" sz="2200" b="1" dirty="0" err="1" smtClean="0"/>
              <a:t>buku</a:t>
            </a:r>
            <a:r>
              <a:rPr lang="en-US" sz="2200" b="1" dirty="0" smtClean="0"/>
              <a:t> </a:t>
            </a:r>
            <a:r>
              <a:rPr lang="en-US" sz="2200" b="1" dirty="0" err="1" smtClean="0"/>
              <a:t>besar</a:t>
            </a:r>
            <a:r>
              <a:rPr lang="en-US" sz="2200" b="1" dirty="0" smtClean="0"/>
              <a:t/>
            </a:r>
            <a:br>
              <a:rPr lang="en-US" sz="2200" b="1" dirty="0" smtClean="0"/>
            </a:br>
            <a:r>
              <a:rPr lang="en-US" sz="2200" dirty="0" err="1"/>
              <a:t>Buku</a:t>
            </a:r>
            <a:r>
              <a:rPr lang="en-US" sz="2200" dirty="0"/>
              <a:t> </a:t>
            </a:r>
            <a:r>
              <a:rPr lang="en-US" sz="2200" dirty="0" err="1"/>
              <a:t>besar</a:t>
            </a:r>
            <a:r>
              <a:rPr lang="en-US" sz="2200" dirty="0"/>
              <a:t> </a:t>
            </a:r>
            <a:r>
              <a:rPr lang="en-US" sz="2200" dirty="0" err="1"/>
              <a:t>adalah</a:t>
            </a:r>
            <a:r>
              <a:rPr lang="en-US" sz="2200" dirty="0"/>
              <a:t> </a:t>
            </a:r>
            <a:r>
              <a:rPr lang="en-US" sz="2200" dirty="0" err="1"/>
              <a:t>kumpulan</a:t>
            </a:r>
            <a:r>
              <a:rPr lang="en-US" sz="2200" dirty="0"/>
              <a:t> </a:t>
            </a:r>
            <a:r>
              <a:rPr lang="en-US" sz="2200" dirty="0" err="1"/>
              <a:t>dari</a:t>
            </a:r>
            <a:r>
              <a:rPr lang="en-US" sz="2200" dirty="0"/>
              <a:t> </a:t>
            </a:r>
            <a:r>
              <a:rPr lang="en-US" sz="2200" dirty="0" err="1"/>
              <a:t>akun-akun</a:t>
            </a:r>
            <a:r>
              <a:rPr lang="en-US" sz="2200" dirty="0"/>
              <a:t> </a:t>
            </a:r>
            <a:r>
              <a:rPr lang="en-US" sz="2200" dirty="0" err="1"/>
              <a:t>atau</a:t>
            </a:r>
            <a:r>
              <a:rPr lang="en-US" sz="2200" dirty="0"/>
              <a:t> </a:t>
            </a:r>
            <a:r>
              <a:rPr lang="en-US" sz="2200" dirty="0" err="1"/>
              <a:t>akun-akun</a:t>
            </a:r>
            <a:r>
              <a:rPr lang="en-US" sz="2200" dirty="0"/>
              <a:t> yang </a:t>
            </a:r>
            <a:r>
              <a:rPr lang="en-US" sz="2200" dirty="0" err="1"/>
              <a:t>digunakan</a:t>
            </a:r>
            <a:r>
              <a:rPr lang="en-US" sz="2200" dirty="0"/>
              <a:t> </a:t>
            </a:r>
            <a:r>
              <a:rPr lang="en-US" sz="2200" dirty="0" err="1"/>
              <a:t>dalam</a:t>
            </a:r>
            <a:r>
              <a:rPr lang="en-US" sz="2200" dirty="0"/>
              <a:t> </a:t>
            </a:r>
            <a:r>
              <a:rPr lang="en-US" sz="2200" dirty="0" err="1"/>
              <a:t>perusahaan</a:t>
            </a:r>
            <a:r>
              <a:rPr lang="en-US" sz="2200" dirty="0"/>
              <a:t> </a:t>
            </a:r>
            <a:r>
              <a:rPr lang="en-US" sz="2200" dirty="0" err="1"/>
              <a:t>atau</a:t>
            </a:r>
            <a:r>
              <a:rPr lang="en-US" sz="2200" dirty="0"/>
              <a:t> </a:t>
            </a:r>
            <a:r>
              <a:rPr lang="en-US" sz="2200" dirty="0" err="1"/>
              <a:t>entitas</a:t>
            </a:r>
            <a:r>
              <a:rPr lang="en-US" sz="2200" dirty="0"/>
              <a:t> </a:t>
            </a:r>
            <a:r>
              <a:rPr lang="en-US" sz="2200" dirty="0" err="1"/>
              <a:t>bisnis</a:t>
            </a:r>
            <a:r>
              <a:rPr lang="en-US" sz="2200" dirty="0"/>
              <a:t>. </a:t>
            </a:r>
            <a:r>
              <a:rPr lang="en-US" sz="2200" dirty="0" err="1"/>
              <a:t>Penggolongan</a:t>
            </a:r>
            <a:r>
              <a:rPr lang="en-US" sz="2200" dirty="0"/>
              <a:t> </a:t>
            </a:r>
            <a:r>
              <a:rPr lang="en-US" sz="2200" dirty="0" err="1"/>
              <a:t>akun-akun</a:t>
            </a:r>
            <a:r>
              <a:rPr lang="en-US" sz="2200" dirty="0"/>
              <a:t> </a:t>
            </a:r>
            <a:r>
              <a:rPr lang="en-US" sz="2200" dirty="0" err="1"/>
              <a:t>didalam</a:t>
            </a:r>
            <a:r>
              <a:rPr lang="en-US" sz="2200" dirty="0"/>
              <a:t> </a:t>
            </a:r>
            <a:r>
              <a:rPr lang="en-US" sz="2200" dirty="0" err="1"/>
              <a:t>buku</a:t>
            </a:r>
            <a:r>
              <a:rPr lang="en-US" sz="2200" dirty="0"/>
              <a:t> </a:t>
            </a:r>
            <a:r>
              <a:rPr lang="en-US" sz="2200" dirty="0" err="1"/>
              <a:t>besar</a:t>
            </a:r>
            <a:r>
              <a:rPr lang="en-US" sz="2200" dirty="0"/>
              <a:t> </a:t>
            </a:r>
            <a:r>
              <a:rPr lang="en-US" sz="2200" dirty="0" err="1"/>
              <a:t>terdiri</a:t>
            </a:r>
            <a:r>
              <a:rPr lang="en-US" sz="2200" dirty="0"/>
              <a:t> </a:t>
            </a:r>
            <a:r>
              <a:rPr lang="en-US" sz="2200" dirty="0" err="1"/>
              <a:t>dari</a:t>
            </a:r>
            <a:r>
              <a:rPr lang="en-US" sz="2200" dirty="0"/>
              <a:t> </a:t>
            </a:r>
            <a:r>
              <a:rPr lang="en-US" sz="2200" dirty="0" err="1"/>
              <a:t>akun</a:t>
            </a:r>
            <a:r>
              <a:rPr lang="en-US" sz="2200" dirty="0"/>
              <a:t> </a:t>
            </a:r>
            <a:r>
              <a:rPr lang="en-US" sz="2200" dirty="0" err="1"/>
              <a:t>neraca</a:t>
            </a:r>
            <a:r>
              <a:rPr lang="en-US" sz="2200" dirty="0"/>
              <a:t> (</a:t>
            </a:r>
            <a:r>
              <a:rPr lang="en-US" sz="2200" dirty="0" err="1"/>
              <a:t>akun</a:t>
            </a:r>
            <a:r>
              <a:rPr lang="en-US" sz="2200" dirty="0"/>
              <a:t> </a:t>
            </a:r>
            <a:r>
              <a:rPr lang="en-US" sz="2200" dirty="0" err="1"/>
              <a:t>riil</a:t>
            </a:r>
            <a:r>
              <a:rPr lang="en-US" sz="2200" dirty="0"/>
              <a:t>) </a:t>
            </a:r>
            <a:r>
              <a:rPr lang="en-US" sz="2200" dirty="0" err="1"/>
              <a:t>dan</a:t>
            </a:r>
            <a:r>
              <a:rPr lang="en-US" sz="2200" dirty="0"/>
              <a:t> </a:t>
            </a:r>
            <a:r>
              <a:rPr lang="en-US" sz="2200" dirty="0" err="1"/>
              <a:t>akun</a:t>
            </a:r>
            <a:r>
              <a:rPr lang="en-US" sz="2200" dirty="0"/>
              <a:t> </a:t>
            </a:r>
            <a:r>
              <a:rPr lang="en-US" sz="2200" dirty="0" err="1"/>
              <a:t>laba-rugi</a:t>
            </a:r>
            <a:r>
              <a:rPr lang="en-US" sz="2200" dirty="0"/>
              <a:t> (</a:t>
            </a:r>
            <a:r>
              <a:rPr lang="en-US" sz="2200" dirty="0" err="1"/>
              <a:t>akun</a:t>
            </a:r>
            <a:r>
              <a:rPr lang="en-US" sz="2200" dirty="0"/>
              <a:t> nominal</a:t>
            </a:r>
            <a:r>
              <a:rPr lang="en-US" sz="2200" dirty="0" smtClean="0"/>
              <a:t>).</a:t>
            </a:r>
            <a:br>
              <a:rPr lang="en-US" sz="2200" dirty="0" smtClean="0"/>
            </a:br>
            <a:r>
              <a:rPr lang="en-US" sz="2200" dirty="0"/>
              <a:t/>
            </a:r>
            <a:br>
              <a:rPr lang="en-US" sz="2200" dirty="0"/>
            </a:br>
            <a:r>
              <a:rPr lang="en-US" sz="2200" b="1" dirty="0" err="1" smtClean="0"/>
              <a:t>Pengertian</a:t>
            </a:r>
            <a:r>
              <a:rPr lang="en-US" sz="2200" b="1" dirty="0" smtClean="0"/>
              <a:t> </a:t>
            </a:r>
            <a:r>
              <a:rPr lang="en-US" sz="2200" b="1" dirty="0" err="1" smtClean="0"/>
              <a:t>jurnal</a:t>
            </a:r>
            <a:r>
              <a:rPr lang="en-US" sz="2200" b="1" dirty="0" smtClean="0"/>
              <a:t> </a:t>
            </a:r>
            <a:br>
              <a:rPr lang="en-US" sz="2200" b="1" dirty="0" smtClean="0"/>
            </a:br>
            <a:r>
              <a:rPr lang="en-US" sz="2200" dirty="0" err="1"/>
              <a:t>Jurnal</a:t>
            </a:r>
            <a:r>
              <a:rPr lang="en-US" sz="2200" dirty="0"/>
              <a:t> </a:t>
            </a:r>
            <a:r>
              <a:rPr lang="en-US" sz="2200" dirty="0" err="1"/>
              <a:t>atau</a:t>
            </a:r>
            <a:r>
              <a:rPr lang="en-US" sz="2200" dirty="0"/>
              <a:t> </a:t>
            </a:r>
            <a:r>
              <a:rPr lang="en-US" sz="2200" dirty="0" err="1"/>
              <a:t>buku</a:t>
            </a:r>
            <a:r>
              <a:rPr lang="en-US" sz="2200" dirty="0"/>
              <a:t> </a:t>
            </a:r>
            <a:r>
              <a:rPr lang="en-US" sz="2200" dirty="0" err="1"/>
              <a:t>harian</a:t>
            </a:r>
            <a:r>
              <a:rPr lang="en-US" sz="2200" dirty="0"/>
              <a:t> </a:t>
            </a:r>
            <a:r>
              <a:rPr lang="en-US" sz="2200" dirty="0" err="1"/>
              <a:t>adalah</a:t>
            </a:r>
            <a:r>
              <a:rPr lang="en-US" sz="2200" dirty="0"/>
              <a:t> </a:t>
            </a:r>
            <a:r>
              <a:rPr lang="en-US" sz="2200" dirty="0" err="1"/>
              <a:t>catatan</a:t>
            </a:r>
            <a:r>
              <a:rPr lang="en-US" sz="2200" dirty="0"/>
              <a:t> </a:t>
            </a:r>
            <a:r>
              <a:rPr lang="en-US" sz="2200" dirty="0" err="1"/>
              <a:t>berupa</a:t>
            </a:r>
            <a:r>
              <a:rPr lang="en-US" sz="2200" dirty="0"/>
              <a:t> </a:t>
            </a:r>
            <a:r>
              <a:rPr lang="en-US" sz="2200" dirty="0" err="1"/>
              <a:t>pendebitan</a:t>
            </a:r>
            <a:r>
              <a:rPr lang="en-US" sz="2200" dirty="0"/>
              <a:t> </a:t>
            </a:r>
            <a:r>
              <a:rPr lang="en-US" sz="2200" dirty="0" err="1"/>
              <a:t>dan</a:t>
            </a:r>
            <a:r>
              <a:rPr lang="en-US" sz="2200" dirty="0"/>
              <a:t> </a:t>
            </a:r>
            <a:r>
              <a:rPr lang="en-US" sz="2200" dirty="0" err="1"/>
              <a:t>pengkreditan</a:t>
            </a:r>
            <a:r>
              <a:rPr lang="en-US" sz="2200" dirty="0"/>
              <a:t> </a:t>
            </a:r>
            <a:r>
              <a:rPr lang="en-US" sz="2200" dirty="0" err="1"/>
              <a:t>dari</a:t>
            </a:r>
            <a:r>
              <a:rPr lang="en-US" sz="2200" dirty="0"/>
              <a:t> </a:t>
            </a:r>
            <a:r>
              <a:rPr lang="en-US" sz="2200" dirty="0" err="1"/>
              <a:t>transaksi-transaksi</a:t>
            </a:r>
            <a:r>
              <a:rPr lang="en-US" sz="2200" dirty="0"/>
              <a:t> </a:t>
            </a:r>
            <a:r>
              <a:rPr lang="en-US" sz="2200" dirty="0" err="1"/>
              <a:t>secara</a:t>
            </a:r>
            <a:r>
              <a:rPr lang="en-US" sz="2200" dirty="0"/>
              <a:t> </a:t>
            </a:r>
            <a:r>
              <a:rPr lang="en-US" sz="2200" dirty="0" err="1"/>
              <a:t>kronologis</a:t>
            </a:r>
            <a:r>
              <a:rPr lang="en-US" sz="2200" dirty="0"/>
              <a:t> </a:t>
            </a:r>
            <a:r>
              <a:rPr lang="en-US" sz="2200" dirty="0" err="1"/>
              <a:t>sesuai</a:t>
            </a:r>
            <a:r>
              <a:rPr lang="en-US" sz="2200" dirty="0"/>
              <a:t> </a:t>
            </a:r>
            <a:r>
              <a:rPr lang="en-US" sz="2200" dirty="0" err="1"/>
              <a:t>dengan</a:t>
            </a:r>
            <a:r>
              <a:rPr lang="en-US" sz="2200" dirty="0"/>
              <a:t> </a:t>
            </a:r>
            <a:r>
              <a:rPr lang="en-US" sz="2200" dirty="0" err="1"/>
              <a:t>urutan</a:t>
            </a:r>
            <a:r>
              <a:rPr lang="en-US" sz="2200" dirty="0"/>
              <a:t> </a:t>
            </a:r>
            <a:r>
              <a:rPr lang="en-US" sz="2200" dirty="0" err="1"/>
              <a:t>waktu</a:t>
            </a:r>
            <a:r>
              <a:rPr lang="en-US" sz="2200" dirty="0"/>
              <a:t> </a:t>
            </a:r>
            <a:r>
              <a:rPr lang="en-US" sz="2200" dirty="0" err="1"/>
              <a:t>terjadinya</a:t>
            </a:r>
            <a:r>
              <a:rPr lang="en-US" sz="2200" dirty="0"/>
              <a:t> </a:t>
            </a:r>
            <a:r>
              <a:rPr lang="en-US" sz="2200" dirty="0" err="1"/>
              <a:t>transaksi</a:t>
            </a:r>
            <a:r>
              <a:rPr lang="en-US" sz="2200" dirty="0"/>
              <a:t>. </a:t>
            </a:r>
            <a:r>
              <a:rPr lang="en-US" sz="2200" dirty="0" err="1"/>
              <a:t>Bentuk</a:t>
            </a:r>
            <a:r>
              <a:rPr lang="en-US" sz="2200" dirty="0"/>
              <a:t> </a:t>
            </a:r>
            <a:r>
              <a:rPr lang="en-US" sz="2200" dirty="0" err="1"/>
              <a:t>jurnal</a:t>
            </a:r>
            <a:r>
              <a:rPr lang="en-US" sz="2200" dirty="0"/>
              <a:t> </a:t>
            </a:r>
            <a:r>
              <a:rPr lang="en-US" sz="2200" dirty="0" err="1"/>
              <a:t>pada</a:t>
            </a:r>
            <a:r>
              <a:rPr lang="en-US" sz="2200" dirty="0"/>
              <a:t> </a:t>
            </a:r>
            <a:r>
              <a:rPr lang="en-US" sz="2200" dirty="0" err="1"/>
              <a:t>umunya</a:t>
            </a:r>
            <a:r>
              <a:rPr lang="en-US" sz="2200" dirty="0"/>
              <a:t> </a:t>
            </a:r>
            <a:r>
              <a:rPr lang="en-US" sz="2200" dirty="0" err="1"/>
              <a:t>ada</a:t>
            </a:r>
            <a:r>
              <a:rPr lang="en-US" sz="2200" dirty="0"/>
              <a:t> </a:t>
            </a:r>
            <a:r>
              <a:rPr lang="en-US" sz="2200" dirty="0" err="1"/>
              <a:t>dua</a:t>
            </a:r>
            <a:r>
              <a:rPr lang="en-US" sz="2200" dirty="0"/>
              <a:t>, </a:t>
            </a:r>
            <a:r>
              <a:rPr lang="en-US" sz="2200" dirty="0" err="1"/>
              <a:t>jurnal</a:t>
            </a:r>
            <a:r>
              <a:rPr lang="en-US" sz="2200" dirty="0"/>
              <a:t> </a:t>
            </a:r>
            <a:r>
              <a:rPr lang="en-US" sz="2200" dirty="0" err="1"/>
              <a:t>kolom</a:t>
            </a:r>
            <a:r>
              <a:rPr lang="en-US" sz="2200" dirty="0"/>
              <a:t> </a:t>
            </a:r>
            <a:r>
              <a:rPr lang="en-US" sz="2200" dirty="0" err="1"/>
              <a:t>dan</a:t>
            </a:r>
            <a:r>
              <a:rPr lang="en-US" sz="2200" dirty="0"/>
              <a:t> </a:t>
            </a:r>
            <a:r>
              <a:rPr lang="en-US" sz="2200" dirty="0" err="1"/>
              <a:t>jurnal</a:t>
            </a:r>
            <a:r>
              <a:rPr lang="en-US" sz="2200" dirty="0"/>
              <a:t> </a:t>
            </a:r>
            <a:r>
              <a:rPr lang="en-US" sz="2200" dirty="0" err="1"/>
              <a:t>dengan</a:t>
            </a:r>
            <a:r>
              <a:rPr lang="en-US" sz="2200" dirty="0"/>
              <a:t> </a:t>
            </a:r>
            <a:r>
              <a:rPr lang="en-US" sz="2200" dirty="0" err="1"/>
              <a:t>beberapa</a:t>
            </a:r>
            <a:r>
              <a:rPr lang="en-US" sz="2200" dirty="0"/>
              <a:t> </a:t>
            </a:r>
            <a:r>
              <a:rPr lang="en-US" sz="2200" dirty="0" err="1"/>
              <a:t>kolom</a:t>
            </a:r>
            <a:r>
              <a:rPr lang="en-US" sz="2200" dirty="0"/>
              <a:t>.</a:t>
            </a:r>
            <a:br>
              <a:rPr lang="en-US" sz="2200" dirty="0"/>
            </a:br>
            <a:r>
              <a:rPr lang="en-US" sz="2200" dirty="0" smtClean="0"/>
              <a:t> </a:t>
            </a:r>
            <a:r>
              <a:rPr lang="en-US" sz="1800" dirty="0"/>
              <a:t/>
            </a:r>
            <a:br>
              <a:rPr lang="en-US" sz="1800" dirty="0"/>
            </a:br>
            <a:r>
              <a:rPr lang="en-US" sz="1800" dirty="0" smtClean="0"/>
              <a:t/>
            </a:r>
            <a:br>
              <a:rPr lang="en-US" sz="1800" dirty="0" smtClean="0"/>
            </a:br>
            <a:r>
              <a:rPr lang="en-US" sz="1800" dirty="0"/>
              <a:t/>
            </a:r>
            <a:br>
              <a:rPr lang="en-US" sz="1800" dirty="0"/>
            </a:b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1800" b="1" dirty="0" err="1" smtClean="0"/>
              <a:t>Dua</a:t>
            </a:r>
            <a:r>
              <a:rPr lang="en-US" sz="1800" b="1" dirty="0" smtClean="0"/>
              <a:t> </a:t>
            </a:r>
            <a:r>
              <a:rPr lang="en-US" sz="1800" b="1" dirty="0" err="1" smtClean="0"/>
              <a:t>kelompok</a:t>
            </a:r>
            <a:r>
              <a:rPr lang="en-US" sz="1800" b="1" dirty="0"/>
              <a:t> </a:t>
            </a:r>
            <a:r>
              <a:rPr lang="en-US" sz="1800" b="1" dirty="0" err="1" smtClean="0"/>
              <a:t>akun</a:t>
            </a:r>
            <a:r>
              <a:rPr lang="en-US" sz="1800" b="1" dirty="0" smtClean="0"/>
              <a:t>:</a:t>
            </a:r>
            <a:br>
              <a:rPr lang="en-US" sz="1800" b="1" dirty="0" smtClean="0"/>
            </a:br>
            <a:r>
              <a:rPr lang="en-US" sz="1800" dirty="0"/>
              <a:t>1. </a:t>
            </a:r>
            <a:r>
              <a:rPr lang="en-US" sz="1800" dirty="0" err="1"/>
              <a:t>akun</a:t>
            </a:r>
            <a:r>
              <a:rPr lang="en-US" sz="1800" dirty="0"/>
              <a:t> </a:t>
            </a:r>
            <a:r>
              <a:rPr lang="en-US" sz="1800" dirty="0" err="1"/>
              <a:t>riil</a:t>
            </a:r>
            <a:r>
              <a:rPr lang="en-US" sz="1800" dirty="0"/>
              <a:t> (</a:t>
            </a:r>
            <a:r>
              <a:rPr lang="en-US" sz="1800" dirty="0" err="1"/>
              <a:t>tetap</a:t>
            </a:r>
            <a:r>
              <a:rPr lang="en-US" sz="1800" dirty="0"/>
              <a:t>) </a:t>
            </a:r>
            <a:r>
              <a:rPr lang="en-US" sz="1800" dirty="0" err="1"/>
              <a:t>adalah</a:t>
            </a:r>
            <a:r>
              <a:rPr lang="en-US" sz="1800" dirty="0"/>
              <a:t> </a:t>
            </a:r>
            <a:r>
              <a:rPr lang="en-US" sz="1800" dirty="0" err="1"/>
              <a:t>akun</a:t>
            </a:r>
            <a:r>
              <a:rPr lang="en-US" sz="1800" dirty="0"/>
              <a:t> yang </a:t>
            </a:r>
            <a:r>
              <a:rPr lang="en-US" sz="1800" dirty="0" err="1"/>
              <a:t>dilaporkan</a:t>
            </a:r>
            <a:r>
              <a:rPr lang="en-US" sz="1800" dirty="0"/>
              <a:t> </a:t>
            </a:r>
            <a:r>
              <a:rPr lang="en-US" sz="1800" dirty="0" err="1"/>
              <a:t>dalam</a:t>
            </a:r>
            <a:r>
              <a:rPr lang="en-US" sz="1800" dirty="0"/>
              <a:t> </a:t>
            </a:r>
            <a:r>
              <a:rPr lang="en-US" sz="1800" dirty="0" err="1"/>
              <a:t>neraca</a:t>
            </a:r>
            <a:r>
              <a:rPr lang="en-US" sz="1800" dirty="0"/>
              <a:t>, yang </a:t>
            </a:r>
            <a:r>
              <a:rPr lang="en-US" sz="1800" dirty="0" err="1"/>
              <a:t>saldo</a:t>
            </a:r>
            <a:r>
              <a:rPr lang="en-US" sz="1800" dirty="0"/>
              <a:t> </a:t>
            </a:r>
            <a:r>
              <a:rPr lang="en-US" sz="1800" dirty="0" err="1"/>
              <a:t>akunnya</a:t>
            </a:r>
            <a:r>
              <a:rPr lang="en-US" sz="1800" dirty="0"/>
              <a:t> </a:t>
            </a:r>
            <a:r>
              <a:rPr lang="en-US" sz="1800" dirty="0" err="1"/>
              <a:t>terbawa</a:t>
            </a:r>
            <a:r>
              <a:rPr lang="en-US" sz="1800" dirty="0"/>
              <a:t> </a:t>
            </a:r>
            <a:r>
              <a:rPr lang="en-US" sz="1800" dirty="0" err="1"/>
              <a:t>dari</a:t>
            </a:r>
            <a:r>
              <a:rPr lang="en-US" sz="1800" dirty="0"/>
              <a:t> </a:t>
            </a:r>
            <a:r>
              <a:rPr lang="en-US" sz="1800" dirty="0" err="1"/>
              <a:t>satu</a:t>
            </a:r>
            <a:r>
              <a:rPr lang="en-US" sz="1800" dirty="0"/>
              <a:t> period eke </a:t>
            </a:r>
            <a:r>
              <a:rPr lang="en-US" sz="1800" dirty="0" err="1"/>
              <a:t>periode</a:t>
            </a:r>
            <a:r>
              <a:rPr lang="en-US" sz="1800" dirty="0"/>
              <a:t> </a:t>
            </a:r>
            <a:r>
              <a:rPr lang="en-US" sz="1800" dirty="0" err="1"/>
              <a:t>berikutnya</a:t>
            </a:r>
            <a:r>
              <a:rPr lang="en-US" sz="1800" dirty="0"/>
              <a:t>. </a:t>
            </a:r>
            <a:r>
              <a:rPr lang="en-US" sz="1800" dirty="0" err="1"/>
              <a:t>Akun</a:t>
            </a:r>
            <a:r>
              <a:rPr lang="en-US" sz="1800" dirty="0"/>
              <a:t> </a:t>
            </a:r>
            <a:r>
              <a:rPr lang="en-US" sz="1800" dirty="0" err="1"/>
              <a:t>riil</a:t>
            </a:r>
            <a:r>
              <a:rPr lang="en-US" sz="1800" dirty="0"/>
              <a:t> </a:t>
            </a:r>
            <a:r>
              <a:rPr lang="en-US" sz="1800" dirty="0" err="1"/>
              <a:t>terdiri</a:t>
            </a:r>
            <a:r>
              <a:rPr lang="en-US" sz="1800" dirty="0"/>
              <a:t> </a:t>
            </a:r>
            <a:r>
              <a:rPr lang="en-US" sz="1800" dirty="0" err="1"/>
              <a:t>dari</a:t>
            </a:r>
            <a:r>
              <a:rPr lang="en-US" sz="1800" dirty="0"/>
              <a:t> </a:t>
            </a:r>
            <a:r>
              <a:rPr lang="en-US" sz="1800" dirty="0" err="1"/>
              <a:t>tiga</a:t>
            </a:r>
            <a:r>
              <a:rPr lang="en-US" sz="1800" dirty="0"/>
              <a:t> </a:t>
            </a:r>
            <a:r>
              <a:rPr lang="en-US" sz="1800" dirty="0" err="1"/>
              <a:t>kelompok</a:t>
            </a:r>
            <a:r>
              <a:rPr lang="en-US" sz="1800" dirty="0"/>
              <a:t> </a:t>
            </a:r>
            <a:r>
              <a:rPr lang="en-US" sz="1800" dirty="0" err="1"/>
              <a:t>akun</a:t>
            </a:r>
            <a:r>
              <a:rPr lang="en-US" sz="1800" dirty="0"/>
              <a:t> </a:t>
            </a:r>
            <a:r>
              <a:rPr lang="en-US" sz="1800" dirty="0" err="1"/>
              <a:t>yaitu</a:t>
            </a:r>
            <a:r>
              <a:rPr lang="en-US" sz="1800" dirty="0"/>
              <a:t>, asset, </a:t>
            </a:r>
            <a:r>
              <a:rPr lang="en-US" sz="1800" dirty="0" err="1"/>
              <a:t>liabilitas</a:t>
            </a:r>
            <a:r>
              <a:rPr lang="en-US" sz="1800" dirty="0"/>
              <a:t> </a:t>
            </a:r>
            <a:r>
              <a:rPr lang="en-US" sz="1800" dirty="0" err="1"/>
              <a:t>dan</a:t>
            </a:r>
            <a:r>
              <a:rPr lang="en-US" sz="1800" dirty="0"/>
              <a:t> </a:t>
            </a:r>
            <a:r>
              <a:rPr lang="en-US" sz="1800" dirty="0" err="1"/>
              <a:t>ekuitas</a:t>
            </a:r>
            <a:r>
              <a:rPr lang="en-US" sz="1800" dirty="0"/>
              <a:t>. </a:t>
            </a:r>
            <a:br>
              <a:rPr lang="en-US" sz="1800" dirty="0"/>
            </a:br>
            <a:r>
              <a:rPr lang="en-US" sz="1800" dirty="0"/>
              <a:t>2. </a:t>
            </a:r>
            <a:r>
              <a:rPr lang="en-US" sz="1800" dirty="0" err="1"/>
              <a:t>akun</a:t>
            </a:r>
            <a:r>
              <a:rPr lang="en-US" sz="1800" dirty="0"/>
              <a:t> nominal (</a:t>
            </a:r>
            <a:r>
              <a:rPr lang="en-US" sz="1800" dirty="0" err="1"/>
              <a:t>sementara</a:t>
            </a:r>
            <a:r>
              <a:rPr lang="en-US" sz="1800" dirty="0"/>
              <a:t>) </a:t>
            </a:r>
            <a:r>
              <a:rPr lang="en-US" sz="1800" dirty="0" err="1"/>
              <a:t>adalah</a:t>
            </a:r>
            <a:r>
              <a:rPr lang="en-US" sz="1800" dirty="0"/>
              <a:t> </a:t>
            </a:r>
            <a:r>
              <a:rPr lang="en-US" sz="1800" dirty="0" err="1"/>
              <a:t>akun</a:t>
            </a:r>
            <a:r>
              <a:rPr lang="en-US" sz="1800" dirty="0"/>
              <a:t> yang </a:t>
            </a:r>
            <a:r>
              <a:rPr lang="en-US" sz="1800" dirty="0" err="1"/>
              <a:t>disajikan</a:t>
            </a:r>
            <a:r>
              <a:rPr lang="en-US" sz="1800" dirty="0"/>
              <a:t> </a:t>
            </a:r>
            <a:r>
              <a:rPr lang="en-US" sz="1800" dirty="0" err="1"/>
              <a:t>dalam</a:t>
            </a:r>
            <a:r>
              <a:rPr lang="en-US" sz="1800" dirty="0"/>
              <a:t> </a:t>
            </a:r>
            <a:r>
              <a:rPr lang="en-US" sz="1800" dirty="0" err="1"/>
              <a:t>laporan</a:t>
            </a:r>
            <a:r>
              <a:rPr lang="en-US" sz="1800" dirty="0"/>
              <a:t> </a:t>
            </a:r>
            <a:r>
              <a:rPr lang="en-US" sz="1800" dirty="0" err="1"/>
              <a:t>laba</a:t>
            </a:r>
            <a:r>
              <a:rPr lang="en-US" sz="1800" dirty="0"/>
              <a:t> </a:t>
            </a:r>
            <a:r>
              <a:rPr lang="en-US" sz="1800" dirty="0" err="1"/>
              <a:t>rugi</a:t>
            </a:r>
            <a:r>
              <a:rPr lang="en-US" sz="1800" dirty="0"/>
              <a:t>. </a:t>
            </a:r>
            <a:r>
              <a:rPr lang="en-US" sz="1800" dirty="0" err="1"/>
              <a:t>Akun</a:t>
            </a:r>
            <a:r>
              <a:rPr lang="en-US" sz="1800" dirty="0"/>
              <a:t> nominal </a:t>
            </a:r>
            <a:r>
              <a:rPr lang="en-US" sz="1800" dirty="0" err="1"/>
              <a:t>terdiri</a:t>
            </a:r>
            <a:r>
              <a:rPr lang="en-US" sz="1800" dirty="0"/>
              <a:t> </a:t>
            </a:r>
            <a:r>
              <a:rPr lang="en-US" sz="1800" dirty="0" err="1"/>
              <a:t>dari</a:t>
            </a:r>
            <a:r>
              <a:rPr lang="en-US" sz="1800" dirty="0"/>
              <a:t> </a:t>
            </a:r>
            <a:r>
              <a:rPr lang="en-US" sz="1800" dirty="0" err="1"/>
              <a:t>dua</a:t>
            </a:r>
            <a:r>
              <a:rPr lang="en-US" sz="1800" dirty="0"/>
              <a:t> </a:t>
            </a:r>
            <a:r>
              <a:rPr lang="en-US" sz="1800" dirty="0" err="1"/>
              <a:t>kelompok</a:t>
            </a:r>
            <a:r>
              <a:rPr lang="en-US" sz="1800" dirty="0"/>
              <a:t> </a:t>
            </a:r>
            <a:r>
              <a:rPr lang="en-US" sz="1800" dirty="0" err="1"/>
              <a:t>yaitu</a:t>
            </a:r>
            <a:r>
              <a:rPr lang="en-US" sz="1800" dirty="0"/>
              <a:t> </a:t>
            </a:r>
            <a:r>
              <a:rPr lang="en-US" sz="1800" dirty="0" err="1"/>
              <a:t>pendapatan</a:t>
            </a:r>
            <a:r>
              <a:rPr lang="en-US" sz="1800" dirty="0"/>
              <a:t> </a:t>
            </a:r>
            <a:r>
              <a:rPr lang="en-US" sz="1800" dirty="0" err="1"/>
              <a:t>dan</a:t>
            </a:r>
            <a:r>
              <a:rPr lang="en-US" sz="1800" dirty="0"/>
              <a:t> </a:t>
            </a:r>
            <a:r>
              <a:rPr lang="en-US" sz="1800" dirty="0" err="1"/>
              <a:t>beban</a:t>
            </a:r>
            <a:r>
              <a:rPr lang="en-US" sz="1800" dirty="0" smtClean="0"/>
              <a:t>.</a:t>
            </a:r>
            <a:br>
              <a:rPr lang="en-US" sz="1800" dirty="0" smtClean="0"/>
            </a:br>
            <a:r>
              <a:rPr lang="en-US" sz="1800" dirty="0" smtClean="0"/>
              <a:t/>
            </a:r>
            <a:br>
              <a:rPr lang="en-US" sz="1800" dirty="0" smtClean="0"/>
            </a:br>
            <a:r>
              <a:rPr lang="en-US" sz="1800" b="1" dirty="0" err="1" smtClean="0"/>
              <a:t>Kode-kode</a:t>
            </a:r>
            <a:r>
              <a:rPr lang="en-US" sz="1800" b="1" dirty="0" smtClean="0"/>
              <a:t> </a:t>
            </a:r>
            <a:r>
              <a:rPr lang="en-US" sz="1800" b="1" dirty="0" err="1" smtClean="0"/>
              <a:t>akun</a:t>
            </a:r>
            <a:r>
              <a:rPr lang="en-US" sz="1800" b="1" dirty="0" smtClean="0"/>
              <a:t>:</a:t>
            </a:r>
            <a:br>
              <a:rPr lang="en-US" sz="1800" b="1" dirty="0" smtClean="0"/>
            </a:br>
            <a:r>
              <a:rPr lang="en-US" sz="1800" dirty="0" err="1"/>
              <a:t>Umumnya</a:t>
            </a:r>
            <a:r>
              <a:rPr lang="en-US" sz="1800" dirty="0"/>
              <a:t> </a:t>
            </a:r>
            <a:r>
              <a:rPr lang="en-US" sz="1800" dirty="0" err="1"/>
              <a:t>ada</a:t>
            </a:r>
            <a:r>
              <a:rPr lang="en-US" sz="1800" dirty="0"/>
              <a:t> </a:t>
            </a:r>
            <a:r>
              <a:rPr lang="en-US" sz="1800" dirty="0" err="1"/>
              <a:t>tiga</a:t>
            </a:r>
            <a:r>
              <a:rPr lang="en-US" sz="1800" dirty="0"/>
              <a:t> </a:t>
            </a:r>
            <a:r>
              <a:rPr lang="en-US" sz="1800" dirty="0" err="1"/>
              <a:t>penggolongan</a:t>
            </a:r>
            <a:r>
              <a:rPr lang="en-US" sz="1800" dirty="0"/>
              <a:t> </a:t>
            </a:r>
            <a:r>
              <a:rPr lang="en-US" sz="1800" dirty="0" err="1"/>
              <a:t>kode</a:t>
            </a:r>
            <a:r>
              <a:rPr lang="en-US" sz="1800" dirty="0"/>
              <a:t> </a:t>
            </a:r>
            <a:r>
              <a:rPr lang="en-US" sz="1800" dirty="0" err="1"/>
              <a:t>akun</a:t>
            </a:r>
            <a:r>
              <a:rPr lang="en-US" sz="1800" dirty="0"/>
              <a:t>:</a:t>
            </a:r>
            <a:br>
              <a:rPr lang="en-US" sz="1800" dirty="0"/>
            </a:br>
            <a:r>
              <a:rPr lang="en-US" sz="1800" dirty="0"/>
              <a:t>1. </a:t>
            </a:r>
            <a:r>
              <a:rPr lang="en-US" sz="1800" dirty="0" err="1"/>
              <a:t>kode</a:t>
            </a:r>
            <a:r>
              <a:rPr lang="en-US" sz="1800" dirty="0"/>
              <a:t> </a:t>
            </a:r>
            <a:r>
              <a:rPr lang="en-US" sz="1800" dirty="0" err="1"/>
              <a:t>nomor</a:t>
            </a:r>
            <a:r>
              <a:rPr lang="en-US" sz="1800" dirty="0"/>
              <a:t> </a:t>
            </a:r>
            <a:r>
              <a:rPr lang="en-US" sz="1800" dirty="0" err="1"/>
              <a:t>urut</a:t>
            </a:r>
            <a:r>
              <a:rPr lang="en-US" sz="1800" dirty="0"/>
              <a:t/>
            </a:r>
            <a:br>
              <a:rPr lang="en-US" sz="1800" dirty="0"/>
            </a:br>
            <a:r>
              <a:rPr lang="en-US" sz="1800" dirty="0"/>
              <a:t>2. </a:t>
            </a:r>
            <a:r>
              <a:rPr lang="en-US" sz="1800" dirty="0" err="1"/>
              <a:t>kode</a:t>
            </a:r>
            <a:r>
              <a:rPr lang="en-US" sz="1800" dirty="0"/>
              <a:t> </a:t>
            </a:r>
            <a:r>
              <a:rPr lang="en-US" sz="1800" dirty="0" err="1"/>
              <a:t>blok</a:t>
            </a:r>
            <a:r>
              <a:rPr lang="en-US" sz="1800" dirty="0"/>
              <a:t/>
            </a:r>
            <a:br>
              <a:rPr lang="en-US" sz="1800" dirty="0"/>
            </a:br>
            <a:r>
              <a:rPr lang="en-US" sz="1800" dirty="0"/>
              <a:t>3. </a:t>
            </a:r>
            <a:r>
              <a:rPr lang="en-US" sz="1800" dirty="0" err="1"/>
              <a:t>kode</a:t>
            </a:r>
            <a:r>
              <a:rPr lang="en-US" sz="1800" dirty="0"/>
              <a:t> </a:t>
            </a:r>
            <a:r>
              <a:rPr lang="en-US" sz="1800" dirty="0" err="1"/>
              <a:t>kelompok</a:t>
            </a:r>
            <a:r>
              <a:rPr lang="en-US" sz="1800" dirty="0"/>
              <a:t> (grou</a:t>
            </a:r>
            <a:r>
              <a:rPr lang="en-US" sz="1800" b="1" dirty="0"/>
              <a:t>p</a:t>
            </a:r>
            <a:r>
              <a:rPr lang="en-US" sz="1800" b="1" dirty="0" smtClean="0"/>
              <a:t>)</a:t>
            </a:r>
            <a:br>
              <a:rPr lang="en-US" sz="1800" b="1" dirty="0" smtClean="0"/>
            </a:br>
            <a:r>
              <a:rPr lang="en-US" sz="1800" b="1" dirty="0"/>
              <a:t/>
            </a:r>
            <a:br>
              <a:rPr lang="en-US" sz="1800" b="1" dirty="0"/>
            </a:br>
            <a:r>
              <a:rPr lang="en-US" sz="1800" b="1" dirty="0" err="1" smtClean="0"/>
              <a:t>jenis-jenis</a:t>
            </a:r>
            <a:r>
              <a:rPr lang="en-US" sz="1800" b="1" dirty="0" smtClean="0"/>
              <a:t> </a:t>
            </a:r>
            <a:r>
              <a:rPr lang="en-US" sz="1800" b="1" dirty="0" err="1" smtClean="0"/>
              <a:t>aset</a:t>
            </a:r>
            <a:r>
              <a:rPr lang="en-US" sz="1800" b="1" dirty="0" smtClean="0"/>
              <a:t>:</a:t>
            </a:r>
            <a:br>
              <a:rPr lang="en-US" sz="1800" b="1" dirty="0" smtClean="0"/>
            </a:br>
            <a:r>
              <a:rPr lang="en-US" sz="1800" dirty="0"/>
              <a:t>1. </a:t>
            </a:r>
            <a:r>
              <a:rPr lang="en-US" sz="1800" dirty="0" err="1"/>
              <a:t>aset</a:t>
            </a:r>
            <a:r>
              <a:rPr lang="en-US" sz="1800" dirty="0"/>
              <a:t> </a:t>
            </a:r>
            <a:r>
              <a:rPr lang="en-US" sz="1800" dirty="0" err="1" smtClean="0"/>
              <a:t>lancar</a:t>
            </a:r>
            <a:r>
              <a:rPr lang="en-US" sz="1800" dirty="0" smtClean="0"/>
              <a:t> </a:t>
            </a:r>
            <a:r>
              <a:rPr lang="en-US" sz="1800" dirty="0"/>
              <a:t>(</a:t>
            </a:r>
            <a:r>
              <a:rPr lang="en-US" sz="1800" i="1" dirty="0"/>
              <a:t>current </a:t>
            </a:r>
            <a:r>
              <a:rPr lang="en-US" sz="1800" i="1" dirty="0" smtClean="0"/>
              <a:t>asset)</a:t>
            </a:r>
            <a:r>
              <a:rPr lang="en-US" sz="1800" dirty="0" smtClean="0"/>
              <a:t/>
            </a:r>
            <a:br>
              <a:rPr lang="en-US" sz="1800" dirty="0" smtClean="0"/>
            </a:br>
            <a:r>
              <a:rPr lang="en-US" sz="1800" dirty="0"/>
              <a:t>2. </a:t>
            </a:r>
            <a:r>
              <a:rPr lang="en-US" sz="1800" dirty="0" err="1"/>
              <a:t>investasi</a:t>
            </a:r>
            <a:r>
              <a:rPr lang="en-US" sz="1800" dirty="0"/>
              <a:t> (</a:t>
            </a:r>
            <a:r>
              <a:rPr lang="en-US" sz="1800" i="1" dirty="0"/>
              <a:t>investment</a:t>
            </a:r>
            <a:r>
              <a:rPr lang="en-US" sz="1800" i="1" dirty="0" smtClean="0"/>
              <a:t>)</a:t>
            </a:r>
            <a:br>
              <a:rPr lang="en-US" sz="1800" i="1" dirty="0" smtClean="0"/>
            </a:br>
            <a:r>
              <a:rPr lang="en-US" sz="1800" i="1" dirty="0" smtClean="0"/>
              <a:t>3. </a:t>
            </a:r>
            <a:r>
              <a:rPr lang="en-US" sz="1800" i="1" dirty="0" err="1" smtClean="0"/>
              <a:t>aset</a:t>
            </a:r>
            <a:r>
              <a:rPr lang="en-US" sz="1800" i="1" dirty="0" smtClean="0"/>
              <a:t> </a:t>
            </a:r>
            <a:r>
              <a:rPr lang="en-US" sz="1800" i="1" dirty="0" err="1" smtClean="0"/>
              <a:t>tetap</a:t>
            </a:r>
            <a:r>
              <a:rPr lang="en-US" sz="1800" i="1" dirty="0" smtClean="0"/>
              <a:t/>
            </a:r>
            <a:br>
              <a:rPr lang="en-US" sz="1800" i="1" dirty="0" smtClean="0"/>
            </a:br>
            <a:r>
              <a:rPr lang="en-US" sz="1800" dirty="0"/>
              <a:t>4.aset </a:t>
            </a:r>
            <a:r>
              <a:rPr lang="en-US" sz="1800" dirty="0" err="1"/>
              <a:t>tak</a:t>
            </a:r>
            <a:r>
              <a:rPr lang="en-US" sz="1800" dirty="0"/>
              <a:t> </a:t>
            </a:r>
            <a:r>
              <a:rPr lang="en-US" sz="1800" dirty="0" err="1"/>
              <a:t>berwujud</a:t>
            </a:r>
            <a:r>
              <a:rPr lang="en-US" sz="1800" dirty="0"/>
              <a:t> (</a:t>
            </a:r>
            <a:r>
              <a:rPr lang="en-US" sz="1800" i="1" dirty="0"/>
              <a:t>intangible of fixed assets</a:t>
            </a:r>
            <a:r>
              <a:rPr lang="en-US" sz="1800" i="1" dirty="0" smtClean="0"/>
              <a:t>)</a:t>
            </a:r>
            <a:br>
              <a:rPr lang="en-US" sz="1800" i="1" dirty="0" smtClean="0"/>
            </a:br>
            <a:r>
              <a:rPr lang="en-US" sz="1800" dirty="0"/>
              <a:t>5. </a:t>
            </a:r>
            <a:r>
              <a:rPr lang="en-US" sz="1800" dirty="0" err="1"/>
              <a:t>aset</a:t>
            </a:r>
            <a:r>
              <a:rPr lang="en-US" sz="1800" dirty="0"/>
              <a:t> lain-lain (</a:t>
            </a:r>
            <a:r>
              <a:rPr lang="en-US" sz="1800" i="1" dirty="0"/>
              <a:t>other assets</a:t>
            </a:r>
            <a:r>
              <a:rPr lang="en-US" sz="1800" i="1" dirty="0" smtClean="0"/>
              <a:t>)</a:t>
            </a:r>
            <a:endParaRPr lang="en-US"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02362"/>
          </a:xfrm>
        </p:spPr>
        <p:txBody>
          <a:bodyPr>
            <a:normAutofit/>
          </a:bodyPr>
          <a:lstStyle/>
          <a:p>
            <a:pPr algn="l"/>
            <a:r>
              <a:rPr lang="en-US" sz="1800" b="1" dirty="0" err="1" smtClean="0"/>
              <a:t>Jenis-jenis</a:t>
            </a:r>
            <a:r>
              <a:rPr lang="en-US" sz="1800" b="1" dirty="0" smtClean="0"/>
              <a:t> </a:t>
            </a:r>
            <a:r>
              <a:rPr lang="en-US" sz="1800" b="1" dirty="0" err="1" smtClean="0"/>
              <a:t>kewajiban</a:t>
            </a:r>
            <a:r>
              <a:rPr lang="en-US" sz="1800" b="1" dirty="0" smtClean="0"/>
              <a:t>:</a:t>
            </a:r>
            <a:r>
              <a:rPr lang="en-US" sz="1800" dirty="0" smtClean="0"/>
              <a:t/>
            </a:r>
            <a:br>
              <a:rPr lang="en-US" sz="1800" dirty="0" smtClean="0"/>
            </a:br>
            <a:r>
              <a:rPr lang="en-US" sz="1800" dirty="0"/>
              <a:t>1. </a:t>
            </a:r>
            <a:r>
              <a:rPr lang="en-US" sz="1800" dirty="0" err="1"/>
              <a:t>kewajiban</a:t>
            </a:r>
            <a:r>
              <a:rPr lang="en-US" sz="1800" dirty="0"/>
              <a:t> </a:t>
            </a:r>
            <a:r>
              <a:rPr lang="en-US" sz="1800" dirty="0" err="1"/>
              <a:t>lancar</a:t>
            </a:r>
            <a:r>
              <a:rPr lang="en-US" sz="1800" dirty="0"/>
              <a:t> (</a:t>
            </a:r>
            <a:r>
              <a:rPr lang="en-US" sz="1800" i="1" dirty="0"/>
              <a:t>current liability)</a:t>
            </a:r>
            <a:r>
              <a:rPr lang="en-US" sz="1800" dirty="0"/>
              <a:t/>
            </a:r>
            <a:br>
              <a:rPr lang="en-US" sz="1800" dirty="0"/>
            </a:br>
            <a:r>
              <a:rPr lang="en-US" sz="1800" dirty="0" smtClean="0"/>
              <a:t>2.kewajiban </a:t>
            </a:r>
            <a:r>
              <a:rPr lang="en-US" sz="1800" dirty="0" err="1"/>
              <a:t>jangka</a:t>
            </a:r>
            <a:r>
              <a:rPr lang="en-US" sz="1800" dirty="0"/>
              <a:t> </a:t>
            </a:r>
            <a:r>
              <a:rPr lang="en-US" sz="1800" dirty="0" err="1"/>
              <a:t>panjang</a:t>
            </a:r>
            <a:r>
              <a:rPr lang="en-US" sz="1800" dirty="0"/>
              <a:t> (</a:t>
            </a:r>
            <a:r>
              <a:rPr lang="en-US" sz="1800" i="1" dirty="0"/>
              <a:t>long term liabilities)</a:t>
            </a:r>
            <a:r>
              <a:rPr lang="en-US" sz="1800" dirty="0"/>
              <a:t/>
            </a:r>
            <a:br>
              <a:rPr lang="en-US" sz="1800" dirty="0"/>
            </a:br>
            <a:r>
              <a:rPr lang="en-US" sz="1800" dirty="0" smtClean="0"/>
              <a:t>3</a:t>
            </a:r>
            <a:r>
              <a:rPr lang="en-US" sz="1800" dirty="0"/>
              <a:t>. </a:t>
            </a:r>
            <a:r>
              <a:rPr lang="en-US" sz="1800" dirty="0" err="1"/>
              <a:t>kewajiban</a:t>
            </a:r>
            <a:r>
              <a:rPr lang="en-US" sz="1800" dirty="0"/>
              <a:t> </a:t>
            </a:r>
            <a:r>
              <a:rPr lang="en-US" sz="1800" dirty="0" smtClean="0"/>
              <a:t>lain-lain</a:t>
            </a:r>
            <a:br>
              <a:rPr lang="en-US" sz="1800" dirty="0" smtClean="0"/>
            </a:br>
            <a:r>
              <a:rPr lang="en-US" sz="1800" dirty="0"/>
              <a:t/>
            </a:r>
            <a:br>
              <a:rPr lang="en-US" sz="1800" dirty="0"/>
            </a:br>
            <a:r>
              <a:rPr lang="en-US" sz="1800" b="1" dirty="0" err="1"/>
              <a:t>Bentuk</a:t>
            </a:r>
            <a:r>
              <a:rPr lang="en-US" sz="1800" b="1" dirty="0"/>
              <a:t> </a:t>
            </a:r>
            <a:r>
              <a:rPr lang="en-US" sz="1800" b="1" dirty="0" err="1"/>
              <a:t>jurnal</a:t>
            </a:r>
            <a:r>
              <a:rPr lang="en-US" sz="1800" b="1" dirty="0"/>
              <a:t> </a:t>
            </a:r>
            <a:r>
              <a:rPr lang="en-US" sz="1800" dirty="0"/>
              <a:t/>
            </a:r>
            <a:br>
              <a:rPr lang="en-US" sz="1800" dirty="0"/>
            </a:br>
            <a:r>
              <a:rPr lang="en-US" sz="1800" dirty="0" err="1" smtClean="0"/>
              <a:t>Bentuk</a:t>
            </a:r>
            <a:r>
              <a:rPr lang="en-US" sz="1800" dirty="0" smtClean="0"/>
              <a:t> </a:t>
            </a:r>
            <a:r>
              <a:rPr lang="en-US" sz="1800" dirty="0" err="1"/>
              <a:t>jurnal</a:t>
            </a:r>
            <a:r>
              <a:rPr lang="en-US" sz="1800" dirty="0"/>
              <a:t> </a:t>
            </a:r>
            <a:r>
              <a:rPr lang="en-US" sz="1800" dirty="0" err="1"/>
              <a:t>umunya</a:t>
            </a:r>
            <a:r>
              <a:rPr lang="en-US" sz="1800" dirty="0"/>
              <a:t> </a:t>
            </a:r>
            <a:r>
              <a:rPr lang="en-US" sz="1800" dirty="0" err="1"/>
              <a:t>ada</a:t>
            </a:r>
            <a:r>
              <a:rPr lang="en-US" sz="1800" dirty="0"/>
              <a:t> </a:t>
            </a:r>
            <a:r>
              <a:rPr lang="en-US" sz="1800" dirty="0" err="1"/>
              <a:t>dua</a:t>
            </a:r>
            <a:r>
              <a:rPr lang="en-US" sz="1800" dirty="0"/>
              <a:t>:</a:t>
            </a:r>
            <a:br>
              <a:rPr lang="en-US" sz="1800" dirty="0"/>
            </a:br>
            <a:r>
              <a:rPr lang="en-US" sz="1800" dirty="0" smtClean="0"/>
              <a:t>	1</a:t>
            </a:r>
            <a:r>
              <a:rPr lang="en-US" sz="1800" dirty="0"/>
              <a:t>. </a:t>
            </a:r>
            <a:r>
              <a:rPr lang="en-US" sz="1800" dirty="0" err="1"/>
              <a:t>jurnal</a:t>
            </a:r>
            <a:r>
              <a:rPr lang="en-US" sz="1800" dirty="0"/>
              <a:t> </a:t>
            </a:r>
            <a:r>
              <a:rPr lang="en-US" sz="1800" dirty="0" err="1"/>
              <a:t>dua</a:t>
            </a:r>
            <a:r>
              <a:rPr lang="en-US" sz="1800" dirty="0"/>
              <a:t> </a:t>
            </a:r>
            <a:r>
              <a:rPr lang="en-US" sz="1800" dirty="0" err="1"/>
              <a:t>kolom</a:t>
            </a:r>
            <a:r>
              <a:rPr lang="en-US" sz="1800" dirty="0"/>
              <a:t> (</a:t>
            </a:r>
            <a:r>
              <a:rPr lang="en-US" sz="1800" dirty="0" err="1"/>
              <a:t>jurnal</a:t>
            </a:r>
            <a:r>
              <a:rPr lang="en-US" sz="1800" dirty="0"/>
              <a:t> </a:t>
            </a:r>
            <a:r>
              <a:rPr lang="en-US" sz="1800" dirty="0" err="1"/>
              <a:t>umum</a:t>
            </a:r>
            <a:r>
              <a:rPr lang="en-US" sz="1800" dirty="0"/>
              <a:t>)</a:t>
            </a:r>
            <a:br>
              <a:rPr lang="en-US" sz="1800" dirty="0"/>
            </a:br>
            <a:r>
              <a:rPr lang="en-US" sz="1800" dirty="0"/>
              <a:t>	2. </a:t>
            </a:r>
            <a:r>
              <a:rPr lang="en-US" sz="1800" dirty="0" err="1"/>
              <a:t>jurnal</a:t>
            </a:r>
            <a:r>
              <a:rPr lang="en-US" sz="1800" dirty="0"/>
              <a:t> </a:t>
            </a:r>
            <a:r>
              <a:rPr lang="en-US" sz="1800" dirty="0" err="1"/>
              <a:t>dengan</a:t>
            </a:r>
            <a:r>
              <a:rPr lang="en-US" sz="1800" dirty="0"/>
              <a:t> </a:t>
            </a:r>
            <a:r>
              <a:rPr lang="en-US" sz="1800" dirty="0" err="1"/>
              <a:t>beberapa</a:t>
            </a:r>
            <a:r>
              <a:rPr lang="en-US" sz="1800" dirty="0"/>
              <a:t> </a:t>
            </a:r>
            <a:r>
              <a:rPr lang="en-US" sz="1800" dirty="0" err="1"/>
              <a:t>kolom</a:t>
            </a:r>
            <a:r>
              <a:rPr lang="en-US" sz="1800" dirty="0"/>
              <a:t> (</a:t>
            </a:r>
            <a:r>
              <a:rPr lang="en-US" sz="1800" dirty="0" err="1"/>
              <a:t>jurnal</a:t>
            </a:r>
            <a:r>
              <a:rPr lang="en-US" sz="1800" dirty="0"/>
              <a:t> </a:t>
            </a:r>
            <a:r>
              <a:rPr lang="en-US" sz="1800" dirty="0" err="1" smtClean="0"/>
              <a:t>khusus</a:t>
            </a:r>
            <a:r>
              <a:rPr lang="en-US" sz="1800" dirty="0" smtClean="0"/>
              <a:t>)    </a:t>
            </a:r>
            <a:br>
              <a:rPr lang="en-US" sz="1800" dirty="0" smtClean="0"/>
            </a:br>
            <a:r>
              <a:rPr lang="en-US" sz="1800" dirty="0" smtClean="0"/>
              <a:t> </a:t>
            </a:r>
            <a:br>
              <a:rPr lang="en-US" sz="1800" dirty="0" smtClean="0"/>
            </a:br>
            <a:r>
              <a:rPr lang="en-US" sz="1800" dirty="0" smtClean="0"/>
              <a:t/>
            </a:r>
            <a:br>
              <a:rPr lang="en-US" sz="1800" dirty="0" smtClean="0"/>
            </a:b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19</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BAB II</vt:lpstr>
      <vt:lpstr> PENGERTIAN TRANSAKSI BISNIS  Kamus umum Bahasa Indonesia mengemukakan transaksi adalah persetujuan jual beli dalam perdagangan antara belah pihak. Soemarso (2004:42) mendefinisikan transaksi sebagai kejadian atau situasi yang mempengaruhi posisi keuangan perusahaan.  Dari pendapat di atas dapat disimpulkan transaksi adalah suatu peristiwa atau kejadian yang perlu dicatat dalam akuntansi. Transaksi yang perlu dicatat adalah transaksi (peristiwa) yang dapat diukur dengan satuan uang (kuantitatif) atau disebut juga transaksi bisnis ekonomi. Dalam akuntansi, transaksi yang tidak bisa diukur dengan satuan uang (misalnya upacara bendera dan serahterima jabatan) tidak bisa di klasifikasikan sebagai transaksi ekonomi, trasaksi seperti ini disebut transaksi non bisnis atau non ekonomi. Oleh karena itu, kita harus dapat mengidentifikasi transaksi. Transaksi bisnis atau ekonomi akan mempengaruhi posisi keuangan perusahaan, artinya akan mempengaruhi komposisi  persamaanantar aset dan sumber aset. Misalnya, adanya setoran uang tunai.</vt:lpstr>
      <vt:lpstr>Pengertian akun  Soemarso (2004:64) mengidentifikasi akun sebagai formulir khusus yang digunakan unmencatatuk t dan menggolong-golongkan transaksi  sejenis. Menurut warren &amp; fees (2005:62) mengemukakan pengertian mengenai akun adalah catatan yang menunjukkan kenaikan dan penurunan setiap pos laporan keuangan dalam laporan terpisah.  Dari definisi di atas dapat disimpulkan bahwa akun adalah sarana digunakan untuk mencatat transaksi atau peristiwa bisnis atau ekonomi  yang sejenis yang mengakibatkan naik atau turunnya nilai akun tersebut . akun sering disebut juga akun atau rekening. Informasi yang terinci dalam laporan keuangan ada dalam tiap-tiap akun. Akun untuk masing-masing perusahaan berbeda tergantung dengan jenis transaksi, besar perusahaan, dan tipe bisnis.</vt:lpstr>
      <vt:lpstr>pengertian neraca saldo neraca Saldo adalah daftar saldo akun-akun yang ada dalam buku besar suatu entitas pada saat tertentu. Perbedaan neraca saldo (trial balance) dengan neraca (balance sheet) adalah dari segi isinya, kalau neraca hanya memuat akun riil (aset, liabilitas dan ekuitas), tetapi kalau neraca saldo memuat akun riil dan nominal (aset, liabilitas, ekuitas, dan pendapatan serta beban). Akun neraca saldo, disusun sesuai dengan nomor yang urut dan teratur sepeti dalam buku besar.  Pengertian buku besar Buku besar adalah kumpulan dari akun-akun atau akun-akun yang digunakan dalam perusahaan atau entitas bisnis. Penggolongan akun-akun didalam buku besar terdiri dari akun neraca (akun riil) dan akun laba-rugi (akun nominal).  Pengertian jurnal  Jurnal atau buku harian adalah catatan berupa pendebitan dan pengkreditan dari transaksi-transaksi secara kronologis sesuai dengan urutan waktu terjadinya transaksi. Bentuk jurnal pada umunya ada dua, jurnal kolom dan jurnal dengan beberapa kolom.     </vt:lpstr>
      <vt:lpstr>Dua kelompok akun: 1. akun riil (tetap) adalah akun yang dilaporkan dalam neraca, yang saldo akunnya terbawa dari satu period eke periode berikutnya. Akun riil terdiri dari tiga kelompok akun yaitu, asset, liabilitas dan ekuitas.  2. akun nominal (sementara) adalah akun yang disajikan dalam laporan laba rugi. Akun nominal terdiri dari dua kelompok yaitu pendapatan dan beban.  Kode-kode akun: Umumnya ada tiga penggolongan kode akun: 1. kode nomor urut 2. kode blok 3. kode kelompok (group)  jenis-jenis aset: 1. aset lancar (current asset) 2. investasi (investment) 3. aset tetap 4.aset tak berwujud (intangible of fixed assets) 5. aset lain-lain (other assets)</vt:lpstr>
      <vt:lpstr>Jenis-jenis kewajiban: 1. kewajiban lancar (current liability) 2.kewajiban jangka panjang (long term liabilities) 3. kewajiban lain-lain  Bentuk jurnal  Bentuk jurnal umunya ada dua:  1. jurnal dua kolom (jurnal umum)  2. jurnal dengan beberapa kolom (jurnal khusus)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Devy Susanti</dc:creator>
  <cp:lastModifiedBy>Devy Susanti</cp:lastModifiedBy>
  <cp:revision>5</cp:revision>
  <dcterms:created xsi:type="dcterms:W3CDTF">2013-06-16T15:02:53Z</dcterms:created>
  <dcterms:modified xsi:type="dcterms:W3CDTF">2013-06-16T15:40:56Z</dcterms:modified>
</cp:coreProperties>
</file>