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8"/>
  </p:notes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FF00"/>
    <a:srgbClr val="99FF33"/>
    <a:srgbClr val="003399"/>
    <a:srgbClr val="FF6699"/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98" autoAdjust="0"/>
    <p:restoredTop sz="92774" autoAdjust="0"/>
  </p:normalViewPr>
  <p:slideViewPr>
    <p:cSldViewPr>
      <p:cViewPr varScale="1">
        <p:scale>
          <a:sx n="67" d="100"/>
          <a:sy n="67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1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7EE43-8BBC-4C4C-B373-DB950CFE988D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95C4-02EF-4CDD-AECC-44D26E9A5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924FE6D-AE8F-47E1-B640-3EFB4C55A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70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917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5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893AB-0C4A-4516-86F9-8E9BBEF74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4C28-DE72-4E3D-A8AB-E5EBCE000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6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9B47-7D8E-4C9F-A7F8-ADBAF5558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00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4122-8286-4CAF-8507-E98D8B1CC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5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9AA2A-AC50-4DAF-80FA-A7A51505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7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AD53-B850-4DAC-9D2B-D802AB1D3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06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972CF-829C-43BA-A080-2014A4876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1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7850333-3A8C-4D1B-AC54-1355CE959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5F27DC-14B0-47C0-9C87-03C90D3A9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6867E34-6BE3-4B8B-880F-6164DECD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76E39-75DA-434A-B92B-6ADEA6774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85526-52EC-45FE-9E62-CA3371237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EA521-B512-483B-8771-FA4579205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B3FCDA3-6A4E-48A5-8B28-8FA2434D3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27063" y="217488"/>
            <a:ext cx="7921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</a:rPr>
              <a:t>VI. ALINYEMEN HORISONTAL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2250" y="1181100"/>
            <a:ext cx="449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MENGEVALUASI TIKUNGAN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7848600" cy="100488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TUJUAN : - </a:t>
            </a:r>
            <a:r>
              <a:rPr lang="en-US" sz="2400" b="1" dirty="0" err="1">
                <a:solidFill>
                  <a:srgbClr val="FF0000"/>
                </a:solidFill>
              </a:rPr>
              <a:t>Membuat</a:t>
            </a:r>
            <a:r>
              <a:rPr lang="en-US" sz="2400" b="1" dirty="0">
                <a:solidFill>
                  <a:srgbClr val="FF0000"/>
                </a:solidFill>
              </a:rPr>
              <a:t> Speed Profile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	       - </a:t>
            </a:r>
            <a:r>
              <a:rPr lang="en-US" sz="2400" b="1" dirty="0" err="1">
                <a:solidFill>
                  <a:srgbClr val="FF0000"/>
                </a:solidFill>
              </a:rPr>
              <a:t>Mengetahui</a:t>
            </a:r>
            <a:r>
              <a:rPr lang="en-US" sz="2400" b="1" dirty="0">
                <a:solidFill>
                  <a:srgbClr val="FF0000"/>
                </a:solidFill>
              </a:rPr>
              <a:t> Kinerja </a:t>
            </a:r>
            <a:r>
              <a:rPr lang="en-US" sz="2400" b="1" dirty="0" err="1">
                <a:solidFill>
                  <a:srgbClr val="FF0000"/>
                </a:solidFill>
              </a:rPr>
              <a:t>Peningkatan</a:t>
            </a:r>
            <a:r>
              <a:rPr lang="en-US" sz="2400" b="1" dirty="0">
                <a:solidFill>
                  <a:srgbClr val="FF0000"/>
                </a:solidFill>
              </a:rPr>
              <a:t> Jalan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8138" y="2911475"/>
            <a:ext cx="7848600" cy="2100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DATA	    : -  R Min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	       -  V </a:t>
            </a:r>
            <a:r>
              <a:rPr lang="en-US" sz="2400" b="1" dirty="0" err="1">
                <a:solidFill>
                  <a:srgbClr val="FF0000"/>
                </a:solidFill>
              </a:rPr>
              <a:t>Maks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                  -  f </a:t>
            </a:r>
            <a:r>
              <a:rPr lang="en-US" sz="2400" b="1" dirty="0" err="1">
                <a:solidFill>
                  <a:srgbClr val="FF0000"/>
                </a:solidFill>
              </a:rPr>
              <a:t>diasumsikan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sendiri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                  -   e </a:t>
            </a:r>
            <a:r>
              <a:rPr lang="en-US" sz="2400" b="1" dirty="0" err="1">
                <a:solidFill>
                  <a:srgbClr val="FF0000"/>
                </a:solidFill>
              </a:rPr>
              <a:t>maks</a:t>
            </a:r>
            <a:r>
              <a:rPr lang="en-US" sz="2400" b="1" dirty="0">
                <a:solidFill>
                  <a:srgbClr val="FF0000"/>
                </a:solidFill>
              </a:rPr>
              <a:t> = 10%</a:t>
            </a:r>
          </a:p>
        </p:txBody>
      </p:sp>
      <p:graphicFrame>
        <p:nvGraphicFramePr>
          <p:cNvPr id="113670" name="Group 6"/>
          <p:cNvGraphicFramePr>
            <a:graphicFrameLocks noGrp="1"/>
          </p:cNvGraphicFramePr>
          <p:nvPr>
            <p:ph/>
          </p:nvPr>
        </p:nvGraphicFramePr>
        <p:xfrm>
          <a:off x="395288" y="5237163"/>
          <a:ext cx="7777162" cy="457200"/>
        </p:xfrm>
        <a:graphic>
          <a:graphicData uri="http://schemas.openxmlformats.org/drawingml/2006/table">
            <a:tbl>
              <a:tblPr/>
              <a:tblGrid>
                <a:gridCol w="777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ANALISA :     R MIN : 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V</a:t>
                      </a:r>
                      <a:r>
                        <a:rPr kumimoji="0" lang="id-ID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/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127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f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)</a:t>
                      </a:r>
                      <a:endParaRPr kumimoji="0" lang="id-ID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8575"/>
            <a:ext cx="9144000" cy="925513"/>
          </a:xfr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shade val="46275"/>
                  <a:invGamma/>
                  <a:alpha val="80000"/>
                </a:schemeClr>
              </a:gs>
            </a:gsLst>
            <a:lin ang="2700000" scaled="1"/>
          </a:gradFill>
        </p:spPr>
        <p:txBody>
          <a:bodyPr/>
          <a:lstStyle/>
          <a:p>
            <a:pPr algn="ctr" eaLnBrk="1" hangingPunct="1">
              <a:defRPr/>
            </a:pPr>
            <a:r>
              <a:rPr lang="id-ID" b="1">
                <a:latin typeface="Copperplate Gothic Bold" pitchFamily="34" charset="0"/>
              </a:rPr>
              <a:t>Radius (R) minimum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004175" cy="1943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400" b="1"/>
              <a:t>Radius minimum (derajad lengkung maksimum) adalah suatu harga batas untuk suatu harga kecepatan rencana (design speed) yang ditentukan berdasarkan superelevasi dan faktor gesekan melintang maksimum.</a:t>
            </a:r>
          </a:p>
          <a:p>
            <a:pPr eaLnBrk="1" hangingPunct="1">
              <a:lnSpc>
                <a:spcPct val="90000"/>
              </a:lnSpc>
              <a:defRPr/>
            </a:pPr>
            <a:endParaRPr lang="id-ID" sz="2400" b="1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90575" y="3068638"/>
            <a:ext cx="8029575" cy="1152525"/>
            <a:chOff x="498" y="1888"/>
            <a:chExt cx="5058" cy="726"/>
          </a:xfrm>
        </p:grpSpPr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521" y="1888"/>
              <a:ext cx="1769" cy="7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6"/>
            <p:cNvSpPr txBox="1">
              <a:spLocks noChangeArrowheads="1"/>
            </p:cNvSpPr>
            <p:nvPr/>
          </p:nvSpPr>
          <p:spPr bwMode="auto">
            <a:xfrm>
              <a:off x="498" y="2083"/>
              <a:ext cx="5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R</a:t>
              </a:r>
              <a:r>
                <a:rPr lang="id-ID"/>
                <a:t> </a:t>
              </a:r>
              <a:r>
                <a:rPr lang="id-ID" sz="2800" b="1"/>
                <a:t>=</a:t>
              </a:r>
            </a:p>
          </p:txBody>
        </p:sp>
        <p:sp>
          <p:nvSpPr>
            <p:cNvPr id="12303" name="Text Box 7"/>
            <p:cNvSpPr txBox="1">
              <a:spLocks noChangeArrowheads="1"/>
            </p:cNvSpPr>
            <p:nvPr/>
          </p:nvSpPr>
          <p:spPr bwMode="auto">
            <a:xfrm>
              <a:off x="1404" y="1949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V</a:t>
              </a:r>
              <a:r>
                <a:rPr lang="id-ID" sz="2800" b="1" baseline="30000"/>
                <a:t>2</a:t>
              </a:r>
            </a:p>
          </p:txBody>
        </p:sp>
        <p:sp>
          <p:nvSpPr>
            <p:cNvPr id="12304" name="Text Box 8"/>
            <p:cNvSpPr txBox="1">
              <a:spLocks noChangeArrowheads="1"/>
            </p:cNvSpPr>
            <p:nvPr/>
          </p:nvSpPr>
          <p:spPr bwMode="auto">
            <a:xfrm>
              <a:off x="905" y="2218"/>
              <a:ext cx="13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127 (e + fm)</a:t>
              </a:r>
              <a:r>
                <a:rPr lang="id-ID"/>
                <a:t> </a:t>
              </a:r>
            </a:p>
          </p:txBody>
        </p:sp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>
              <a:off x="951" y="2241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AutoShape 16"/>
            <p:cNvSpPr>
              <a:spLocks noChangeArrowheads="1"/>
            </p:cNvSpPr>
            <p:nvPr/>
          </p:nvSpPr>
          <p:spPr bwMode="auto">
            <a:xfrm>
              <a:off x="2517" y="2069"/>
              <a:ext cx="182" cy="40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Text Box 18"/>
            <p:cNvSpPr txBox="1">
              <a:spLocks noChangeArrowheads="1"/>
            </p:cNvSpPr>
            <p:nvPr/>
          </p:nvSpPr>
          <p:spPr bwMode="auto">
            <a:xfrm>
              <a:off x="2789" y="2115"/>
              <a:ext cx="276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 i="1">
                  <a:solidFill>
                    <a:srgbClr val="FFFF00"/>
                  </a:solidFill>
                </a:rPr>
                <a:t>Untuk e dan fm maksimum,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 i="1">
                  <a:solidFill>
                    <a:srgbClr val="FFFF00"/>
                  </a:solidFill>
                </a:rPr>
                <a:t>maka R minimum.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90575" y="4797425"/>
            <a:ext cx="8029575" cy="1152525"/>
            <a:chOff x="498" y="2704"/>
            <a:chExt cx="5058" cy="726"/>
          </a:xfrm>
        </p:grpSpPr>
        <p:sp>
          <p:nvSpPr>
            <p:cNvPr id="12294" name="Rectangle 10"/>
            <p:cNvSpPr>
              <a:spLocks noChangeArrowheads="1"/>
            </p:cNvSpPr>
            <p:nvPr/>
          </p:nvSpPr>
          <p:spPr bwMode="auto">
            <a:xfrm>
              <a:off x="521" y="2704"/>
              <a:ext cx="1769" cy="7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Text Box 11"/>
            <p:cNvSpPr txBox="1">
              <a:spLocks noChangeArrowheads="1"/>
            </p:cNvSpPr>
            <p:nvPr/>
          </p:nvSpPr>
          <p:spPr bwMode="auto">
            <a:xfrm>
              <a:off x="498" y="2899"/>
              <a:ext cx="5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R</a:t>
              </a:r>
              <a:r>
                <a:rPr lang="id-ID"/>
                <a:t> </a:t>
              </a:r>
              <a:r>
                <a:rPr lang="id-ID" sz="2800" b="1"/>
                <a:t>=</a:t>
              </a:r>
            </a:p>
          </p:txBody>
        </p:sp>
        <p:sp>
          <p:nvSpPr>
            <p:cNvPr id="12296" name="Text Box 12"/>
            <p:cNvSpPr txBox="1">
              <a:spLocks noChangeArrowheads="1"/>
            </p:cNvSpPr>
            <p:nvPr/>
          </p:nvSpPr>
          <p:spPr bwMode="auto">
            <a:xfrm>
              <a:off x="917" y="2741"/>
              <a:ext cx="12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1.432,394</a:t>
              </a:r>
              <a:endParaRPr lang="id-ID" sz="2800" b="1" baseline="30000"/>
            </a:p>
          </p:txBody>
        </p:sp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905" y="3034"/>
              <a:ext cx="13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D</a:t>
              </a:r>
              <a:r>
                <a:rPr lang="id-ID"/>
                <a:t> </a:t>
              </a:r>
            </a:p>
          </p:txBody>
        </p:sp>
        <p:sp>
          <p:nvSpPr>
            <p:cNvPr id="12298" name="Line 14"/>
            <p:cNvSpPr>
              <a:spLocks noChangeShapeType="1"/>
            </p:cNvSpPr>
            <p:nvPr/>
          </p:nvSpPr>
          <p:spPr bwMode="auto">
            <a:xfrm>
              <a:off x="951" y="3057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AutoShape 17"/>
            <p:cNvSpPr>
              <a:spLocks noChangeArrowheads="1"/>
            </p:cNvSpPr>
            <p:nvPr/>
          </p:nvSpPr>
          <p:spPr bwMode="auto">
            <a:xfrm>
              <a:off x="2517" y="2840"/>
              <a:ext cx="182" cy="40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19"/>
            <p:cNvSpPr txBox="1">
              <a:spLocks noChangeArrowheads="1"/>
            </p:cNvSpPr>
            <p:nvPr/>
          </p:nvSpPr>
          <p:spPr bwMode="auto">
            <a:xfrm>
              <a:off x="2789" y="2846"/>
              <a:ext cx="276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 i="1">
                  <a:solidFill>
                    <a:srgbClr val="FFFF00"/>
                  </a:solidFill>
                </a:rPr>
                <a:t>Untuk R minimum,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 i="1">
                  <a:solidFill>
                    <a:srgbClr val="FFFF00"/>
                  </a:solidFill>
                </a:rPr>
                <a:t>maka D maksimum.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7413"/>
          </a:xfrm>
          <a:solidFill>
            <a:srgbClr val="FFFF99">
              <a:alpha val="60001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id-ID">
                <a:latin typeface="Bodoni MT Black" pitchFamily="18" charset="0"/>
              </a:rPr>
              <a:t>Radius (R) minimum</a:t>
            </a:r>
          </a:p>
        </p:txBody>
      </p:sp>
      <p:graphicFrame>
        <p:nvGraphicFramePr>
          <p:cNvPr id="44372" name="Group 340"/>
          <p:cNvGraphicFramePr>
            <a:graphicFrameLocks noGrp="1"/>
          </p:cNvGraphicFramePr>
          <p:nvPr>
            <p:ph type="tbl" idx="1"/>
          </p:nvPr>
        </p:nvGraphicFramePr>
        <p:xfrm>
          <a:off x="420688" y="1335088"/>
          <a:ext cx="8086725" cy="4378329"/>
        </p:xfrm>
        <a:graphic>
          <a:graphicData uri="http://schemas.openxmlformats.org/drawingml/2006/table">
            <a:tbl>
              <a:tblPr/>
              <a:tblGrid>
                <a:gridCol w="239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Kecepatan Rencana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fm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maksimum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Radius minimum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(km/jam)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e maks 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Medium" pitchFamily="34" charset="0"/>
                        </a:rPr>
                        <a:t>e maks 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0,090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597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667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63538"/>
            <a:ext cx="6523037" cy="1309687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b="1"/>
              <a:t>Rekomendasi pemilihan tikungan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1017588"/>
          </a:xfrm>
        </p:spPr>
        <p:txBody>
          <a:bodyPr/>
          <a:lstStyle/>
          <a:p>
            <a:pPr eaLnBrk="1" hangingPunct="1">
              <a:defRPr/>
            </a:pPr>
            <a:r>
              <a:rPr lang="id-ID" b="1"/>
              <a:t>Tipe lengkung horisontal yang dipilih untuk direkomendasikan :</a:t>
            </a:r>
          </a:p>
          <a:p>
            <a:pPr eaLnBrk="1" hangingPunct="1">
              <a:defRPr/>
            </a:pPr>
            <a:endParaRPr lang="id-ID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6613" y="2733675"/>
            <a:ext cx="76327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SzPct val="120000"/>
              <a:buFont typeface="Arial" charset="0"/>
              <a:buChar char="●"/>
              <a:defRPr/>
            </a:pPr>
            <a:r>
              <a:rPr lang="id-ID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Tipe </a:t>
            </a:r>
            <a:r>
              <a:rPr lang="id-ID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Full Circle</a:t>
            </a:r>
            <a:r>
              <a:rPr lang="id-ID" sz="2400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</a:t>
            </a:r>
            <a:r>
              <a:rPr lang="id-ID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bila tidak mungkin, dipilih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SzPct val="120000"/>
              <a:buFont typeface="Arial" charset="0"/>
              <a:buChar char="●"/>
              <a:defRPr/>
            </a:pPr>
            <a:r>
              <a:rPr lang="id-ID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Tipe </a:t>
            </a:r>
            <a:r>
              <a:rPr lang="id-ID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Spiral-Circle-Spiral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SzPct val="120000"/>
              <a:buFont typeface="Arial" charset="0"/>
              <a:buChar char="●"/>
              <a:defRPr/>
            </a:pPr>
            <a:r>
              <a:rPr lang="id-ID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Tipe</a:t>
            </a:r>
            <a:r>
              <a:rPr lang="id-ID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id-ID" sz="32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Spiral-Spiral,</a:t>
            </a:r>
            <a:r>
              <a:rPr lang="id-ID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id-ID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performance rendah</a:t>
            </a:r>
            <a:endParaRPr lang="id-ID" sz="24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635000"/>
          </a:xfrm>
        </p:spPr>
        <p:txBody>
          <a:bodyPr/>
          <a:lstStyle/>
          <a:p>
            <a:pPr algn="ctr" eaLnBrk="1" hangingPunct="1">
              <a:defRPr/>
            </a:pPr>
            <a:r>
              <a:rPr lang="id-ID" sz="3200" b="1">
                <a:solidFill>
                  <a:srgbClr val="00FFFF"/>
                </a:solidFill>
              </a:rPr>
              <a:t>Nilai Batas Perancangan Lengkung Horisontal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4037012" cy="5349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d-ID" sz="2800" b="1">
                <a:solidFill>
                  <a:srgbClr val="FF3399"/>
                </a:solidFill>
              </a:rPr>
              <a:t>Radius Minimum</a:t>
            </a:r>
          </a:p>
        </p:txBody>
      </p:sp>
      <p:graphicFrame>
        <p:nvGraphicFramePr>
          <p:cNvPr id="58444" name="Group 76"/>
          <p:cNvGraphicFramePr>
            <a:graphicFrameLocks noGrp="1"/>
          </p:cNvGraphicFramePr>
          <p:nvPr>
            <p:ph sz="half" idx="2"/>
          </p:nvPr>
        </p:nvGraphicFramePr>
        <p:xfrm>
          <a:off x="179388" y="1844675"/>
          <a:ext cx="8785225" cy="4032251"/>
        </p:xfrm>
        <a:graphic>
          <a:graphicData uri="http://schemas.openxmlformats.org/drawingml/2006/table">
            <a:tbl>
              <a:tblPr/>
              <a:tblGrid>
                <a:gridCol w="208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73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Vr (km/jam)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Rmin (m)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Rmin tanpa 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Rmin tanpa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416" name="Text Box 67"/>
          <p:cNvSpPr txBox="1">
            <a:spLocks noChangeArrowheads="1"/>
          </p:cNvSpPr>
          <p:nvPr/>
        </p:nvSpPr>
        <p:spPr bwMode="auto">
          <a:xfrm>
            <a:off x="250825" y="5949950"/>
            <a:ext cx="820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b="1" i="1">
                <a:solidFill>
                  <a:srgbClr val="FFCCFF"/>
                </a:solidFill>
              </a:rPr>
              <a:t>Sumber : Tata Cara Perencanaan Geometri Jalan Antar Kota, 1997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>
                <a:latin typeface="Bodoni MT Black" pitchFamily="18" charset="0"/>
              </a:rPr>
              <a:t>OUTPUT  ANALISA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73" name="Group 61"/>
          <p:cNvGraphicFramePr>
            <a:graphicFrameLocks noGrp="1"/>
          </p:cNvGraphicFramePr>
          <p:nvPr>
            <p:ph type="tbl" idx="1"/>
          </p:nvPr>
        </p:nvGraphicFramePr>
        <p:xfrm>
          <a:off x="0" y="-26988"/>
          <a:ext cx="9144000" cy="9448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Data Hasil Evaluasi Terhadap Gambar Design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Pengembangan Jalan ke-3</a:t>
                      </a: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2" name="Line 219"/>
          <p:cNvSpPr>
            <a:spLocks noChangeShapeType="1"/>
          </p:cNvSpPr>
          <p:nvPr/>
        </p:nvSpPr>
        <p:spPr bwMode="auto">
          <a:xfrm>
            <a:off x="3536950" y="25193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222"/>
          <p:cNvSpPr>
            <a:spLocks noChangeShapeType="1"/>
          </p:cNvSpPr>
          <p:nvPr/>
        </p:nvSpPr>
        <p:spPr bwMode="auto">
          <a:xfrm>
            <a:off x="3536950" y="21193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223"/>
          <p:cNvSpPr>
            <a:spLocks noChangeShapeType="1"/>
          </p:cNvSpPr>
          <p:nvPr/>
        </p:nvSpPr>
        <p:spPr bwMode="auto">
          <a:xfrm>
            <a:off x="3536950" y="25193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957"/>
          <p:cNvSpPr>
            <a:spLocks noChangeShapeType="1"/>
          </p:cNvSpPr>
          <p:nvPr/>
        </p:nvSpPr>
        <p:spPr bwMode="auto">
          <a:xfrm>
            <a:off x="3663950" y="1676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959"/>
          <p:cNvSpPr>
            <a:spLocks noChangeShapeType="1"/>
          </p:cNvSpPr>
          <p:nvPr/>
        </p:nvSpPr>
        <p:spPr bwMode="auto">
          <a:xfrm>
            <a:off x="3663950" y="1276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60"/>
          <p:cNvSpPr>
            <a:spLocks noChangeShapeType="1"/>
          </p:cNvSpPr>
          <p:nvPr/>
        </p:nvSpPr>
        <p:spPr bwMode="auto">
          <a:xfrm>
            <a:off x="3663950" y="1676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9944" name="Group 1224"/>
          <p:cNvGraphicFramePr>
            <a:graphicFrameLocks noGrp="1"/>
          </p:cNvGraphicFramePr>
          <p:nvPr/>
        </p:nvGraphicFramePr>
        <p:xfrm>
          <a:off x="611188" y="1341438"/>
          <a:ext cx="7705725" cy="5096516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49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No.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Jenis Tikungan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STA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Parameter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Rmin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Vr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Jarak antar tikungan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meter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koefisien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km/jam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meter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33276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33548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400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0.06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0.12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1052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34600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35250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0.025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0.08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658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35908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36364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0.03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0.12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1086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37450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38050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600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0.04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0.1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38100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38700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0.065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0.12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FC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38800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39350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560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0.04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0.1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 algn="ctr" eaLnBrk="1" hangingPunct="1">
              <a:defRPr/>
            </a:pPr>
            <a:r>
              <a:rPr lang="en-US"/>
              <a:t>PERBANDINGAN Rmin</a:t>
            </a:r>
          </a:p>
        </p:txBody>
      </p:sp>
      <p:graphicFrame>
        <p:nvGraphicFramePr>
          <p:cNvPr id="117720" name="Group 984"/>
          <p:cNvGraphicFramePr>
            <a:graphicFrameLocks noGrp="1"/>
          </p:cNvGraphicFramePr>
          <p:nvPr>
            <p:ph type="tbl" idx="1"/>
          </p:nvPr>
        </p:nvGraphicFramePr>
        <p:xfrm>
          <a:off x="468313" y="1268413"/>
          <a:ext cx="8229600" cy="5076825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Batasan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Hasil Analisa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Rmin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Rmin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Point / Sta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km/jam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meter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km/jam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meter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22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400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33276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23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1000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34600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21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750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35908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22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600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37450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22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360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38100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21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560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38800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" y="100013"/>
            <a:ext cx="4908550" cy="5842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b="1"/>
              <a:t>LENGKUNG HORISONTAL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50" y="644525"/>
            <a:ext cx="4889500" cy="576263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>
                <a:solidFill>
                  <a:srgbClr val="FFCC00"/>
                </a:solidFill>
              </a:rPr>
              <a:t>1. Tipe FULL CIRCLE (FC)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33488" y="1477963"/>
            <a:ext cx="6248400" cy="6229350"/>
            <a:chOff x="777" y="931"/>
            <a:chExt cx="3936" cy="3924"/>
          </a:xfrm>
        </p:grpSpPr>
        <p:sp>
          <p:nvSpPr>
            <p:cNvPr id="4103" name="Text Box 5"/>
            <p:cNvSpPr txBox="1">
              <a:spLocks noChangeArrowheads="1"/>
            </p:cNvSpPr>
            <p:nvPr/>
          </p:nvSpPr>
          <p:spPr bwMode="auto">
            <a:xfrm>
              <a:off x="2502" y="408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O</a:t>
              </a:r>
            </a:p>
          </p:txBody>
        </p:sp>
        <p:sp>
          <p:nvSpPr>
            <p:cNvPr id="4104" name="Line 6"/>
            <p:cNvSpPr>
              <a:spLocks noChangeShapeType="1"/>
            </p:cNvSpPr>
            <p:nvPr/>
          </p:nvSpPr>
          <p:spPr bwMode="auto">
            <a:xfrm flipV="1">
              <a:off x="812" y="1077"/>
              <a:ext cx="2313" cy="109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7"/>
            <p:cNvSpPr>
              <a:spLocks noChangeShapeType="1"/>
            </p:cNvSpPr>
            <p:nvPr/>
          </p:nvSpPr>
          <p:spPr bwMode="auto">
            <a:xfrm>
              <a:off x="2626" y="1260"/>
              <a:ext cx="2087" cy="906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3851" y="1803"/>
              <a:ext cx="862" cy="363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9"/>
            <p:cNvSpPr>
              <a:spLocks noChangeShapeType="1"/>
            </p:cNvSpPr>
            <p:nvPr/>
          </p:nvSpPr>
          <p:spPr bwMode="auto">
            <a:xfrm flipH="1">
              <a:off x="777" y="1778"/>
              <a:ext cx="862" cy="40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Arc 10"/>
            <p:cNvSpPr>
              <a:spLocks/>
            </p:cNvSpPr>
            <p:nvPr/>
          </p:nvSpPr>
          <p:spPr bwMode="auto">
            <a:xfrm rot="3142504">
              <a:off x="1352" y="1582"/>
              <a:ext cx="3425" cy="2532"/>
            </a:xfrm>
            <a:custGeom>
              <a:avLst/>
              <a:gdLst>
                <a:gd name="T0" fmla="*/ 0 w 20877"/>
                <a:gd name="T1" fmla="*/ 250 h 17579"/>
                <a:gd name="T2" fmla="*/ 224 w 20877"/>
                <a:gd name="T3" fmla="*/ 0 h 17579"/>
                <a:gd name="T4" fmla="*/ 562 w 20877"/>
                <a:gd name="T5" fmla="*/ 365 h 17579"/>
                <a:gd name="T6" fmla="*/ 0 60000 65536"/>
                <a:gd name="T7" fmla="*/ 0 60000 65536"/>
                <a:gd name="T8" fmla="*/ 0 60000 65536"/>
                <a:gd name="T9" fmla="*/ 0 w 20877"/>
                <a:gd name="T10" fmla="*/ 0 h 17579"/>
                <a:gd name="T11" fmla="*/ 20877 w 20877"/>
                <a:gd name="T12" fmla="*/ 17579 h 17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77" h="17579" fill="none" extrusionOk="0">
                  <a:moveTo>
                    <a:pt x="-1" y="12037"/>
                  </a:moveTo>
                  <a:cubicBezTo>
                    <a:pt x="1289" y="7178"/>
                    <a:pt x="4234" y="2921"/>
                    <a:pt x="8325" y="-1"/>
                  </a:cubicBezTo>
                </a:path>
                <a:path w="20877" h="17579" stroke="0" extrusionOk="0">
                  <a:moveTo>
                    <a:pt x="-1" y="12037"/>
                  </a:moveTo>
                  <a:cubicBezTo>
                    <a:pt x="1289" y="7178"/>
                    <a:pt x="4234" y="2921"/>
                    <a:pt x="8325" y="-1"/>
                  </a:cubicBezTo>
                  <a:lnTo>
                    <a:pt x="20877" y="17579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1"/>
            <p:cNvSpPr>
              <a:spLocks noChangeShapeType="1"/>
            </p:cNvSpPr>
            <p:nvPr/>
          </p:nvSpPr>
          <p:spPr bwMode="auto">
            <a:xfrm>
              <a:off x="1649" y="1788"/>
              <a:ext cx="1043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2"/>
            <p:cNvSpPr>
              <a:spLocks noChangeShapeType="1"/>
            </p:cNvSpPr>
            <p:nvPr/>
          </p:nvSpPr>
          <p:spPr bwMode="auto">
            <a:xfrm flipH="1">
              <a:off x="2672" y="1803"/>
              <a:ext cx="1134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3"/>
            <p:cNvSpPr>
              <a:spLocks noChangeShapeType="1"/>
            </p:cNvSpPr>
            <p:nvPr/>
          </p:nvSpPr>
          <p:spPr bwMode="auto">
            <a:xfrm>
              <a:off x="2692" y="1279"/>
              <a:ext cx="0" cy="317"/>
            </a:xfrm>
            <a:prstGeom prst="line">
              <a:avLst/>
            </a:prstGeom>
            <a:noFill/>
            <a:ln w="9525">
              <a:solidFill>
                <a:srgbClr val="66FF33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4"/>
            <p:cNvSpPr>
              <a:spLocks noChangeShapeType="1"/>
            </p:cNvSpPr>
            <p:nvPr/>
          </p:nvSpPr>
          <p:spPr bwMode="auto">
            <a:xfrm>
              <a:off x="2682" y="1581"/>
              <a:ext cx="15" cy="2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15"/>
            <p:cNvSpPr>
              <a:spLocks noChangeArrowheads="1"/>
            </p:cNvSpPr>
            <p:nvPr/>
          </p:nvSpPr>
          <p:spPr bwMode="auto">
            <a:xfrm flipH="1" flipV="1">
              <a:off x="2662" y="4000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Arc 16"/>
            <p:cNvSpPr>
              <a:spLocks/>
            </p:cNvSpPr>
            <p:nvPr/>
          </p:nvSpPr>
          <p:spPr bwMode="auto">
            <a:xfrm rot="3142504">
              <a:off x="1334" y="1944"/>
              <a:ext cx="3387" cy="2435"/>
            </a:xfrm>
            <a:custGeom>
              <a:avLst/>
              <a:gdLst>
                <a:gd name="T0" fmla="*/ 0 w 20647"/>
                <a:gd name="T1" fmla="*/ 219 h 16907"/>
                <a:gd name="T2" fmla="*/ 194 w 20647"/>
                <a:gd name="T3" fmla="*/ 0 h 16907"/>
                <a:gd name="T4" fmla="*/ 556 w 20647"/>
                <a:gd name="T5" fmla="*/ 351 h 16907"/>
                <a:gd name="T6" fmla="*/ 0 60000 65536"/>
                <a:gd name="T7" fmla="*/ 0 60000 65536"/>
                <a:gd name="T8" fmla="*/ 0 60000 65536"/>
                <a:gd name="T9" fmla="*/ 0 w 20647"/>
                <a:gd name="T10" fmla="*/ 0 h 16907"/>
                <a:gd name="T11" fmla="*/ 20647 w 20647"/>
                <a:gd name="T12" fmla="*/ 16907 h 16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47" h="16907" fill="none" extrusionOk="0">
                  <a:moveTo>
                    <a:pt x="0" y="10561"/>
                  </a:moveTo>
                  <a:cubicBezTo>
                    <a:pt x="1280" y="6394"/>
                    <a:pt x="3792" y="2712"/>
                    <a:pt x="7204" y="0"/>
                  </a:cubicBezTo>
                </a:path>
                <a:path w="20647" h="16907" stroke="0" extrusionOk="0">
                  <a:moveTo>
                    <a:pt x="0" y="10561"/>
                  </a:moveTo>
                  <a:cubicBezTo>
                    <a:pt x="1280" y="6394"/>
                    <a:pt x="3792" y="2712"/>
                    <a:pt x="7204" y="0"/>
                  </a:cubicBezTo>
                  <a:lnTo>
                    <a:pt x="20647" y="16907"/>
                  </a:lnTo>
                  <a:close/>
                </a:path>
              </a:pathLst>
            </a:custGeom>
            <a:noFill/>
            <a:ln w="28575">
              <a:solidFill>
                <a:srgbClr val="66FF33"/>
              </a:solidFill>
              <a:round/>
              <a:headEnd type="arrow" w="lg" len="lg"/>
              <a:tailEnd type="arrow" w="lg" len="lg"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4115" name="Arc 17"/>
            <p:cNvSpPr>
              <a:spLocks/>
            </p:cNvSpPr>
            <p:nvPr/>
          </p:nvSpPr>
          <p:spPr bwMode="auto">
            <a:xfrm>
              <a:off x="2376" y="3263"/>
              <a:ext cx="646" cy="549"/>
            </a:xfrm>
            <a:custGeom>
              <a:avLst/>
              <a:gdLst>
                <a:gd name="T0" fmla="*/ 0 w 25234"/>
                <a:gd name="T1" fmla="*/ 2 h 21600"/>
                <a:gd name="T2" fmla="*/ 17 w 25234"/>
                <a:gd name="T3" fmla="*/ 3 h 21600"/>
                <a:gd name="T4" fmla="*/ 8 w 25234"/>
                <a:gd name="T5" fmla="*/ 14 h 21600"/>
                <a:gd name="T6" fmla="*/ 0 60000 65536"/>
                <a:gd name="T7" fmla="*/ 0 60000 65536"/>
                <a:gd name="T8" fmla="*/ 0 60000 65536"/>
                <a:gd name="T9" fmla="*/ 0 w 25234"/>
                <a:gd name="T10" fmla="*/ 0 h 21600"/>
                <a:gd name="T11" fmla="*/ 25234 w 252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34" h="21600" fill="none" extrusionOk="0">
                  <a:moveTo>
                    <a:pt x="-1" y="3631"/>
                  </a:moveTo>
                  <a:cubicBezTo>
                    <a:pt x="3549" y="1263"/>
                    <a:pt x="7720" y="-1"/>
                    <a:pt x="11987" y="0"/>
                  </a:cubicBezTo>
                  <a:cubicBezTo>
                    <a:pt x="16784" y="0"/>
                    <a:pt x="21444" y="1596"/>
                    <a:pt x="25233" y="4539"/>
                  </a:cubicBezTo>
                </a:path>
                <a:path w="25234" h="21600" stroke="0" extrusionOk="0">
                  <a:moveTo>
                    <a:pt x="-1" y="3631"/>
                  </a:moveTo>
                  <a:cubicBezTo>
                    <a:pt x="3549" y="1263"/>
                    <a:pt x="7720" y="-1"/>
                    <a:pt x="11987" y="0"/>
                  </a:cubicBezTo>
                  <a:cubicBezTo>
                    <a:pt x="16784" y="0"/>
                    <a:pt x="21444" y="1596"/>
                    <a:pt x="25233" y="4539"/>
                  </a:cubicBezTo>
                  <a:lnTo>
                    <a:pt x="11987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4116" name="Line 18"/>
            <p:cNvSpPr>
              <a:spLocks noChangeShapeType="1"/>
            </p:cNvSpPr>
            <p:nvPr/>
          </p:nvSpPr>
          <p:spPr bwMode="auto">
            <a:xfrm flipV="1">
              <a:off x="1498" y="1032"/>
              <a:ext cx="104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9"/>
            <p:cNvSpPr>
              <a:spLocks noChangeShapeType="1"/>
            </p:cNvSpPr>
            <p:nvPr/>
          </p:nvSpPr>
          <p:spPr bwMode="auto">
            <a:xfrm flipH="1" flipV="1">
              <a:off x="1447" y="1440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0"/>
            <p:cNvSpPr>
              <a:spLocks noChangeShapeType="1"/>
            </p:cNvSpPr>
            <p:nvPr/>
          </p:nvSpPr>
          <p:spPr bwMode="auto">
            <a:xfrm flipH="1" flipV="1">
              <a:off x="2496" y="931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Arc 21"/>
            <p:cNvSpPr>
              <a:spLocks/>
            </p:cNvSpPr>
            <p:nvPr/>
          </p:nvSpPr>
          <p:spPr bwMode="auto">
            <a:xfrm>
              <a:off x="2752" y="1123"/>
              <a:ext cx="340" cy="330"/>
            </a:xfrm>
            <a:custGeom>
              <a:avLst/>
              <a:gdLst>
                <a:gd name="T0" fmla="*/ 4 w 21600"/>
                <a:gd name="T1" fmla="*/ 0 h 20932"/>
                <a:gd name="T2" fmla="*/ 5 w 21600"/>
                <a:gd name="T3" fmla="*/ 5 h 20932"/>
                <a:gd name="T4" fmla="*/ 0 w 21600"/>
                <a:gd name="T5" fmla="*/ 3 h 209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932"/>
                <a:gd name="T11" fmla="*/ 21600 w 21600"/>
                <a:gd name="T12" fmla="*/ 20932 h 209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932" fill="none" extrusionOk="0">
                  <a:moveTo>
                    <a:pt x="18092" y="0"/>
                  </a:moveTo>
                  <a:cubicBezTo>
                    <a:pt x="20381" y="3509"/>
                    <a:pt x="21600" y="7609"/>
                    <a:pt x="21600" y="11799"/>
                  </a:cubicBezTo>
                  <a:cubicBezTo>
                    <a:pt x="21600" y="14954"/>
                    <a:pt x="20908" y="18072"/>
                    <a:pt x="19574" y="20932"/>
                  </a:cubicBezTo>
                </a:path>
                <a:path w="21600" h="20932" stroke="0" extrusionOk="0">
                  <a:moveTo>
                    <a:pt x="18092" y="0"/>
                  </a:moveTo>
                  <a:cubicBezTo>
                    <a:pt x="20381" y="3509"/>
                    <a:pt x="21600" y="7609"/>
                    <a:pt x="21600" y="11799"/>
                  </a:cubicBezTo>
                  <a:cubicBezTo>
                    <a:pt x="21600" y="14954"/>
                    <a:pt x="20908" y="18072"/>
                    <a:pt x="19574" y="20932"/>
                  </a:cubicBezTo>
                  <a:lnTo>
                    <a:pt x="0" y="11799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4120" name="Oval 22"/>
            <p:cNvSpPr>
              <a:spLocks noChangeArrowheads="1"/>
            </p:cNvSpPr>
            <p:nvPr/>
          </p:nvSpPr>
          <p:spPr bwMode="auto">
            <a:xfrm flipH="1" flipV="1">
              <a:off x="1609" y="1742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3"/>
            <p:cNvSpPr>
              <a:spLocks noChangeArrowheads="1"/>
            </p:cNvSpPr>
            <p:nvPr/>
          </p:nvSpPr>
          <p:spPr bwMode="auto">
            <a:xfrm flipH="1" flipV="1">
              <a:off x="3790" y="1748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4"/>
            <p:cNvSpPr>
              <a:spLocks noChangeArrowheads="1"/>
            </p:cNvSpPr>
            <p:nvPr/>
          </p:nvSpPr>
          <p:spPr bwMode="auto">
            <a:xfrm flipH="1" flipV="1">
              <a:off x="2662" y="1249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Text Box 25"/>
            <p:cNvSpPr txBox="1">
              <a:spLocks noChangeArrowheads="1"/>
            </p:cNvSpPr>
            <p:nvPr/>
          </p:nvSpPr>
          <p:spPr bwMode="auto">
            <a:xfrm rot="-1334659">
              <a:off x="1296" y="162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0000"/>
                  </a:solidFill>
                </a:rPr>
                <a:t>TC</a:t>
              </a:r>
            </a:p>
          </p:txBody>
        </p:sp>
        <p:sp>
          <p:nvSpPr>
            <p:cNvPr id="4124" name="Text Box 26"/>
            <p:cNvSpPr txBox="1">
              <a:spLocks noChangeArrowheads="1"/>
            </p:cNvSpPr>
            <p:nvPr/>
          </p:nvSpPr>
          <p:spPr bwMode="auto">
            <a:xfrm rot="1774194">
              <a:off x="3840" y="162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0000"/>
                  </a:solidFill>
                </a:rPr>
                <a:t>CT</a:t>
              </a:r>
            </a:p>
          </p:txBody>
        </p:sp>
        <p:sp>
          <p:nvSpPr>
            <p:cNvPr id="4125" name="Text Box 27"/>
            <p:cNvSpPr txBox="1">
              <a:spLocks noChangeArrowheads="1"/>
            </p:cNvSpPr>
            <p:nvPr/>
          </p:nvSpPr>
          <p:spPr bwMode="auto">
            <a:xfrm>
              <a:off x="2681" y="133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Ec</a:t>
              </a:r>
            </a:p>
          </p:txBody>
        </p:sp>
        <p:sp>
          <p:nvSpPr>
            <p:cNvPr id="4126" name="Text Box 28"/>
            <p:cNvSpPr txBox="1">
              <a:spLocks noChangeArrowheads="1"/>
            </p:cNvSpPr>
            <p:nvPr/>
          </p:nvSpPr>
          <p:spPr bwMode="auto">
            <a:xfrm>
              <a:off x="2855" y="1153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</a:t>
              </a:r>
            </a:p>
          </p:txBody>
        </p:sp>
        <p:sp>
          <p:nvSpPr>
            <p:cNvPr id="4127" name="Text Box 29"/>
            <p:cNvSpPr txBox="1">
              <a:spLocks noChangeArrowheads="1"/>
            </p:cNvSpPr>
            <p:nvPr/>
          </p:nvSpPr>
          <p:spPr bwMode="auto">
            <a:xfrm>
              <a:off x="2586" y="100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0000"/>
                  </a:solidFill>
                </a:rPr>
                <a:t>PI</a:t>
              </a:r>
            </a:p>
          </p:txBody>
        </p:sp>
        <p:sp>
          <p:nvSpPr>
            <p:cNvPr id="4128" name="Text Box 30"/>
            <p:cNvSpPr txBox="1">
              <a:spLocks noChangeArrowheads="1"/>
            </p:cNvSpPr>
            <p:nvPr/>
          </p:nvSpPr>
          <p:spPr bwMode="auto">
            <a:xfrm rot="-1515190">
              <a:off x="1805" y="106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Tc</a:t>
              </a:r>
            </a:p>
          </p:txBody>
        </p:sp>
        <p:sp>
          <p:nvSpPr>
            <p:cNvPr id="4129" name="Text Box 31"/>
            <p:cNvSpPr txBox="1">
              <a:spLocks noChangeArrowheads="1"/>
            </p:cNvSpPr>
            <p:nvPr/>
          </p:nvSpPr>
          <p:spPr bwMode="auto">
            <a:xfrm>
              <a:off x="2535" y="1754"/>
              <a:ext cx="318" cy="231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Lc</a:t>
              </a:r>
            </a:p>
          </p:txBody>
        </p:sp>
        <p:sp>
          <p:nvSpPr>
            <p:cNvPr id="4130" name="Text Box 32"/>
            <p:cNvSpPr txBox="1">
              <a:spLocks noChangeArrowheads="1"/>
            </p:cNvSpPr>
            <p:nvPr/>
          </p:nvSpPr>
          <p:spPr bwMode="auto">
            <a:xfrm rot="-1054276">
              <a:off x="2299" y="304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/2</a:t>
              </a:r>
            </a:p>
          </p:txBody>
        </p:sp>
        <p:sp>
          <p:nvSpPr>
            <p:cNvPr id="4131" name="Text Box 33"/>
            <p:cNvSpPr txBox="1">
              <a:spLocks noChangeArrowheads="1"/>
            </p:cNvSpPr>
            <p:nvPr/>
          </p:nvSpPr>
          <p:spPr bwMode="auto">
            <a:xfrm rot="1020347">
              <a:off x="2727" y="3058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/2</a:t>
              </a:r>
            </a:p>
          </p:txBody>
        </p:sp>
        <p:sp>
          <p:nvSpPr>
            <p:cNvPr id="4132" name="Text Box 34"/>
            <p:cNvSpPr txBox="1">
              <a:spLocks noChangeArrowheads="1"/>
            </p:cNvSpPr>
            <p:nvPr/>
          </p:nvSpPr>
          <p:spPr bwMode="auto">
            <a:xfrm rot="1376267">
              <a:off x="3325" y="2629"/>
              <a:ext cx="3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4133" name="Text Box 35"/>
            <p:cNvSpPr txBox="1">
              <a:spLocks noChangeArrowheads="1"/>
            </p:cNvSpPr>
            <p:nvPr/>
          </p:nvSpPr>
          <p:spPr bwMode="auto">
            <a:xfrm rot="-1407473">
              <a:off x="1781" y="2560"/>
              <a:ext cx="3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</p:grp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6588125" y="5392738"/>
            <a:ext cx="2305050" cy="1204912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b="1"/>
              <a:t>Tc = R tan ½ </a:t>
            </a:r>
            <a:r>
              <a:rPr lang="id-ID" b="1">
                <a:sym typeface="Symbol" pitchFamily="18" charset="2"/>
              </a:rPr>
              <a:t></a:t>
            </a:r>
          </a:p>
          <a:p>
            <a:pPr eaLnBrk="1" hangingPunct="1"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Lc =  / 360</a:t>
            </a:r>
            <a:r>
              <a:rPr lang="id-ID" b="1" baseline="30000">
                <a:sym typeface="Symbol" pitchFamily="18" charset="2"/>
              </a:rPr>
              <a:t>0</a:t>
            </a:r>
            <a:r>
              <a:rPr lang="id-ID" b="1">
                <a:sym typeface="Symbol" pitchFamily="18" charset="2"/>
              </a:rPr>
              <a:t> * 2 R</a:t>
            </a:r>
          </a:p>
          <a:p>
            <a:pPr eaLnBrk="1" hangingPunct="1"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Ec = Tc tan ¼ </a:t>
            </a:r>
          </a:p>
        </p:txBody>
      </p:sp>
      <p:sp>
        <p:nvSpPr>
          <p:cNvPr id="4102" name="Text Box 37"/>
          <p:cNvSpPr txBox="1">
            <a:spLocks noChangeArrowheads="1"/>
          </p:cNvSpPr>
          <p:nvPr/>
        </p:nvSpPr>
        <p:spPr bwMode="auto">
          <a:xfrm>
            <a:off x="6588125" y="4508500"/>
            <a:ext cx="2305050" cy="79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190800"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</a:rPr>
              <a:t>R besar</a:t>
            </a:r>
            <a:endParaRPr lang="id-ID" sz="2400" b="1">
              <a:solidFill>
                <a:srgbClr val="00FF00"/>
              </a:solidFill>
              <a:sym typeface="Symbol" pitchFamily="18" charset="2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  <a:sym typeface="Symbol" pitchFamily="18" charset="2"/>
              </a:rPr>
              <a:t> kecil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44450"/>
            <a:ext cx="4835525" cy="849313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b="1"/>
              <a:t>LENGKUNG HORISONTAL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620713"/>
            <a:ext cx="7056438" cy="606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d-ID" sz="2800" b="1">
                <a:solidFill>
                  <a:schemeClr val="folHlink"/>
                </a:solidFill>
              </a:rPr>
              <a:t>2. Tipe SPIRAL-CIRCLE-SPIRAL (SCS)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" y="1628775"/>
            <a:ext cx="1582738" cy="833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190800" bIns="82800"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</a:rPr>
              <a:t>R sedang</a:t>
            </a:r>
            <a:endParaRPr lang="id-ID" sz="2400" b="1">
              <a:solidFill>
                <a:srgbClr val="00FF00"/>
              </a:solidFill>
              <a:sym typeface="Symbol" pitchFamily="18" charset="2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  <a:sym typeface="Symbol" pitchFamily="18" charset="2"/>
              </a:rPr>
              <a:t> sedang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2075" y="4860925"/>
            <a:ext cx="3313113" cy="18954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tIns="154800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c =  - 2 s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Lc = c / 360 . 2 . Rc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Ls = (2 s)/360 . 2 . Rc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s = (Ls/2Rc) . (360/2)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/>
              <a:t>Ts = ( Rc + p ) tan </a:t>
            </a:r>
            <a:r>
              <a:rPr lang="id-ID" b="1">
                <a:sym typeface="Symbol" pitchFamily="18" charset="2"/>
              </a:rPr>
              <a:t>/2 + k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Es = ( Rc + p ) sec /2 - Rc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38813" y="5146675"/>
            <a:ext cx="3313112" cy="1592263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tIns="154800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/>
              <a:t>p  = p* . Ls          k = k* . Ls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/>
              <a:t>p* , k* : dari tabel J. Barnett</a:t>
            </a:r>
            <a:endParaRPr lang="id-ID" b="1">
              <a:sym typeface="Symbol" pitchFamily="18" charset="2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L total = Lc + 2 Ls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Xs = Ls – (Ls</a:t>
            </a:r>
            <a:r>
              <a:rPr lang="id-ID" sz="2000" b="1" baseline="30000">
                <a:sym typeface="Symbol" pitchFamily="18" charset="2"/>
              </a:rPr>
              <a:t>3</a:t>
            </a:r>
            <a:r>
              <a:rPr lang="id-ID" b="1">
                <a:sym typeface="Symbol" pitchFamily="18" charset="2"/>
              </a:rPr>
              <a:t>/40Rc)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id-ID" b="1">
                <a:sym typeface="Symbol" pitchFamily="18" charset="2"/>
              </a:rPr>
              <a:t>Ys = Ls</a:t>
            </a:r>
            <a:r>
              <a:rPr lang="id-ID" sz="2000" b="1" baseline="30000">
                <a:sym typeface="Symbol" pitchFamily="18" charset="2"/>
              </a:rPr>
              <a:t>2</a:t>
            </a:r>
            <a:r>
              <a:rPr lang="id-ID" b="1">
                <a:sym typeface="Symbol" pitchFamily="18" charset="2"/>
              </a:rPr>
              <a:t>/6Rc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1800" y="1266825"/>
            <a:ext cx="8353425" cy="4754563"/>
            <a:chOff x="272" y="798"/>
            <a:chExt cx="5262" cy="2995"/>
          </a:xfrm>
        </p:grpSpPr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V="1">
              <a:off x="499" y="985"/>
              <a:ext cx="2876" cy="1809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876" y="1168"/>
              <a:ext cx="2658" cy="1762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4708" y="2386"/>
              <a:ext cx="816" cy="54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>
              <a:off x="272" y="2386"/>
              <a:ext cx="862" cy="54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Arc 12"/>
            <p:cNvSpPr>
              <a:spLocks/>
            </p:cNvSpPr>
            <p:nvPr/>
          </p:nvSpPr>
          <p:spPr bwMode="auto">
            <a:xfrm>
              <a:off x="2007" y="1569"/>
              <a:ext cx="1953" cy="1701"/>
            </a:xfrm>
            <a:custGeom>
              <a:avLst/>
              <a:gdLst>
                <a:gd name="T0" fmla="*/ 0 w 24816"/>
                <a:gd name="T1" fmla="*/ 22 h 21600"/>
                <a:gd name="T2" fmla="*/ 154 w 24816"/>
                <a:gd name="T3" fmla="*/ 27 h 21600"/>
                <a:gd name="T4" fmla="*/ 74 w 24816"/>
                <a:gd name="T5" fmla="*/ 134 h 21600"/>
                <a:gd name="T6" fmla="*/ 0 60000 65536"/>
                <a:gd name="T7" fmla="*/ 0 60000 65536"/>
                <a:gd name="T8" fmla="*/ 0 60000 65536"/>
                <a:gd name="T9" fmla="*/ 0 w 24816"/>
                <a:gd name="T10" fmla="*/ 0 h 21600"/>
                <a:gd name="T11" fmla="*/ 24816 w 248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16" h="21600" fill="none" extrusionOk="0">
                  <a:moveTo>
                    <a:pt x="0" y="3574"/>
                  </a:moveTo>
                  <a:cubicBezTo>
                    <a:pt x="3531" y="1242"/>
                    <a:pt x="7669" y="-1"/>
                    <a:pt x="11901" y="0"/>
                  </a:cubicBezTo>
                  <a:cubicBezTo>
                    <a:pt x="16555" y="0"/>
                    <a:pt x="21085" y="1503"/>
                    <a:pt x="24816" y="4286"/>
                  </a:cubicBezTo>
                </a:path>
                <a:path w="24816" h="21600" stroke="0" extrusionOk="0">
                  <a:moveTo>
                    <a:pt x="0" y="3574"/>
                  </a:moveTo>
                  <a:cubicBezTo>
                    <a:pt x="3531" y="1242"/>
                    <a:pt x="7669" y="-1"/>
                    <a:pt x="11901" y="0"/>
                  </a:cubicBezTo>
                  <a:cubicBezTo>
                    <a:pt x="16555" y="0"/>
                    <a:pt x="21085" y="1503"/>
                    <a:pt x="24816" y="4286"/>
                  </a:cubicBezTo>
                  <a:lnTo>
                    <a:pt x="11901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404" y="1887"/>
              <a:ext cx="545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>
              <a:off x="2949" y="1887"/>
              <a:ext cx="499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2949" y="1252"/>
              <a:ext cx="0" cy="498"/>
            </a:xfrm>
            <a:prstGeom prst="line">
              <a:avLst/>
            </a:prstGeom>
            <a:noFill/>
            <a:ln w="9525">
              <a:solidFill>
                <a:srgbClr val="66FF33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932" y="1660"/>
              <a:ext cx="17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 flipH="1" flipV="1">
              <a:off x="2919" y="3474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rc 18"/>
            <p:cNvSpPr>
              <a:spLocks/>
            </p:cNvSpPr>
            <p:nvPr/>
          </p:nvSpPr>
          <p:spPr bwMode="auto">
            <a:xfrm>
              <a:off x="2616" y="2411"/>
              <a:ext cx="646" cy="549"/>
            </a:xfrm>
            <a:custGeom>
              <a:avLst/>
              <a:gdLst>
                <a:gd name="T0" fmla="*/ 0 w 25234"/>
                <a:gd name="T1" fmla="*/ 2 h 21600"/>
                <a:gd name="T2" fmla="*/ 17 w 25234"/>
                <a:gd name="T3" fmla="*/ 3 h 21600"/>
                <a:gd name="T4" fmla="*/ 8 w 25234"/>
                <a:gd name="T5" fmla="*/ 14 h 21600"/>
                <a:gd name="T6" fmla="*/ 0 60000 65536"/>
                <a:gd name="T7" fmla="*/ 0 60000 65536"/>
                <a:gd name="T8" fmla="*/ 0 60000 65536"/>
                <a:gd name="T9" fmla="*/ 0 w 25234"/>
                <a:gd name="T10" fmla="*/ 0 h 21600"/>
                <a:gd name="T11" fmla="*/ 25234 w 252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34" h="21600" fill="none" extrusionOk="0">
                  <a:moveTo>
                    <a:pt x="-1" y="3631"/>
                  </a:moveTo>
                  <a:cubicBezTo>
                    <a:pt x="3549" y="1263"/>
                    <a:pt x="7720" y="-1"/>
                    <a:pt x="11987" y="0"/>
                  </a:cubicBezTo>
                  <a:cubicBezTo>
                    <a:pt x="16784" y="0"/>
                    <a:pt x="21444" y="1596"/>
                    <a:pt x="25233" y="4539"/>
                  </a:cubicBezTo>
                </a:path>
                <a:path w="25234" h="21600" stroke="0" extrusionOk="0">
                  <a:moveTo>
                    <a:pt x="-1" y="3631"/>
                  </a:moveTo>
                  <a:cubicBezTo>
                    <a:pt x="3549" y="1263"/>
                    <a:pt x="7720" y="-1"/>
                    <a:pt x="11987" y="0"/>
                  </a:cubicBezTo>
                  <a:cubicBezTo>
                    <a:pt x="16784" y="0"/>
                    <a:pt x="21444" y="1596"/>
                    <a:pt x="25233" y="4539"/>
                  </a:cubicBezTo>
                  <a:lnTo>
                    <a:pt x="11987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923" y="950"/>
              <a:ext cx="1838" cy="1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H="1" flipV="1">
              <a:off x="862" y="2023"/>
              <a:ext cx="166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flipH="1" flipV="1">
              <a:off x="2676" y="798"/>
              <a:ext cx="206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Arc 22"/>
            <p:cNvSpPr>
              <a:spLocks/>
            </p:cNvSpPr>
            <p:nvPr/>
          </p:nvSpPr>
          <p:spPr bwMode="auto">
            <a:xfrm>
              <a:off x="3022" y="1022"/>
              <a:ext cx="340" cy="410"/>
            </a:xfrm>
            <a:custGeom>
              <a:avLst/>
              <a:gdLst>
                <a:gd name="T0" fmla="*/ 4 w 21600"/>
                <a:gd name="T1" fmla="*/ 0 h 26023"/>
                <a:gd name="T2" fmla="*/ 4 w 21600"/>
                <a:gd name="T3" fmla="*/ 6 h 26023"/>
                <a:gd name="T4" fmla="*/ 0 w 21600"/>
                <a:gd name="T5" fmla="*/ 3 h 2602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023"/>
                <a:gd name="T11" fmla="*/ 21600 w 21600"/>
                <a:gd name="T12" fmla="*/ 26023 h 260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023" fill="none" extrusionOk="0">
                  <a:moveTo>
                    <a:pt x="18092" y="0"/>
                  </a:moveTo>
                  <a:cubicBezTo>
                    <a:pt x="20381" y="3509"/>
                    <a:pt x="21600" y="7609"/>
                    <a:pt x="21600" y="11799"/>
                  </a:cubicBezTo>
                  <a:cubicBezTo>
                    <a:pt x="21600" y="17031"/>
                    <a:pt x="19700" y="22085"/>
                    <a:pt x="16255" y="26023"/>
                  </a:cubicBezTo>
                </a:path>
                <a:path w="21600" h="26023" stroke="0" extrusionOk="0">
                  <a:moveTo>
                    <a:pt x="18092" y="0"/>
                  </a:moveTo>
                  <a:cubicBezTo>
                    <a:pt x="20381" y="3509"/>
                    <a:pt x="21600" y="7609"/>
                    <a:pt x="21600" y="11799"/>
                  </a:cubicBezTo>
                  <a:cubicBezTo>
                    <a:pt x="21600" y="17031"/>
                    <a:pt x="19700" y="22085"/>
                    <a:pt x="16255" y="26023"/>
                  </a:cubicBezTo>
                  <a:lnTo>
                    <a:pt x="0" y="11799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 flipH="1" flipV="1">
              <a:off x="2942" y="1197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 rot="-1718322">
              <a:off x="755" y="226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TS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 rot="2099215">
              <a:off x="4748" y="225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ST</a:t>
              </a: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2923" y="136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E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3125" y="1100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</a:t>
              </a:r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2876" y="949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0000"/>
                  </a:solidFill>
                </a:rPr>
                <a:t>PI</a:t>
              </a: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 rot="-1869558">
              <a:off x="1567" y="132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T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 rot="-1054276">
              <a:off x="2488" y="2678"/>
              <a:ext cx="23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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S</a:t>
              </a:r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 rot="1020347">
              <a:off x="3218" y="2714"/>
              <a:ext cx="24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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S</a:t>
              </a:r>
            </a:p>
          </p:txBody>
        </p:sp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 rot="740776">
              <a:off x="3328" y="2209"/>
              <a:ext cx="22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 rot="-1407473">
              <a:off x="2307" y="2222"/>
              <a:ext cx="2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5154" name="Arc 34"/>
            <p:cNvSpPr>
              <a:spLocks/>
            </p:cNvSpPr>
            <p:nvPr/>
          </p:nvSpPr>
          <p:spPr bwMode="auto">
            <a:xfrm>
              <a:off x="1925" y="1745"/>
              <a:ext cx="2082" cy="1701"/>
            </a:xfrm>
            <a:custGeom>
              <a:avLst/>
              <a:gdLst>
                <a:gd name="T0" fmla="*/ 0 w 26469"/>
                <a:gd name="T1" fmla="*/ 26 h 21600"/>
                <a:gd name="T2" fmla="*/ 164 w 26469"/>
                <a:gd name="T3" fmla="*/ 30 h 21600"/>
                <a:gd name="T4" fmla="*/ 79 w 26469"/>
                <a:gd name="T5" fmla="*/ 134 h 21600"/>
                <a:gd name="T6" fmla="*/ 0 60000 65536"/>
                <a:gd name="T7" fmla="*/ 0 60000 65536"/>
                <a:gd name="T8" fmla="*/ 0 60000 65536"/>
                <a:gd name="T9" fmla="*/ 0 w 26469"/>
                <a:gd name="T10" fmla="*/ 0 h 21600"/>
                <a:gd name="T11" fmla="*/ 26469 w 2646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69" h="21600" fill="none" extrusionOk="0">
                  <a:moveTo>
                    <a:pt x="0" y="4233"/>
                  </a:moveTo>
                  <a:cubicBezTo>
                    <a:pt x="3718" y="1483"/>
                    <a:pt x="8219" y="-1"/>
                    <a:pt x="12844" y="0"/>
                  </a:cubicBezTo>
                  <a:cubicBezTo>
                    <a:pt x="17806" y="0"/>
                    <a:pt x="22617" y="1708"/>
                    <a:pt x="26468" y="4839"/>
                  </a:cubicBezTo>
                </a:path>
                <a:path w="26469" h="21600" stroke="0" extrusionOk="0">
                  <a:moveTo>
                    <a:pt x="0" y="4233"/>
                  </a:moveTo>
                  <a:cubicBezTo>
                    <a:pt x="3718" y="1483"/>
                    <a:pt x="8219" y="-1"/>
                    <a:pt x="12844" y="0"/>
                  </a:cubicBezTo>
                  <a:cubicBezTo>
                    <a:pt x="17806" y="0"/>
                    <a:pt x="22617" y="1708"/>
                    <a:pt x="26468" y="4839"/>
                  </a:cubicBezTo>
                  <a:lnTo>
                    <a:pt x="12844" y="2160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Arc 35"/>
            <p:cNvSpPr>
              <a:spLocks/>
            </p:cNvSpPr>
            <p:nvPr/>
          </p:nvSpPr>
          <p:spPr bwMode="auto">
            <a:xfrm>
              <a:off x="2395" y="1750"/>
              <a:ext cx="1082" cy="1701"/>
            </a:xfrm>
            <a:custGeom>
              <a:avLst/>
              <a:gdLst>
                <a:gd name="T0" fmla="*/ 0 w 13755"/>
                <a:gd name="T1" fmla="*/ 7 h 21600"/>
                <a:gd name="T2" fmla="*/ 85 w 13755"/>
                <a:gd name="T3" fmla="*/ 7 h 21600"/>
                <a:gd name="T4" fmla="*/ 43 w 13755"/>
                <a:gd name="T5" fmla="*/ 134 h 21600"/>
                <a:gd name="T6" fmla="*/ 0 60000 65536"/>
                <a:gd name="T7" fmla="*/ 0 60000 65536"/>
                <a:gd name="T8" fmla="*/ 0 60000 65536"/>
                <a:gd name="T9" fmla="*/ 0 w 13755"/>
                <a:gd name="T10" fmla="*/ 0 h 21600"/>
                <a:gd name="T11" fmla="*/ 13755 w 1375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755" h="21600" fill="none" extrusionOk="0">
                  <a:moveTo>
                    <a:pt x="-1" y="1131"/>
                  </a:moveTo>
                  <a:cubicBezTo>
                    <a:pt x="2222" y="382"/>
                    <a:pt x="4553" y="-1"/>
                    <a:pt x="6899" y="0"/>
                  </a:cubicBezTo>
                  <a:cubicBezTo>
                    <a:pt x="9229" y="0"/>
                    <a:pt x="11544" y="377"/>
                    <a:pt x="13755" y="1116"/>
                  </a:cubicBezTo>
                </a:path>
                <a:path w="13755" h="21600" stroke="0" extrusionOk="0">
                  <a:moveTo>
                    <a:pt x="-1" y="1131"/>
                  </a:moveTo>
                  <a:cubicBezTo>
                    <a:pt x="2222" y="382"/>
                    <a:pt x="4553" y="-1"/>
                    <a:pt x="6899" y="0"/>
                  </a:cubicBezTo>
                  <a:cubicBezTo>
                    <a:pt x="9229" y="0"/>
                    <a:pt x="11544" y="377"/>
                    <a:pt x="13755" y="1116"/>
                  </a:cubicBezTo>
                  <a:lnTo>
                    <a:pt x="6899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36"/>
            <p:cNvSpPr>
              <a:spLocks/>
            </p:cNvSpPr>
            <p:nvPr/>
          </p:nvSpPr>
          <p:spPr bwMode="auto">
            <a:xfrm rot="-1434892">
              <a:off x="1094" y="2053"/>
              <a:ext cx="1401" cy="344"/>
            </a:xfrm>
            <a:custGeom>
              <a:avLst/>
              <a:gdLst>
                <a:gd name="T0" fmla="*/ 0 w 24420"/>
                <a:gd name="T1" fmla="*/ 1 h 21600"/>
                <a:gd name="T2" fmla="*/ 80 w 24420"/>
                <a:gd name="T3" fmla="*/ 1 h 21600"/>
                <a:gd name="T4" fmla="*/ 41 w 24420"/>
                <a:gd name="T5" fmla="*/ 5 h 21600"/>
                <a:gd name="T6" fmla="*/ 0 60000 65536"/>
                <a:gd name="T7" fmla="*/ 0 60000 65536"/>
                <a:gd name="T8" fmla="*/ 0 60000 65536"/>
                <a:gd name="T9" fmla="*/ 0 w 24420"/>
                <a:gd name="T10" fmla="*/ 0 h 21600"/>
                <a:gd name="T11" fmla="*/ 24420 w 244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20" h="21600" fill="none" extrusionOk="0">
                  <a:moveTo>
                    <a:pt x="0" y="3939"/>
                  </a:moveTo>
                  <a:cubicBezTo>
                    <a:pt x="3640" y="1375"/>
                    <a:pt x="7983" y="-1"/>
                    <a:pt x="12436" y="0"/>
                  </a:cubicBezTo>
                  <a:cubicBezTo>
                    <a:pt x="16701" y="0"/>
                    <a:pt x="20871" y="1262"/>
                    <a:pt x="24419" y="3629"/>
                  </a:cubicBezTo>
                </a:path>
                <a:path w="24420" h="21600" stroke="0" extrusionOk="0">
                  <a:moveTo>
                    <a:pt x="0" y="3939"/>
                  </a:moveTo>
                  <a:cubicBezTo>
                    <a:pt x="3640" y="1375"/>
                    <a:pt x="7983" y="-1"/>
                    <a:pt x="12436" y="0"/>
                  </a:cubicBezTo>
                  <a:cubicBezTo>
                    <a:pt x="16701" y="0"/>
                    <a:pt x="20871" y="1262"/>
                    <a:pt x="24419" y="3629"/>
                  </a:cubicBezTo>
                  <a:lnTo>
                    <a:pt x="12436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Arc 37"/>
            <p:cNvSpPr>
              <a:spLocks/>
            </p:cNvSpPr>
            <p:nvPr/>
          </p:nvSpPr>
          <p:spPr bwMode="auto">
            <a:xfrm rot="1434892" flipH="1">
              <a:off x="3337" y="2043"/>
              <a:ext cx="1401" cy="344"/>
            </a:xfrm>
            <a:custGeom>
              <a:avLst/>
              <a:gdLst>
                <a:gd name="T0" fmla="*/ 0 w 24420"/>
                <a:gd name="T1" fmla="*/ 1 h 21600"/>
                <a:gd name="T2" fmla="*/ 80 w 24420"/>
                <a:gd name="T3" fmla="*/ 1 h 21600"/>
                <a:gd name="T4" fmla="*/ 41 w 24420"/>
                <a:gd name="T5" fmla="*/ 5 h 21600"/>
                <a:gd name="T6" fmla="*/ 0 60000 65536"/>
                <a:gd name="T7" fmla="*/ 0 60000 65536"/>
                <a:gd name="T8" fmla="*/ 0 60000 65536"/>
                <a:gd name="T9" fmla="*/ 0 w 24420"/>
                <a:gd name="T10" fmla="*/ 0 h 21600"/>
                <a:gd name="T11" fmla="*/ 24420 w 244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20" h="21600" fill="none" extrusionOk="0">
                  <a:moveTo>
                    <a:pt x="0" y="3939"/>
                  </a:moveTo>
                  <a:cubicBezTo>
                    <a:pt x="3640" y="1375"/>
                    <a:pt x="7983" y="-1"/>
                    <a:pt x="12436" y="0"/>
                  </a:cubicBezTo>
                  <a:cubicBezTo>
                    <a:pt x="16701" y="0"/>
                    <a:pt x="20871" y="1262"/>
                    <a:pt x="24419" y="3629"/>
                  </a:cubicBezTo>
                </a:path>
                <a:path w="24420" h="21600" stroke="0" extrusionOk="0">
                  <a:moveTo>
                    <a:pt x="0" y="3939"/>
                  </a:moveTo>
                  <a:cubicBezTo>
                    <a:pt x="3640" y="1375"/>
                    <a:pt x="7983" y="-1"/>
                    <a:pt x="12436" y="0"/>
                  </a:cubicBezTo>
                  <a:cubicBezTo>
                    <a:pt x="16701" y="0"/>
                    <a:pt x="20871" y="1262"/>
                    <a:pt x="24419" y="3629"/>
                  </a:cubicBezTo>
                  <a:lnTo>
                    <a:pt x="12436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 flipH="1" flipV="1">
              <a:off x="4696" y="2358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 flipH="1" flipV="1">
              <a:off x="2359" y="1809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auto">
            <a:xfrm flipH="1" flipV="1">
              <a:off x="3420" y="1796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auto">
            <a:xfrm flipH="1" flipV="1">
              <a:off x="1063" y="2376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 rot="-1126373">
              <a:off x="2223" y="159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SC</a:t>
              </a:r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 rot="944138">
              <a:off x="3331" y="157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CS</a:t>
              </a:r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1905" y="2113"/>
              <a:ext cx="1044" cy="14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 flipH="1">
              <a:off x="2949" y="2113"/>
              <a:ext cx="997" cy="14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2682" y="2522"/>
              <a:ext cx="49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-2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S</a:t>
              </a:r>
              <a:endParaRPr lang="id-ID" sz="2000" b="1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5167" name="Arc 47"/>
            <p:cNvSpPr>
              <a:spLocks/>
            </p:cNvSpPr>
            <p:nvPr/>
          </p:nvSpPr>
          <p:spPr bwMode="auto">
            <a:xfrm>
              <a:off x="2461" y="1956"/>
              <a:ext cx="922" cy="1701"/>
            </a:xfrm>
            <a:custGeom>
              <a:avLst/>
              <a:gdLst>
                <a:gd name="T0" fmla="*/ 0 w 11711"/>
                <a:gd name="T1" fmla="*/ 5 h 21600"/>
                <a:gd name="T2" fmla="*/ 73 w 11711"/>
                <a:gd name="T3" fmla="*/ 5 h 21600"/>
                <a:gd name="T4" fmla="*/ 37 w 11711"/>
                <a:gd name="T5" fmla="*/ 134 h 21600"/>
                <a:gd name="T6" fmla="*/ 0 60000 65536"/>
                <a:gd name="T7" fmla="*/ 0 60000 65536"/>
                <a:gd name="T8" fmla="*/ 0 60000 65536"/>
                <a:gd name="T9" fmla="*/ 0 w 11711"/>
                <a:gd name="T10" fmla="*/ 0 h 21600"/>
                <a:gd name="T11" fmla="*/ 11711 w 117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11" h="21600" fill="none" extrusionOk="0">
                  <a:moveTo>
                    <a:pt x="0" y="862"/>
                  </a:moveTo>
                  <a:cubicBezTo>
                    <a:pt x="1963" y="290"/>
                    <a:pt x="3998" y="-1"/>
                    <a:pt x="6043" y="0"/>
                  </a:cubicBezTo>
                  <a:cubicBezTo>
                    <a:pt x="7957" y="0"/>
                    <a:pt x="9863" y="254"/>
                    <a:pt x="11711" y="756"/>
                  </a:cubicBezTo>
                </a:path>
                <a:path w="11711" h="21600" stroke="0" extrusionOk="0">
                  <a:moveTo>
                    <a:pt x="0" y="862"/>
                  </a:moveTo>
                  <a:cubicBezTo>
                    <a:pt x="1963" y="290"/>
                    <a:pt x="3998" y="-1"/>
                    <a:pt x="6043" y="0"/>
                  </a:cubicBezTo>
                  <a:cubicBezTo>
                    <a:pt x="7957" y="0"/>
                    <a:pt x="9863" y="254"/>
                    <a:pt x="11711" y="756"/>
                  </a:cubicBezTo>
                  <a:lnTo>
                    <a:pt x="6043" y="2160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Arc 48"/>
            <p:cNvSpPr>
              <a:spLocks/>
            </p:cNvSpPr>
            <p:nvPr/>
          </p:nvSpPr>
          <p:spPr bwMode="auto">
            <a:xfrm rot="1434892" flipH="1">
              <a:off x="3294" y="2232"/>
              <a:ext cx="1346" cy="344"/>
            </a:xfrm>
            <a:custGeom>
              <a:avLst/>
              <a:gdLst>
                <a:gd name="T0" fmla="*/ 0 w 23458"/>
                <a:gd name="T1" fmla="*/ 1 h 21600"/>
                <a:gd name="T2" fmla="*/ 77 w 23458"/>
                <a:gd name="T3" fmla="*/ 1 h 21600"/>
                <a:gd name="T4" fmla="*/ 38 w 23458"/>
                <a:gd name="T5" fmla="*/ 5 h 21600"/>
                <a:gd name="T6" fmla="*/ 0 60000 65536"/>
                <a:gd name="T7" fmla="*/ 0 60000 65536"/>
                <a:gd name="T8" fmla="*/ 0 60000 65536"/>
                <a:gd name="T9" fmla="*/ 0 w 23458"/>
                <a:gd name="T10" fmla="*/ 0 h 21600"/>
                <a:gd name="T11" fmla="*/ 23458 w 234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58" h="21600" fill="none" extrusionOk="0">
                  <a:moveTo>
                    <a:pt x="0" y="3299"/>
                  </a:moveTo>
                  <a:cubicBezTo>
                    <a:pt x="3438" y="1143"/>
                    <a:pt x="7415" y="-1"/>
                    <a:pt x="11474" y="0"/>
                  </a:cubicBezTo>
                  <a:cubicBezTo>
                    <a:pt x="15739" y="0"/>
                    <a:pt x="19909" y="1262"/>
                    <a:pt x="23457" y="3629"/>
                  </a:cubicBezTo>
                </a:path>
                <a:path w="23458" h="21600" stroke="0" extrusionOk="0">
                  <a:moveTo>
                    <a:pt x="0" y="3299"/>
                  </a:moveTo>
                  <a:cubicBezTo>
                    <a:pt x="3438" y="1143"/>
                    <a:pt x="7415" y="-1"/>
                    <a:pt x="11474" y="0"/>
                  </a:cubicBezTo>
                  <a:cubicBezTo>
                    <a:pt x="15739" y="0"/>
                    <a:pt x="19909" y="1262"/>
                    <a:pt x="23457" y="3629"/>
                  </a:cubicBezTo>
                  <a:lnTo>
                    <a:pt x="11474" y="2160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Arc 49"/>
            <p:cNvSpPr>
              <a:spLocks/>
            </p:cNvSpPr>
            <p:nvPr/>
          </p:nvSpPr>
          <p:spPr bwMode="auto">
            <a:xfrm rot="-1434892">
              <a:off x="1202" y="2236"/>
              <a:ext cx="1341" cy="344"/>
            </a:xfrm>
            <a:custGeom>
              <a:avLst/>
              <a:gdLst>
                <a:gd name="T0" fmla="*/ 0 w 23379"/>
                <a:gd name="T1" fmla="*/ 1 h 21600"/>
                <a:gd name="T2" fmla="*/ 77 w 23379"/>
                <a:gd name="T3" fmla="*/ 1 h 21600"/>
                <a:gd name="T4" fmla="*/ 38 w 23379"/>
                <a:gd name="T5" fmla="*/ 5 h 21600"/>
                <a:gd name="T6" fmla="*/ 0 60000 65536"/>
                <a:gd name="T7" fmla="*/ 0 60000 65536"/>
                <a:gd name="T8" fmla="*/ 0 60000 65536"/>
                <a:gd name="T9" fmla="*/ 0 w 23379"/>
                <a:gd name="T10" fmla="*/ 0 h 21600"/>
                <a:gd name="T11" fmla="*/ 23379 w 233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379" h="21600" fill="none" extrusionOk="0">
                  <a:moveTo>
                    <a:pt x="-1" y="3250"/>
                  </a:moveTo>
                  <a:cubicBezTo>
                    <a:pt x="3420" y="1125"/>
                    <a:pt x="7367" y="-1"/>
                    <a:pt x="11395" y="0"/>
                  </a:cubicBezTo>
                  <a:cubicBezTo>
                    <a:pt x="15660" y="0"/>
                    <a:pt x="19830" y="1262"/>
                    <a:pt x="23378" y="3629"/>
                  </a:cubicBezTo>
                </a:path>
                <a:path w="23379" h="21600" stroke="0" extrusionOk="0">
                  <a:moveTo>
                    <a:pt x="-1" y="3250"/>
                  </a:moveTo>
                  <a:cubicBezTo>
                    <a:pt x="3420" y="1125"/>
                    <a:pt x="7367" y="-1"/>
                    <a:pt x="11395" y="0"/>
                  </a:cubicBezTo>
                  <a:cubicBezTo>
                    <a:pt x="15660" y="0"/>
                    <a:pt x="19830" y="1262"/>
                    <a:pt x="23378" y="3629"/>
                  </a:cubicBezTo>
                  <a:lnTo>
                    <a:pt x="11395" y="2160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Text Box 50"/>
            <p:cNvSpPr txBox="1">
              <a:spLocks noChangeArrowheads="1"/>
            </p:cNvSpPr>
            <p:nvPr/>
          </p:nvSpPr>
          <p:spPr bwMode="auto">
            <a:xfrm>
              <a:off x="2807" y="1857"/>
              <a:ext cx="232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Lc</a:t>
              </a:r>
            </a:p>
          </p:txBody>
        </p:sp>
        <p:sp>
          <p:nvSpPr>
            <p:cNvPr id="5171" name="Text Box 51"/>
            <p:cNvSpPr txBox="1">
              <a:spLocks noChangeArrowheads="1"/>
            </p:cNvSpPr>
            <p:nvPr/>
          </p:nvSpPr>
          <p:spPr bwMode="auto">
            <a:xfrm rot="2180023">
              <a:off x="4166" y="2274"/>
              <a:ext cx="229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L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 rot="-1598270">
              <a:off x="1462" y="2264"/>
              <a:ext cx="229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L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5173" name="Arc 53"/>
            <p:cNvSpPr>
              <a:spLocks/>
            </p:cNvSpPr>
            <p:nvPr/>
          </p:nvSpPr>
          <p:spPr bwMode="auto">
            <a:xfrm rot="-449752">
              <a:off x="2401" y="2640"/>
              <a:ext cx="258" cy="227"/>
            </a:xfrm>
            <a:custGeom>
              <a:avLst/>
              <a:gdLst>
                <a:gd name="T0" fmla="*/ 0 w 24597"/>
                <a:gd name="T1" fmla="*/ 1 h 21600"/>
                <a:gd name="T2" fmla="*/ 3 w 24597"/>
                <a:gd name="T3" fmla="*/ 0 h 21600"/>
                <a:gd name="T4" fmla="*/ 2 w 24597"/>
                <a:gd name="T5" fmla="*/ 2 h 21600"/>
                <a:gd name="T6" fmla="*/ 0 60000 65536"/>
                <a:gd name="T7" fmla="*/ 0 60000 65536"/>
                <a:gd name="T8" fmla="*/ 0 60000 65536"/>
                <a:gd name="T9" fmla="*/ 0 w 24597"/>
                <a:gd name="T10" fmla="*/ 0 h 21600"/>
                <a:gd name="T11" fmla="*/ 24597 w 24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97" h="21600" fill="none" extrusionOk="0">
                  <a:moveTo>
                    <a:pt x="0" y="10611"/>
                  </a:moveTo>
                  <a:cubicBezTo>
                    <a:pt x="3886" y="4034"/>
                    <a:pt x="10957" y="-1"/>
                    <a:pt x="18596" y="0"/>
                  </a:cubicBezTo>
                  <a:cubicBezTo>
                    <a:pt x="20626" y="0"/>
                    <a:pt x="22646" y="286"/>
                    <a:pt x="24596" y="850"/>
                  </a:cubicBezTo>
                </a:path>
                <a:path w="24597" h="21600" stroke="0" extrusionOk="0">
                  <a:moveTo>
                    <a:pt x="0" y="10611"/>
                  </a:moveTo>
                  <a:cubicBezTo>
                    <a:pt x="3886" y="4034"/>
                    <a:pt x="10957" y="-1"/>
                    <a:pt x="18596" y="0"/>
                  </a:cubicBezTo>
                  <a:cubicBezTo>
                    <a:pt x="20626" y="0"/>
                    <a:pt x="22646" y="286"/>
                    <a:pt x="24596" y="850"/>
                  </a:cubicBezTo>
                  <a:lnTo>
                    <a:pt x="18596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5174" name="Arc 54"/>
            <p:cNvSpPr>
              <a:spLocks/>
            </p:cNvSpPr>
            <p:nvPr/>
          </p:nvSpPr>
          <p:spPr bwMode="auto">
            <a:xfrm rot="449752" flipH="1">
              <a:off x="3205" y="2666"/>
              <a:ext cx="288" cy="227"/>
            </a:xfrm>
            <a:custGeom>
              <a:avLst/>
              <a:gdLst>
                <a:gd name="T0" fmla="*/ 0 w 27410"/>
                <a:gd name="T1" fmla="*/ 1 h 21600"/>
                <a:gd name="T2" fmla="*/ 3 w 27410"/>
                <a:gd name="T3" fmla="*/ 0 h 21600"/>
                <a:gd name="T4" fmla="*/ 2 w 27410"/>
                <a:gd name="T5" fmla="*/ 2 h 21600"/>
                <a:gd name="T6" fmla="*/ 0 60000 65536"/>
                <a:gd name="T7" fmla="*/ 0 60000 65536"/>
                <a:gd name="T8" fmla="*/ 0 60000 65536"/>
                <a:gd name="T9" fmla="*/ 0 w 27410"/>
                <a:gd name="T10" fmla="*/ 0 h 21600"/>
                <a:gd name="T11" fmla="*/ 27410 w 274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410" h="21600" fill="none" extrusionOk="0">
                  <a:moveTo>
                    <a:pt x="0" y="10611"/>
                  </a:moveTo>
                  <a:cubicBezTo>
                    <a:pt x="3886" y="4034"/>
                    <a:pt x="10957" y="-1"/>
                    <a:pt x="18596" y="0"/>
                  </a:cubicBezTo>
                  <a:cubicBezTo>
                    <a:pt x="21633" y="0"/>
                    <a:pt x="24636" y="640"/>
                    <a:pt x="27409" y="1880"/>
                  </a:cubicBezTo>
                </a:path>
                <a:path w="27410" h="21600" stroke="0" extrusionOk="0">
                  <a:moveTo>
                    <a:pt x="0" y="10611"/>
                  </a:moveTo>
                  <a:cubicBezTo>
                    <a:pt x="3886" y="4034"/>
                    <a:pt x="10957" y="-1"/>
                    <a:pt x="18596" y="0"/>
                  </a:cubicBezTo>
                  <a:cubicBezTo>
                    <a:pt x="21633" y="0"/>
                    <a:pt x="24636" y="640"/>
                    <a:pt x="27409" y="1880"/>
                  </a:cubicBezTo>
                  <a:lnTo>
                    <a:pt x="18596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 rot="-2039721">
              <a:off x="1936" y="2388"/>
              <a:ext cx="2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5176" name="Text Box 56"/>
            <p:cNvSpPr txBox="1">
              <a:spLocks noChangeArrowheads="1"/>
            </p:cNvSpPr>
            <p:nvPr/>
          </p:nvSpPr>
          <p:spPr bwMode="auto">
            <a:xfrm rot="1783995">
              <a:off x="3722" y="2395"/>
              <a:ext cx="22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auto">
            <a:xfrm>
              <a:off x="1134" y="2461"/>
              <a:ext cx="302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auto">
            <a:xfrm flipH="1">
              <a:off x="4425" y="2421"/>
              <a:ext cx="273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59"/>
            <p:cNvSpPr>
              <a:spLocks noChangeShapeType="1"/>
            </p:cNvSpPr>
            <p:nvPr/>
          </p:nvSpPr>
          <p:spPr bwMode="auto">
            <a:xfrm>
              <a:off x="1805" y="1967"/>
              <a:ext cx="9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Text Box 60"/>
            <p:cNvSpPr txBox="1">
              <a:spLocks noChangeArrowheads="1"/>
            </p:cNvSpPr>
            <p:nvPr/>
          </p:nvSpPr>
          <p:spPr bwMode="auto">
            <a:xfrm rot="-2039721">
              <a:off x="1694" y="1977"/>
              <a:ext cx="18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p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5181" name="Text Box 61"/>
            <p:cNvSpPr txBox="1">
              <a:spLocks noChangeArrowheads="1"/>
            </p:cNvSpPr>
            <p:nvPr/>
          </p:nvSpPr>
          <p:spPr bwMode="auto">
            <a:xfrm rot="12548377" flipV="1">
              <a:off x="4062" y="2013"/>
              <a:ext cx="2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p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 flipH="1">
              <a:off x="3966" y="1932"/>
              <a:ext cx="117" cy="1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 flipV="1">
              <a:off x="1316" y="2295"/>
              <a:ext cx="725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 rot="-2039721">
              <a:off x="1634" y="2497"/>
              <a:ext cx="18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k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 flipH="1">
              <a:off x="3288" y="1207"/>
              <a:ext cx="545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3823" y="121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Text Box 67"/>
            <p:cNvSpPr txBox="1">
              <a:spLocks noChangeArrowheads="1"/>
            </p:cNvSpPr>
            <p:nvPr/>
          </p:nvSpPr>
          <p:spPr bwMode="auto">
            <a:xfrm>
              <a:off x="3979" y="1081"/>
              <a:ext cx="12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 i="1">
                  <a:solidFill>
                    <a:srgbClr val="FFFF00"/>
                  </a:solidFill>
                  <a:sym typeface="Symbol" pitchFamily="18" charset="2"/>
                </a:rPr>
                <a:t>Circular curve</a:t>
              </a:r>
            </a:p>
          </p:txBody>
        </p:sp>
        <p:sp>
          <p:nvSpPr>
            <p:cNvPr id="5188" name="Text Box 68"/>
            <p:cNvSpPr txBox="1">
              <a:spLocks noChangeArrowheads="1"/>
            </p:cNvSpPr>
            <p:nvPr/>
          </p:nvSpPr>
          <p:spPr bwMode="auto">
            <a:xfrm>
              <a:off x="2840" y="3543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O</a:t>
              </a:r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 flipV="1">
              <a:off x="1066" y="1565"/>
              <a:ext cx="1134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lg"/>
              <a:tailEnd type="arrow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>
              <a:off x="2154" y="1434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Text Box 71"/>
            <p:cNvSpPr txBox="1">
              <a:spLocks noChangeArrowheads="1"/>
            </p:cNvSpPr>
            <p:nvPr/>
          </p:nvSpPr>
          <p:spPr bwMode="auto">
            <a:xfrm rot="-1869558">
              <a:off x="1338" y="174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X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115888"/>
            <a:ext cx="4835525" cy="4556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2400" b="1"/>
              <a:t>LENGKUNG HORISONTAL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50800" y="476250"/>
            <a:ext cx="53292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id-ID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 Tipe SPIRAL-SPIRAL (SS)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1582737" cy="833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190800" bIns="82800"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</a:rPr>
              <a:t>R kecil</a:t>
            </a:r>
            <a:endParaRPr lang="id-ID" sz="2400" b="1">
              <a:solidFill>
                <a:srgbClr val="00FF00"/>
              </a:solidFill>
              <a:sym typeface="Symbol" pitchFamily="18" charset="2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>
                <a:solidFill>
                  <a:srgbClr val="00FF00"/>
                </a:solidFill>
                <a:sym typeface="Symbol" pitchFamily="18" charset="2"/>
              </a:rPr>
              <a:t> besar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663" y="1154113"/>
            <a:ext cx="7159625" cy="5129212"/>
            <a:chOff x="683" y="727"/>
            <a:chExt cx="4510" cy="3231"/>
          </a:xfrm>
        </p:grpSpPr>
        <p:sp>
          <p:nvSpPr>
            <p:cNvPr id="6151" name="Line 6"/>
            <p:cNvSpPr>
              <a:spLocks noChangeShapeType="1"/>
            </p:cNvSpPr>
            <p:nvPr/>
          </p:nvSpPr>
          <p:spPr bwMode="auto">
            <a:xfrm flipV="1">
              <a:off x="793" y="727"/>
              <a:ext cx="2359" cy="3085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2880" y="1090"/>
              <a:ext cx="2132" cy="2631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>
              <a:off x="4558" y="3177"/>
              <a:ext cx="635" cy="77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 flipH="1">
              <a:off x="683" y="3187"/>
              <a:ext cx="590" cy="77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2880" y="1135"/>
              <a:ext cx="33" cy="2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Oval 11"/>
            <p:cNvSpPr>
              <a:spLocks noChangeArrowheads="1"/>
            </p:cNvSpPr>
            <p:nvPr/>
          </p:nvSpPr>
          <p:spPr bwMode="auto">
            <a:xfrm flipH="1" flipV="1">
              <a:off x="2880" y="3403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rc 12"/>
            <p:cNvSpPr>
              <a:spLocks/>
            </p:cNvSpPr>
            <p:nvPr/>
          </p:nvSpPr>
          <p:spPr bwMode="auto">
            <a:xfrm rot="181880">
              <a:off x="2635" y="3111"/>
              <a:ext cx="535" cy="340"/>
            </a:xfrm>
            <a:custGeom>
              <a:avLst/>
              <a:gdLst>
                <a:gd name="T0" fmla="*/ 0 w 33962"/>
                <a:gd name="T1" fmla="*/ 2 h 21600"/>
                <a:gd name="T2" fmla="*/ 8 w 33962"/>
                <a:gd name="T3" fmla="*/ 2 h 21600"/>
                <a:gd name="T4" fmla="*/ 4 w 33962"/>
                <a:gd name="T5" fmla="*/ 5 h 21600"/>
                <a:gd name="T6" fmla="*/ 0 60000 65536"/>
                <a:gd name="T7" fmla="*/ 0 60000 65536"/>
                <a:gd name="T8" fmla="*/ 0 60000 65536"/>
                <a:gd name="T9" fmla="*/ 0 w 33962"/>
                <a:gd name="T10" fmla="*/ 0 h 21600"/>
                <a:gd name="T11" fmla="*/ 33962 w 339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62" h="21600" fill="none" extrusionOk="0">
                  <a:moveTo>
                    <a:pt x="-1" y="9141"/>
                  </a:moveTo>
                  <a:cubicBezTo>
                    <a:pt x="4047" y="3409"/>
                    <a:pt x="10627" y="-1"/>
                    <a:pt x="17645" y="0"/>
                  </a:cubicBezTo>
                  <a:cubicBezTo>
                    <a:pt x="23906" y="0"/>
                    <a:pt x="29859" y="2716"/>
                    <a:pt x="33962" y="7446"/>
                  </a:cubicBezTo>
                </a:path>
                <a:path w="33962" h="21600" stroke="0" extrusionOk="0">
                  <a:moveTo>
                    <a:pt x="-1" y="9141"/>
                  </a:moveTo>
                  <a:cubicBezTo>
                    <a:pt x="4047" y="3409"/>
                    <a:pt x="10627" y="-1"/>
                    <a:pt x="17645" y="0"/>
                  </a:cubicBezTo>
                  <a:cubicBezTo>
                    <a:pt x="23906" y="0"/>
                    <a:pt x="29859" y="2716"/>
                    <a:pt x="33962" y="7446"/>
                  </a:cubicBezTo>
                  <a:lnTo>
                    <a:pt x="17645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 flipV="1">
              <a:off x="884" y="818"/>
              <a:ext cx="1633" cy="2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sm" len="med"/>
              <a:tailEnd type="arrow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 flipH="1" flipV="1">
              <a:off x="793" y="2814"/>
              <a:ext cx="40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 flipH="1" flipV="1">
              <a:off x="2426" y="727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Arc 16"/>
            <p:cNvSpPr>
              <a:spLocks/>
            </p:cNvSpPr>
            <p:nvPr/>
          </p:nvSpPr>
          <p:spPr bwMode="auto">
            <a:xfrm>
              <a:off x="2889" y="835"/>
              <a:ext cx="340" cy="516"/>
            </a:xfrm>
            <a:custGeom>
              <a:avLst/>
              <a:gdLst>
                <a:gd name="T0" fmla="*/ 4 w 21600"/>
                <a:gd name="T1" fmla="*/ 0 h 32784"/>
                <a:gd name="T2" fmla="*/ 3 w 21600"/>
                <a:gd name="T3" fmla="*/ 8 h 32784"/>
                <a:gd name="T4" fmla="*/ 0 w 21600"/>
                <a:gd name="T5" fmla="*/ 4 h 327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784"/>
                <a:gd name="T11" fmla="*/ 21600 w 21600"/>
                <a:gd name="T12" fmla="*/ 32784 h 327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784" fill="none" extrusionOk="0">
                  <a:moveTo>
                    <a:pt x="14652" y="-1"/>
                  </a:moveTo>
                  <a:cubicBezTo>
                    <a:pt x="19081" y="4088"/>
                    <a:pt x="21600" y="9842"/>
                    <a:pt x="21600" y="15870"/>
                  </a:cubicBezTo>
                  <a:cubicBezTo>
                    <a:pt x="21600" y="22458"/>
                    <a:pt x="18593" y="28686"/>
                    <a:pt x="13434" y="32784"/>
                  </a:cubicBezTo>
                </a:path>
                <a:path w="21600" h="32784" stroke="0" extrusionOk="0">
                  <a:moveTo>
                    <a:pt x="14652" y="-1"/>
                  </a:moveTo>
                  <a:cubicBezTo>
                    <a:pt x="19081" y="4088"/>
                    <a:pt x="21600" y="9842"/>
                    <a:pt x="21600" y="15870"/>
                  </a:cubicBezTo>
                  <a:cubicBezTo>
                    <a:pt x="21600" y="22458"/>
                    <a:pt x="18593" y="28686"/>
                    <a:pt x="13434" y="32784"/>
                  </a:cubicBezTo>
                  <a:lnTo>
                    <a:pt x="0" y="1587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6162" name="Oval 17"/>
            <p:cNvSpPr>
              <a:spLocks noChangeArrowheads="1"/>
            </p:cNvSpPr>
            <p:nvPr/>
          </p:nvSpPr>
          <p:spPr bwMode="auto">
            <a:xfrm flipH="1" flipV="1">
              <a:off x="2862" y="1065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Text Box 18"/>
            <p:cNvSpPr txBox="1">
              <a:spLocks noChangeArrowheads="1"/>
            </p:cNvSpPr>
            <p:nvPr/>
          </p:nvSpPr>
          <p:spPr bwMode="auto">
            <a:xfrm rot="-2947192">
              <a:off x="912" y="311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TS</a:t>
              </a:r>
            </a:p>
          </p:txBody>
        </p:sp>
        <p:sp>
          <p:nvSpPr>
            <p:cNvPr id="6164" name="Text Box 19"/>
            <p:cNvSpPr txBox="1">
              <a:spLocks noChangeArrowheads="1"/>
            </p:cNvSpPr>
            <p:nvPr/>
          </p:nvSpPr>
          <p:spPr bwMode="auto">
            <a:xfrm rot="2872840">
              <a:off x="4591" y="304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ST</a:t>
              </a:r>
            </a:p>
          </p:txBody>
        </p:sp>
        <p:sp>
          <p:nvSpPr>
            <p:cNvPr id="6165" name="Text Box 20"/>
            <p:cNvSpPr txBox="1">
              <a:spLocks noChangeArrowheads="1"/>
            </p:cNvSpPr>
            <p:nvPr/>
          </p:nvSpPr>
          <p:spPr bwMode="auto">
            <a:xfrm>
              <a:off x="2909" y="1498"/>
              <a:ext cx="22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E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6166" name="Text Box 21"/>
            <p:cNvSpPr txBox="1">
              <a:spLocks noChangeArrowheads="1"/>
            </p:cNvSpPr>
            <p:nvPr/>
          </p:nvSpPr>
          <p:spPr bwMode="auto">
            <a:xfrm>
              <a:off x="3031" y="979"/>
              <a:ext cx="20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</a:t>
              </a:r>
            </a:p>
          </p:txBody>
        </p:sp>
        <p:sp>
          <p:nvSpPr>
            <p:cNvPr id="6167" name="Text Box 22"/>
            <p:cNvSpPr txBox="1">
              <a:spLocks noChangeArrowheads="1"/>
            </p:cNvSpPr>
            <p:nvPr/>
          </p:nvSpPr>
          <p:spPr bwMode="auto">
            <a:xfrm>
              <a:off x="2727" y="789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0000"/>
                  </a:solidFill>
                </a:rPr>
                <a:t>PI</a:t>
              </a:r>
            </a:p>
          </p:txBody>
        </p:sp>
        <p:sp>
          <p:nvSpPr>
            <p:cNvPr id="6168" name="Text Box 23"/>
            <p:cNvSpPr txBox="1">
              <a:spLocks noChangeArrowheads="1"/>
            </p:cNvSpPr>
            <p:nvPr/>
          </p:nvSpPr>
          <p:spPr bwMode="auto">
            <a:xfrm rot="-3040862">
              <a:off x="1590" y="1726"/>
              <a:ext cx="243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T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6169" name="Text Box 24"/>
            <p:cNvSpPr txBox="1">
              <a:spLocks noChangeArrowheads="1"/>
            </p:cNvSpPr>
            <p:nvPr/>
          </p:nvSpPr>
          <p:spPr bwMode="auto">
            <a:xfrm rot="-1054276">
              <a:off x="2606" y="2905"/>
              <a:ext cx="23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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S</a:t>
              </a:r>
            </a:p>
          </p:txBody>
        </p:sp>
        <p:sp>
          <p:nvSpPr>
            <p:cNvPr id="6170" name="Text Box 25"/>
            <p:cNvSpPr txBox="1">
              <a:spLocks noChangeArrowheads="1"/>
            </p:cNvSpPr>
            <p:nvPr/>
          </p:nvSpPr>
          <p:spPr bwMode="auto">
            <a:xfrm>
              <a:off x="2829" y="2601"/>
              <a:ext cx="220" cy="206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R</a:t>
              </a:r>
              <a:r>
                <a:rPr lang="id-ID" sz="2000" b="1" baseline="-25000">
                  <a:solidFill>
                    <a:srgbClr val="FFFF00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6171" name="Arc 26"/>
            <p:cNvSpPr>
              <a:spLocks/>
            </p:cNvSpPr>
            <p:nvPr/>
          </p:nvSpPr>
          <p:spPr bwMode="auto">
            <a:xfrm>
              <a:off x="1912" y="2135"/>
              <a:ext cx="1972" cy="1134"/>
            </a:xfrm>
            <a:custGeom>
              <a:avLst/>
              <a:gdLst>
                <a:gd name="T0" fmla="*/ 0 w 37552"/>
                <a:gd name="T1" fmla="*/ 30 h 21600"/>
                <a:gd name="T2" fmla="*/ 104 w 37552"/>
                <a:gd name="T3" fmla="*/ 30 h 21600"/>
                <a:gd name="T4" fmla="*/ 52 w 37552"/>
                <a:gd name="T5" fmla="*/ 60 h 21600"/>
                <a:gd name="T6" fmla="*/ 0 60000 65536"/>
                <a:gd name="T7" fmla="*/ 0 60000 65536"/>
                <a:gd name="T8" fmla="*/ 0 60000 65536"/>
                <a:gd name="T9" fmla="*/ 0 w 37552"/>
                <a:gd name="T10" fmla="*/ 0 h 21600"/>
                <a:gd name="T11" fmla="*/ 37552 w 375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52" h="21600" fill="none" extrusionOk="0">
                  <a:moveTo>
                    <a:pt x="-1" y="10999"/>
                  </a:moveTo>
                  <a:cubicBezTo>
                    <a:pt x="3827" y="4204"/>
                    <a:pt x="11020" y="-1"/>
                    <a:pt x="18820" y="0"/>
                  </a:cubicBezTo>
                  <a:cubicBezTo>
                    <a:pt x="26555" y="0"/>
                    <a:pt x="33700" y="4136"/>
                    <a:pt x="37552" y="10844"/>
                  </a:cubicBezTo>
                </a:path>
                <a:path w="37552" h="21600" stroke="0" extrusionOk="0">
                  <a:moveTo>
                    <a:pt x="-1" y="10999"/>
                  </a:moveTo>
                  <a:cubicBezTo>
                    <a:pt x="3827" y="4204"/>
                    <a:pt x="11020" y="-1"/>
                    <a:pt x="18820" y="0"/>
                  </a:cubicBezTo>
                  <a:cubicBezTo>
                    <a:pt x="26555" y="0"/>
                    <a:pt x="33700" y="4136"/>
                    <a:pt x="37552" y="10844"/>
                  </a:cubicBezTo>
                  <a:lnTo>
                    <a:pt x="18820" y="21600"/>
                  </a:lnTo>
                  <a:close/>
                </a:path>
              </a:pathLst>
            </a:custGeom>
            <a:noFill/>
            <a:ln w="38100">
              <a:solidFill>
                <a:srgbClr val="00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Arc 27"/>
            <p:cNvSpPr>
              <a:spLocks/>
            </p:cNvSpPr>
            <p:nvPr/>
          </p:nvSpPr>
          <p:spPr bwMode="auto">
            <a:xfrm rot="-2804431">
              <a:off x="1266" y="2319"/>
              <a:ext cx="1926" cy="850"/>
            </a:xfrm>
            <a:custGeom>
              <a:avLst/>
              <a:gdLst>
                <a:gd name="T0" fmla="*/ 0 w 25779"/>
                <a:gd name="T1" fmla="*/ 1 h 21600"/>
                <a:gd name="T2" fmla="*/ 144 w 25779"/>
                <a:gd name="T3" fmla="*/ 22 h 21600"/>
                <a:gd name="T4" fmla="*/ 31 w 25779"/>
                <a:gd name="T5" fmla="*/ 33 h 21600"/>
                <a:gd name="T6" fmla="*/ 0 60000 65536"/>
                <a:gd name="T7" fmla="*/ 0 60000 65536"/>
                <a:gd name="T8" fmla="*/ 0 60000 65536"/>
                <a:gd name="T9" fmla="*/ 0 w 25779"/>
                <a:gd name="T10" fmla="*/ 0 h 21600"/>
                <a:gd name="T11" fmla="*/ 25779 w 257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79" h="21600" fill="none" extrusionOk="0">
                  <a:moveTo>
                    <a:pt x="-1" y="715"/>
                  </a:moveTo>
                  <a:cubicBezTo>
                    <a:pt x="1799" y="240"/>
                    <a:pt x="3652" y="-1"/>
                    <a:pt x="5514" y="0"/>
                  </a:cubicBezTo>
                  <a:cubicBezTo>
                    <a:pt x="14560" y="0"/>
                    <a:pt x="22648" y="5637"/>
                    <a:pt x="25779" y="14124"/>
                  </a:cubicBezTo>
                </a:path>
                <a:path w="25779" h="21600" stroke="0" extrusionOk="0">
                  <a:moveTo>
                    <a:pt x="-1" y="715"/>
                  </a:moveTo>
                  <a:cubicBezTo>
                    <a:pt x="1799" y="240"/>
                    <a:pt x="3652" y="-1"/>
                    <a:pt x="5514" y="0"/>
                  </a:cubicBezTo>
                  <a:cubicBezTo>
                    <a:pt x="14560" y="0"/>
                    <a:pt x="22648" y="5637"/>
                    <a:pt x="25779" y="14124"/>
                  </a:cubicBezTo>
                  <a:lnTo>
                    <a:pt x="5514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28"/>
            <p:cNvSpPr>
              <a:spLocks noChangeArrowheads="1"/>
            </p:cNvSpPr>
            <p:nvPr/>
          </p:nvSpPr>
          <p:spPr bwMode="auto">
            <a:xfrm flipH="1" flipV="1">
              <a:off x="1234" y="3141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Text Box 29"/>
            <p:cNvSpPr txBox="1">
              <a:spLocks noChangeArrowheads="1"/>
            </p:cNvSpPr>
            <p:nvPr/>
          </p:nvSpPr>
          <p:spPr bwMode="auto">
            <a:xfrm>
              <a:off x="2698" y="1876"/>
              <a:ext cx="428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00FFFF"/>
                  </a:solidFill>
                </a:rPr>
                <a:t>SCS</a:t>
              </a:r>
            </a:p>
          </p:txBody>
        </p:sp>
        <p:sp>
          <p:nvSpPr>
            <p:cNvPr id="6175" name="Line 30"/>
            <p:cNvSpPr>
              <a:spLocks noChangeShapeType="1"/>
            </p:cNvSpPr>
            <p:nvPr/>
          </p:nvSpPr>
          <p:spPr bwMode="auto">
            <a:xfrm>
              <a:off x="1726" y="2592"/>
              <a:ext cx="1199" cy="8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1"/>
            <p:cNvSpPr>
              <a:spLocks noChangeShapeType="1"/>
            </p:cNvSpPr>
            <p:nvPr/>
          </p:nvSpPr>
          <p:spPr bwMode="auto">
            <a:xfrm flipH="1">
              <a:off x="2925" y="2542"/>
              <a:ext cx="1134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Arc 32"/>
            <p:cNvSpPr>
              <a:spLocks/>
            </p:cNvSpPr>
            <p:nvPr/>
          </p:nvSpPr>
          <p:spPr bwMode="auto">
            <a:xfrm rot="-328648">
              <a:off x="2472" y="2899"/>
              <a:ext cx="454" cy="454"/>
            </a:xfrm>
            <a:custGeom>
              <a:avLst/>
              <a:gdLst>
                <a:gd name="T0" fmla="*/ 0 w 21467"/>
                <a:gd name="T1" fmla="*/ 4 h 21600"/>
                <a:gd name="T2" fmla="*/ 10 w 21467"/>
                <a:gd name="T3" fmla="*/ 0 h 21600"/>
                <a:gd name="T4" fmla="*/ 8 w 21467"/>
                <a:gd name="T5" fmla="*/ 10 h 21600"/>
                <a:gd name="T6" fmla="*/ 0 60000 65536"/>
                <a:gd name="T7" fmla="*/ 0 60000 65536"/>
                <a:gd name="T8" fmla="*/ 0 60000 65536"/>
                <a:gd name="T9" fmla="*/ 0 w 21467"/>
                <a:gd name="T10" fmla="*/ 0 h 21600"/>
                <a:gd name="T11" fmla="*/ 21467 w 214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67" h="21600" fill="none" extrusionOk="0">
                  <a:moveTo>
                    <a:pt x="-1" y="8478"/>
                  </a:moveTo>
                  <a:cubicBezTo>
                    <a:pt x="4086" y="3134"/>
                    <a:pt x="10430" y="-1"/>
                    <a:pt x="17158" y="0"/>
                  </a:cubicBezTo>
                  <a:cubicBezTo>
                    <a:pt x="18605" y="0"/>
                    <a:pt x="20048" y="145"/>
                    <a:pt x="21466" y="434"/>
                  </a:cubicBezTo>
                </a:path>
                <a:path w="21467" h="21600" stroke="0" extrusionOk="0">
                  <a:moveTo>
                    <a:pt x="-1" y="8478"/>
                  </a:moveTo>
                  <a:cubicBezTo>
                    <a:pt x="4086" y="3134"/>
                    <a:pt x="10430" y="-1"/>
                    <a:pt x="17158" y="0"/>
                  </a:cubicBezTo>
                  <a:cubicBezTo>
                    <a:pt x="18605" y="0"/>
                    <a:pt x="20048" y="145"/>
                    <a:pt x="21466" y="434"/>
                  </a:cubicBezTo>
                  <a:lnTo>
                    <a:pt x="17158" y="21600"/>
                  </a:lnTo>
                  <a:close/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6178" name="Line 33"/>
            <p:cNvSpPr>
              <a:spLocks noChangeShapeType="1"/>
            </p:cNvSpPr>
            <p:nvPr/>
          </p:nvSpPr>
          <p:spPr bwMode="auto">
            <a:xfrm>
              <a:off x="1687" y="2654"/>
              <a:ext cx="182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Text Box 34"/>
            <p:cNvSpPr txBox="1">
              <a:spLocks noChangeArrowheads="1"/>
            </p:cNvSpPr>
            <p:nvPr/>
          </p:nvSpPr>
          <p:spPr bwMode="auto">
            <a:xfrm rot="-2841736">
              <a:off x="1638" y="2660"/>
              <a:ext cx="18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p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6180" name="Text Box 35"/>
            <p:cNvSpPr txBox="1">
              <a:spLocks noChangeArrowheads="1"/>
            </p:cNvSpPr>
            <p:nvPr/>
          </p:nvSpPr>
          <p:spPr bwMode="auto">
            <a:xfrm rot="14153954" flipV="1">
              <a:off x="4014" y="2699"/>
              <a:ext cx="22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p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6181" name="Line 36"/>
            <p:cNvSpPr>
              <a:spLocks noChangeShapeType="1"/>
            </p:cNvSpPr>
            <p:nvPr/>
          </p:nvSpPr>
          <p:spPr bwMode="auto">
            <a:xfrm flipH="1">
              <a:off x="3894" y="2614"/>
              <a:ext cx="205" cy="1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7"/>
            <p:cNvSpPr>
              <a:spLocks noChangeShapeType="1"/>
            </p:cNvSpPr>
            <p:nvPr/>
          </p:nvSpPr>
          <p:spPr bwMode="auto">
            <a:xfrm flipV="1">
              <a:off x="1156" y="2542"/>
              <a:ext cx="454" cy="5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sm" len="med"/>
              <a:tailEnd type="arrow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Text Box 38"/>
            <p:cNvSpPr txBox="1">
              <a:spLocks noChangeArrowheads="1"/>
            </p:cNvSpPr>
            <p:nvPr/>
          </p:nvSpPr>
          <p:spPr bwMode="auto">
            <a:xfrm rot="-3144108">
              <a:off x="1267" y="2738"/>
              <a:ext cx="181" cy="206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k</a:t>
              </a:r>
              <a:endParaRPr lang="id-ID" sz="2000" b="1" baseline="-25000">
                <a:solidFill>
                  <a:srgbClr val="FFFF00"/>
                </a:solidFill>
                <a:sym typeface="Symbol" pitchFamily="18" charset="2"/>
              </a:endParaRPr>
            </a:p>
          </p:txBody>
        </p:sp>
        <p:sp>
          <p:nvSpPr>
            <p:cNvPr id="6184" name="Text Box 39"/>
            <p:cNvSpPr txBox="1">
              <a:spLocks noChangeArrowheads="1"/>
            </p:cNvSpPr>
            <p:nvPr/>
          </p:nvSpPr>
          <p:spPr bwMode="auto">
            <a:xfrm>
              <a:off x="2925" y="3449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O</a:t>
              </a:r>
            </a:p>
          </p:txBody>
        </p:sp>
        <p:sp>
          <p:nvSpPr>
            <p:cNvPr id="6185" name="Line 40"/>
            <p:cNvSpPr>
              <a:spLocks noChangeShapeType="1"/>
            </p:cNvSpPr>
            <p:nvPr/>
          </p:nvSpPr>
          <p:spPr bwMode="auto">
            <a:xfrm flipV="1">
              <a:off x="1015" y="1589"/>
              <a:ext cx="1094" cy="1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sm" len="med"/>
              <a:tailEnd type="arrow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41"/>
            <p:cNvSpPr>
              <a:spLocks noChangeShapeType="1"/>
            </p:cNvSpPr>
            <p:nvPr/>
          </p:nvSpPr>
          <p:spPr bwMode="auto">
            <a:xfrm>
              <a:off x="1519" y="2451"/>
              <a:ext cx="194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Text Box 42"/>
            <p:cNvSpPr txBox="1">
              <a:spLocks noChangeArrowheads="1"/>
            </p:cNvSpPr>
            <p:nvPr/>
          </p:nvSpPr>
          <p:spPr bwMode="auto">
            <a:xfrm rot="-3082428">
              <a:off x="1463" y="2147"/>
              <a:ext cx="261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X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6188" name="Text Box 43"/>
            <p:cNvSpPr txBox="1">
              <a:spLocks noChangeArrowheads="1"/>
            </p:cNvSpPr>
            <p:nvPr/>
          </p:nvSpPr>
          <p:spPr bwMode="auto">
            <a:xfrm>
              <a:off x="2809" y="3157"/>
              <a:ext cx="209" cy="206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rgbClr val="FFFF00"/>
                  </a:solidFill>
                  <a:sym typeface="Symbol" pitchFamily="18" charset="2"/>
                </a:rPr>
                <a:t></a:t>
              </a:r>
            </a:p>
          </p:txBody>
        </p:sp>
        <p:sp>
          <p:nvSpPr>
            <p:cNvPr id="6189" name="Line 44"/>
            <p:cNvSpPr>
              <a:spLocks noChangeShapeType="1"/>
            </p:cNvSpPr>
            <p:nvPr/>
          </p:nvSpPr>
          <p:spPr bwMode="auto">
            <a:xfrm flipH="1" flipV="1">
              <a:off x="2381" y="1770"/>
              <a:ext cx="544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45"/>
            <p:cNvSpPr>
              <a:spLocks noChangeShapeType="1"/>
            </p:cNvSpPr>
            <p:nvPr/>
          </p:nvSpPr>
          <p:spPr bwMode="auto">
            <a:xfrm>
              <a:off x="2109" y="1589"/>
              <a:ext cx="227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Arc 46"/>
            <p:cNvSpPr>
              <a:spLocks/>
            </p:cNvSpPr>
            <p:nvPr/>
          </p:nvSpPr>
          <p:spPr bwMode="auto">
            <a:xfrm rot="-2505350">
              <a:off x="1427" y="2541"/>
              <a:ext cx="1780" cy="850"/>
            </a:xfrm>
            <a:custGeom>
              <a:avLst/>
              <a:gdLst>
                <a:gd name="T0" fmla="*/ 0 w 23837"/>
                <a:gd name="T1" fmla="*/ 2 h 21600"/>
                <a:gd name="T2" fmla="*/ 133 w 23837"/>
                <a:gd name="T3" fmla="*/ 13 h 21600"/>
                <a:gd name="T4" fmla="*/ 38 w 23837"/>
                <a:gd name="T5" fmla="*/ 33 h 21600"/>
                <a:gd name="T6" fmla="*/ 0 60000 65536"/>
                <a:gd name="T7" fmla="*/ 0 60000 65536"/>
                <a:gd name="T8" fmla="*/ 0 60000 65536"/>
                <a:gd name="T9" fmla="*/ 0 w 23837"/>
                <a:gd name="T10" fmla="*/ 0 h 21600"/>
                <a:gd name="T11" fmla="*/ 23837 w 238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37" h="21600" fill="none" extrusionOk="0">
                  <a:moveTo>
                    <a:pt x="-1" y="1093"/>
                  </a:moveTo>
                  <a:cubicBezTo>
                    <a:pt x="2189" y="369"/>
                    <a:pt x="4480" y="-1"/>
                    <a:pt x="6786" y="0"/>
                  </a:cubicBezTo>
                  <a:cubicBezTo>
                    <a:pt x="13452" y="0"/>
                    <a:pt x="19744" y="3077"/>
                    <a:pt x="23836" y="8340"/>
                  </a:cubicBezTo>
                </a:path>
                <a:path w="23837" h="21600" stroke="0" extrusionOk="0">
                  <a:moveTo>
                    <a:pt x="-1" y="1093"/>
                  </a:moveTo>
                  <a:cubicBezTo>
                    <a:pt x="2189" y="369"/>
                    <a:pt x="4480" y="-1"/>
                    <a:pt x="6786" y="0"/>
                  </a:cubicBezTo>
                  <a:cubicBezTo>
                    <a:pt x="13452" y="0"/>
                    <a:pt x="19744" y="3077"/>
                    <a:pt x="23836" y="8340"/>
                  </a:cubicBezTo>
                  <a:lnTo>
                    <a:pt x="6786" y="21600"/>
                  </a:lnTo>
                  <a:close/>
                </a:path>
              </a:pathLst>
            </a:custGeom>
            <a:noFill/>
            <a:ln w="28575">
              <a:solidFill>
                <a:srgbClr val="00FF00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Text Box 47"/>
            <p:cNvSpPr txBox="1">
              <a:spLocks noChangeArrowheads="1"/>
            </p:cNvSpPr>
            <p:nvPr/>
          </p:nvSpPr>
          <p:spPr bwMode="auto">
            <a:xfrm rot="-2216698">
              <a:off x="2069" y="2496"/>
              <a:ext cx="229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L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6193" name="Arc 48"/>
            <p:cNvSpPr>
              <a:spLocks/>
            </p:cNvSpPr>
            <p:nvPr/>
          </p:nvSpPr>
          <p:spPr bwMode="auto">
            <a:xfrm rot="2658918" flipH="1">
              <a:off x="2657" y="2360"/>
              <a:ext cx="1906" cy="850"/>
            </a:xfrm>
            <a:custGeom>
              <a:avLst/>
              <a:gdLst>
                <a:gd name="T0" fmla="*/ 0 w 25523"/>
                <a:gd name="T1" fmla="*/ 2 h 21600"/>
                <a:gd name="T2" fmla="*/ 142 w 25523"/>
                <a:gd name="T3" fmla="*/ 17 h 21600"/>
                <a:gd name="T4" fmla="*/ 38 w 25523"/>
                <a:gd name="T5" fmla="*/ 33 h 21600"/>
                <a:gd name="T6" fmla="*/ 0 60000 65536"/>
                <a:gd name="T7" fmla="*/ 0 60000 65536"/>
                <a:gd name="T8" fmla="*/ 0 60000 65536"/>
                <a:gd name="T9" fmla="*/ 0 w 25523"/>
                <a:gd name="T10" fmla="*/ 0 h 21600"/>
                <a:gd name="T11" fmla="*/ 25523 w 255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23" h="21600" fill="none" extrusionOk="0">
                  <a:moveTo>
                    <a:pt x="-1" y="1093"/>
                  </a:moveTo>
                  <a:cubicBezTo>
                    <a:pt x="2189" y="369"/>
                    <a:pt x="4480" y="-1"/>
                    <a:pt x="6786" y="0"/>
                  </a:cubicBezTo>
                  <a:cubicBezTo>
                    <a:pt x="14525" y="0"/>
                    <a:pt x="21672" y="4140"/>
                    <a:pt x="25523" y="10853"/>
                  </a:cubicBezTo>
                </a:path>
                <a:path w="25523" h="21600" stroke="0" extrusionOk="0">
                  <a:moveTo>
                    <a:pt x="-1" y="1093"/>
                  </a:moveTo>
                  <a:cubicBezTo>
                    <a:pt x="2189" y="369"/>
                    <a:pt x="4480" y="-1"/>
                    <a:pt x="6786" y="0"/>
                  </a:cubicBezTo>
                  <a:cubicBezTo>
                    <a:pt x="14525" y="0"/>
                    <a:pt x="21672" y="4140"/>
                    <a:pt x="25523" y="10853"/>
                  </a:cubicBezTo>
                  <a:lnTo>
                    <a:pt x="6786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49"/>
            <p:cNvSpPr>
              <a:spLocks noChangeArrowheads="1"/>
            </p:cNvSpPr>
            <p:nvPr/>
          </p:nvSpPr>
          <p:spPr bwMode="auto">
            <a:xfrm flipH="1" flipV="1">
              <a:off x="2875" y="2088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50"/>
            <p:cNvSpPr>
              <a:spLocks noChangeArrowheads="1"/>
            </p:cNvSpPr>
            <p:nvPr/>
          </p:nvSpPr>
          <p:spPr bwMode="auto">
            <a:xfrm flipH="1" flipV="1">
              <a:off x="4533" y="3144"/>
              <a:ext cx="68" cy="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Text Box 51"/>
            <p:cNvSpPr txBox="1">
              <a:spLocks noChangeArrowheads="1"/>
            </p:cNvSpPr>
            <p:nvPr/>
          </p:nvSpPr>
          <p:spPr bwMode="auto">
            <a:xfrm rot="-3085151">
              <a:off x="2413" y="1791"/>
              <a:ext cx="261" cy="18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>
                  <a:solidFill>
                    <a:srgbClr val="FFFF00"/>
                  </a:solidFill>
                </a:rPr>
                <a:t>Y</a:t>
              </a:r>
              <a:r>
                <a:rPr lang="id-ID" sz="2000" b="1" baseline="-25000">
                  <a:solidFill>
                    <a:srgbClr val="FFFF00"/>
                  </a:solidFill>
                </a:rPr>
                <a:t>S</a:t>
              </a:r>
            </a:p>
          </p:txBody>
        </p:sp>
      </p:grpSp>
      <p:sp>
        <p:nvSpPr>
          <p:cNvPr id="6150" name="Text Box 52"/>
          <p:cNvSpPr txBox="1">
            <a:spLocks noChangeArrowheads="1"/>
          </p:cNvSpPr>
          <p:nvPr/>
        </p:nvSpPr>
        <p:spPr bwMode="auto">
          <a:xfrm>
            <a:off x="5724525" y="1341438"/>
            <a:ext cx="3313113" cy="2198687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tIns="154800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>
                <a:sym typeface="Symbol" pitchFamily="18" charset="2"/>
              </a:rPr>
              <a:t>s</a:t>
            </a:r>
            <a:r>
              <a:rPr lang="id-ID">
                <a:sym typeface="Symbol" pitchFamily="18" charset="2"/>
              </a:rPr>
              <a:t> 	</a:t>
            </a:r>
            <a:r>
              <a:rPr lang="id-ID" b="1">
                <a:sym typeface="Symbol" pitchFamily="18" charset="2"/>
              </a:rPr>
              <a:t>=  /2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>
                <a:sym typeface="Symbol" pitchFamily="18" charset="2"/>
              </a:rPr>
              <a:t>Ls 	= ( 2s</a:t>
            </a:r>
            <a:r>
              <a:rPr lang="id-ID">
                <a:sym typeface="Symbol" pitchFamily="18" charset="2"/>
              </a:rPr>
              <a:t> </a:t>
            </a:r>
            <a:r>
              <a:rPr lang="id-ID" b="1">
                <a:sym typeface="Symbol" pitchFamily="18" charset="2"/>
              </a:rPr>
              <a:t>/ 360 ). 2 . Rc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>
                <a:sym typeface="Symbol" pitchFamily="18" charset="2"/>
              </a:rPr>
              <a:t>Lt  	= 2 Ls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/>
              <a:t>Ts 	= ( Rc + p ) tan </a:t>
            </a:r>
            <a:r>
              <a:rPr lang="id-ID" b="1">
                <a:sym typeface="Symbol" pitchFamily="18" charset="2"/>
              </a:rPr>
              <a:t>/2 + k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>
                <a:sym typeface="Symbol" pitchFamily="18" charset="2"/>
              </a:rPr>
              <a:t>Es 	= ( Rc + p ) sec /2 – Rc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endParaRPr lang="id-ID" b="1">
              <a:sym typeface="Symbol" pitchFamily="18" charset="2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tabLst>
                <a:tab pos="363538" algn="l"/>
                <a:tab pos="538163" algn="l"/>
              </a:tabLst>
            </a:pPr>
            <a:r>
              <a:rPr lang="id-ID" b="1">
                <a:sym typeface="Symbol" pitchFamily="18" charset="2"/>
              </a:rPr>
              <a:t>Check : Ls  Ls minimum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id-ID"/>
              <a:t>LENGKUNG HORISONTAL</a:t>
            </a:r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54025" y="1052513"/>
            <a:ext cx="86899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id-ID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Terjadi gaya sentrifugal berarah tegak lurus terhadap gaya kecepatan, yang cenderung mendorong kendaraan secara radial keluar dari lajur lintasannya.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3357563"/>
            <a:ext cx="5832475" cy="2879725"/>
            <a:chOff x="204" y="2598"/>
            <a:chExt cx="4173" cy="1512"/>
          </a:xfrm>
        </p:grpSpPr>
        <p:sp>
          <p:nvSpPr>
            <p:cNvPr id="7179" name="Line 6"/>
            <p:cNvSpPr>
              <a:spLocks noChangeShapeType="1"/>
            </p:cNvSpPr>
            <p:nvPr/>
          </p:nvSpPr>
          <p:spPr bwMode="auto">
            <a:xfrm>
              <a:off x="204" y="4110"/>
              <a:ext cx="408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>
              <a:off x="249" y="3293"/>
              <a:ext cx="4037" cy="8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 rot="675399">
              <a:off x="1676" y="3010"/>
              <a:ext cx="680" cy="45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AutoShape 9"/>
            <p:cNvSpPr>
              <a:spLocks noChangeArrowheads="1"/>
            </p:cNvSpPr>
            <p:nvPr/>
          </p:nvSpPr>
          <p:spPr bwMode="auto">
            <a:xfrm rot="570350">
              <a:off x="1733" y="3439"/>
              <a:ext cx="91" cy="147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AutoShape 10"/>
            <p:cNvSpPr>
              <a:spLocks noChangeArrowheads="1"/>
            </p:cNvSpPr>
            <p:nvPr/>
          </p:nvSpPr>
          <p:spPr bwMode="auto">
            <a:xfrm rot="570350">
              <a:off x="2073" y="3510"/>
              <a:ext cx="91" cy="147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>
              <a:off x="1973" y="2659"/>
              <a:ext cx="0" cy="58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2"/>
            <p:cNvSpPr>
              <a:spLocks noChangeShapeType="1"/>
            </p:cNvSpPr>
            <p:nvPr/>
          </p:nvSpPr>
          <p:spPr bwMode="auto">
            <a:xfrm flipH="1">
              <a:off x="2018" y="3288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 flipH="1">
              <a:off x="884" y="3293"/>
              <a:ext cx="1089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/>
            <p:cNvSpPr>
              <a:spLocks noChangeShapeType="1"/>
            </p:cNvSpPr>
            <p:nvPr/>
          </p:nvSpPr>
          <p:spPr bwMode="auto">
            <a:xfrm rot="271709">
              <a:off x="1648" y="3657"/>
              <a:ext cx="549" cy="74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15"/>
            <p:cNvSpPr>
              <a:spLocks/>
            </p:cNvSpPr>
            <p:nvPr/>
          </p:nvSpPr>
          <p:spPr bwMode="auto">
            <a:xfrm>
              <a:off x="3295" y="3213"/>
              <a:ext cx="190" cy="146"/>
            </a:xfrm>
            <a:custGeom>
              <a:avLst/>
              <a:gdLst>
                <a:gd name="T0" fmla="*/ 0 w 190"/>
                <a:gd name="T1" fmla="*/ 134 h 146"/>
                <a:gd name="T2" fmla="*/ 39 w 190"/>
                <a:gd name="T3" fmla="*/ 86 h 146"/>
                <a:gd name="T4" fmla="*/ 58 w 190"/>
                <a:gd name="T5" fmla="*/ 9 h 146"/>
                <a:gd name="T6" fmla="*/ 96 w 190"/>
                <a:gd name="T7" fmla="*/ 9 h 146"/>
                <a:gd name="T8" fmla="*/ 190 w 190"/>
                <a:gd name="T9" fmla="*/ 146 h 146"/>
                <a:gd name="T10" fmla="*/ 190 w 190"/>
                <a:gd name="T11" fmla="*/ 9 h 1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"/>
                <a:gd name="T19" fmla="*/ 0 h 146"/>
                <a:gd name="T20" fmla="*/ 190 w 190"/>
                <a:gd name="T21" fmla="*/ 146 h 1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" h="146">
                  <a:moveTo>
                    <a:pt x="0" y="134"/>
                  </a:moveTo>
                  <a:cubicBezTo>
                    <a:pt x="11" y="117"/>
                    <a:pt x="28" y="104"/>
                    <a:pt x="39" y="86"/>
                  </a:cubicBezTo>
                  <a:cubicBezTo>
                    <a:pt x="53" y="63"/>
                    <a:pt x="39" y="28"/>
                    <a:pt x="58" y="9"/>
                  </a:cubicBezTo>
                  <a:cubicBezTo>
                    <a:pt x="67" y="0"/>
                    <a:pt x="83" y="9"/>
                    <a:pt x="96" y="9"/>
                  </a:cubicBezTo>
                  <a:lnTo>
                    <a:pt x="190" y="146"/>
                  </a:lnTo>
                  <a:lnTo>
                    <a:pt x="190" y="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6"/>
            <p:cNvSpPr>
              <a:spLocks noChangeShapeType="1"/>
            </p:cNvSpPr>
            <p:nvPr/>
          </p:nvSpPr>
          <p:spPr bwMode="auto">
            <a:xfrm>
              <a:off x="3469" y="3288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17"/>
            <p:cNvSpPr txBox="1">
              <a:spLocks noChangeArrowheads="1"/>
            </p:cNvSpPr>
            <p:nvPr/>
          </p:nvSpPr>
          <p:spPr bwMode="auto">
            <a:xfrm>
              <a:off x="1927" y="2598"/>
              <a:ext cx="36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400" b="1"/>
                <a:t>G</a:t>
              </a:r>
            </a:p>
          </p:txBody>
        </p:sp>
        <p:sp>
          <p:nvSpPr>
            <p:cNvPr id="7191" name="Text Box 18"/>
            <p:cNvSpPr txBox="1">
              <a:spLocks noChangeArrowheads="1"/>
            </p:cNvSpPr>
            <p:nvPr/>
          </p:nvSpPr>
          <p:spPr bwMode="auto">
            <a:xfrm>
              <a:off x="3787" y="2976"/>
              <a:ext cx="36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400" b="1"/>
                <a:t>R</a:t>
              </a:r>
            </a:p>
          </p:txBody>
        </p:sp>
        <p:sp>
          <p:nvSpPr>
            <p:cNvPr id="7192" name="Text Box 19"/>
            <p:cNvSpPr txBox="1">
              <a:spLocks noChangeArrowheads="1"/>
            </p:cNvSpPr>
            <p:nvPr/>
          </p:nvSpPr>
          <p:spPr bwMode="auto">
            <a:xfrm>
              <a:off x="385" y="3005"/>
              <a:ext cx="108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400" b="1"/>
                <a:t>m.V</a:t>
              </a:r>
              <a:r>
                <a:rPr lang="id-ID" sz="2400" b="1" baseline="30000"/>
                <a:t>2</a:t>
              </a:r>
              <a:r>
                <a:rPr lang="id-ID" sz="2400" b="1"/>
                <a:t> / R</a:t>
              </a:r>
            </a:p>
          </p:txBody>
        </p:sp>
        <p:sp>
          <p:nvSpPr>
            <p:cNvPr id="7193" name="Text Box 20"/>
            <p:cNvSpPr txBox="1">
              <a:spLocks noChangeArrowheads="1"/>
            </p:cNvSpPr>
            <p:nvPr/>
          </p:nvSpPr>
          <p:spPr bwMode="auto">
            <a:xfrm rot="622971">
              <a:off x="1698" y="3646"/>
              <a:ext cx="36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400" b="1"/>
                <a:t>fm</a:t>
              </a:r>
            </a:p>
          </p:txBody>
        </p:sp>
        <p:sp>
          <p:nvSpPr>
            <p:cNvPr id="7194" name="Arc 21"/>
            <p:cNvSpPr>
              <a:spLocks/>
            </p:cNvSpPr>
            <p:nvPr/>
          </p:nvSpPr>
          <p:spPr bwMode="auto">
            <a:xfrm rot="-2069917">
              <a:off x="2846" y="3861"/>
              <a:ext cx="246" cy="218"/>
            </a:xfrm>
            <a:custGeom>
              <a:avLst/>
              <a:gdLst>
                <a:gd name="T0" fmla="*/ 0 w 21256"/>
                <a:gd name="T1" fmla="*/ 2 h 20776"/>
                <a:gd name="T2" fmla="*/ 2 w 21256"/>
                <a:gd name="T3" fmla="*/ 0 h 20776"/>
                <a:gd name="T4" fmla="*/ 3 w 21256"/>
                <a:gd name="T5" fmla="*/ 2 h 20776"/>
                <a:gd name="T6" fmla="*/ 0 60000 65536"/>
                <a:gd name="T7" fmla="*/ 0 60000 65536"/>
                <a:gd name="T8" fmla="*/ 0 60000 65536"/>
                <a:gd name="T9" fmla="*/ 0 w 21256"/>
                <a:gd name="T10" fmla="*/ 0 h 20776"/>
                <a:gd name="T11" fmla="*/ 21256 w 21256"/>
                <a:gd name="T12" fmla="*/ 20776 h 20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56" h="20776" fill="none" extrusionOk="0">
                  <a:moveTo>
                    <a:pt x="0" y="16934"/>
                  </a:moveTo>
                  <a:cubicBezTo>
                    <a:pt x="1466" y="8823"/>
                    <a:pt x="7420" y="2254"/>
                    <a:pt x="15347" y="-1"/>
                  </a:cubicBezTo>
                </a:path>
                <a:path w="21256" h="20776" stroke="0" extrusionOk="0">
                  <a:moveTo>
                    <a:pt x="0" y="16934"/>
                  </a:moveTo>
                  <a:cubicBezTo>
                    <a:pt x="1466" y="8823"/>
                    <a:pt x="7420" y="2254"/>
                    <a:pt x="15347" y="-1"/>
                  </a:cubicBezTo>
                  <a:lnTo>
                    <a:pt x="21256" y="207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Text Box 22"/>
            <p:cNvSpPr txBox="1">
              <a:spLocks noChangeArrowheads="1"/>
            </p:cNvSpPr>
            <p:nvPr/>
          </p:nvSpPr>
          <p:spPr bwMode="auto">
            <a:xfrm>
              <a:off x="2911" y="3807"/>
              <a:ext cx="18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400" b="1">
                  <a:sym typeface="Symbol" pitchFamily="18" charset="2"/>
                </a:rPr>
                <a:t>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003800" y="2998788"/>
            <a:ext cx="3600450" cy="1006475"/>
            <a:chOff x="855" y="1232"/>
            <a:chExt cx="2268" cy="634"/>
          </a:xfrm>
        </p:grpSpPr>
        <p:sp>
          <p:nvSpPr>
            <p:cNvPr id="7174" name="Rectangle 24"/>
            <p:cNvSpPr>
              <a:spLocks noChangeArrowheads="1"/>
            </p:cNvSpPr>
            <p:nvPr/>
          </p:nvSpPr>
          <p:spPr bwMode="auto">
            <a:xfrm>
              <a:off x="855" y="1232"/>
              <a:ext cx="2268" cy="634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25"/>
            <p:cNvSpPr txBox="1">
              <a:spLocks noChangeArrowheads="1"/>
            </p:cNvSpPr>
            <p:nvPr/>
          </p:nvSpPr>
          <p:spPr bwMode="auto">
            <a:xfrm>
              <a:off x="1021" y="1389"/>
              <a:ext cx="12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F = m.a =</a:t>
              </a:r>
            </a:p>
          </p:txBody>
        </p:sp>
        <p:sp>
          <p:nvSpPr>
            <p:cNvPr id="7176" name="Text Box 26"/>
            <p:cNvSpPr txBox="1">
              <a:spLocks noChangeArrowheads="1"/>
            </p:cNvSpPr>
            <p:nvPr/>
          </p:nvSpPr>
          <p:spPr bwMode="auto">
            <a:xfrm>
              <a:off x="2223" y="1248"/>
              <a:ext cx="6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m.V</a:t>
              </a:r>
              <a:r>
                <a:rPr lang="id-ID" sz="2800" b="1" baseline="30000"/>
                <a:t>2</a:t>
              </a:r>
            </a:p>
          </p:txBody>
        </p:sp>
        <p:sp>
          <p:nvSpPr>
            <p:cNvPr id="7177" name="Text Box 27"/>
            <p:cNvSpPr txBox="1">
              <a:spLocks noChangeArrowheads="1"/>
            </p:cNvSpPr>
            <p:nvPr/>
          </p:nvSpPr>
          <p:spPr bwMode="auto">
            <a:xfrm>
              <a:off x="2322" y="1531"/>
              <a:ext cx="3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R</a:t>
              </a:r>
            </a:p>
          </p:txBody>
        </p:sp>
        <p:sp>
          <p:nvSpPr>
            <p:cNvPr id="7178" name="Line 28"/>
            <p:cNvSpPr>
              <a:spLocks noChangeShapeType="1"/>
            </p:cNvSpPr>
            <p:nvPr/>
          </p:nvSpPr>
          <p:spPr bwMode="auto">
            <a:xfrm>
              <a:off x="2154" y="155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88975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/>
              <a:t>Perancangan Lengkung Horisontal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1811337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id-ID"/>
              <a:t>Pada tikungan berlaku hubungan antara :</a:t>
            </a:r>
          </a:p>
          <a:p>
            <a:pPr marL="533400" indent="-533400" eaLnBrk="1" hangingPunct="1">
              <a:defRPr/>
            </a:pPr>
            <a:r>
              <a:rPr lang="id-ID"/>
              <a:t>Kecepatan – garis lengkung</a:t>
            </a:r>
          </a:p>
          <a:p>
            <a:pPr marL="533400" indent="-533400" eaLnBrk="1" hangingPunct="1">
              <a:defRPr/>
            </a:pPr>
            <a:r>
              <a:rPr lang="id-ID"/>
              <a:t>Keduanya - superelevasi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39750" y="3284538"/>
            <a:ext cx="5988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120000"/>
              <a:buFontTx/>
              <a:buChar char="•"/>
              <a:defRPr/>
            </a:pPr>
            <a:r>
              <a:rPr lang="id-ID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Kecepatan (V)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120000"/>
              <a:buFontTx/>
              <a:buChar char="•"/>
              <a:defRPr/>
            </a:pPr>
            <a:r>
              <a:rPr lang="id-ID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Superelevasi (e)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120000"/>
              <a:buFontTx/>
              <a:buChar char="•"/>
              <a:defRPr/>
            </a:pPr>
            <a:r>
              <a:rPr lang="id-ID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Radius (R)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120000"/>
              <a:buFontTx/>
              <a:buChar char="•"/>
              <a:defRPr/>
            </a:pPr>
            <a:r>
              <a:rPr lang="id-ID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Gesekan melintang (fm)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id-ID" sz="3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84888" y="3716338"/>
            <a:ext cx="2808287" cy="1152525"/>
            <a:chOff x="3696" y="3459"/>
            <a:chExt cx="1769" cy="726"/>
          </a:xfrm>
        </p:grpSpPr>
        <p:sp>
          <p:nvSpPr>
            <p:cNvPr id="8199" name="Rectangle 8"/>
            <p:cNvSpPr>
              <a:spLocks noChangeArrowheads="1"/>
            </p:cNvSpPr>
            <p:nvPr/>
          </p:nvSpPr>
          <p:spPr bwMode="auto">
            <a:xfrm>
              <a:off x="3696" y="3459"/>
              <a:ext cx="1769" cy="7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3697" y="3654"/>
              <a:ext cx="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e + fm =</a:t>
              </a: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4807" y="3520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V</a:t>
              </a:r>
              <a:r>
                <a:rPr lang="id-ID" sz="2800" b="1" baseline="30000"/>
                <a:t>2</a:t>
              </a: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4604" y="3789"/>
              <a:ext cx="7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800" b="1"/>
                <a:t>127 R</a:t>
              </a:r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>
              <a:off x="4649" y="3812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3"/>
          <p:cNvSpPr>
            <a:spLocks noChangeArrowheads="1"/>
          </p:cNvSpPr>
          <p:nvPr/>
        </p:nvSpPr>
        <p:spPr bwMode="auto">
          <a:xfrm>
            <a:off x="4932363" y="3789363"/>
            <a:ext cx="719137" cy="1160462"/>
          </a:xfrm>
          <a:prstGeom prst="rightArrow">
            <a:avLst>
              <a:gd name="adj1" fmla="val 50315"/>
              <a:gd name="adj2" fmla="val 75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4450"/>
            <a:ext cx="8226425" cy="779463"/>
          </a:xfrm>
        </p:spPr>
        <p:txBody>
          <a:bodyPr/>
          <a:lstStyle/>
          <a:p>
            <a:pPr eaLnBrk="1" hangingPunct="1">
              <a:defRPr/>
            </a:pPr>
            <a:r>
              <a:rPr lang="id-ID"/>
              <a:t>Derajat Lengkung (D)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979488"/>
            <a:ext cx="8364537" cy="172878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id-ID" sz="2400" b="1"/>
              <a:t>Derajat lengkung (D) merupakan cara lain untuk menyatakan lengkung horisontal.</a:t>
            </a:r>
          </a:p>
          <a:p>
            <a:pPr eaLnBrk="1" hangingPunct="1">
              <a:defRPr/>
            </a:pPr>
            <a:r>
              <a:rPr lang="id-ID" sz="2400" b="1"/>
              <a:t>Derajat lengkung (D) adalah sudut pusat yang terjadi untuk suatu busur dengan panjang 25 m (100 ft).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55650" y="2781300"/>
            <a:ext cx="1863725" cy="1943100"/>
            <a:chOff x="476" y="1979"/>
            <a:chExt cx="1174" cy="1224"/>
          </a:xfrm>
        </p:grpSpPr>
        <p:sp>
          <p:nvSpPr>
            <p:cNvPr id="9247" name="Line 4"/>
            <p:cNvSpPr>
              <a:spLocks noChangeShapeType="1"/>
            </p:cNvSpPr>
            <p:nvPr/>
          </p:nvSpPr>
          <p:spPr bwMode="auto">
            <a:xfrm>
              <a:off x="476" y="2387"/>
              <a:ext cx="59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5"/>
            <p:cNvSpPr>
              <a:spLocks noChangeShapeType="1"/>
            </p:cNvSpPr>
            <p:nvPr/>
          </p:nvSpPr>
          <p:spPr bwMode="auto">
            <a:xfrm flipV="1">
              <a:off x="1066" y="2387"/>
              <a:ext cx="54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Arc 6"/>
            <p:cNvSpPr>
              <a:spLocks/>
            </p:cNvSpPr>
            <p:nvPr/>
          </p:nvSpPr>
          <p:spPr bwMode="auto">
            <a:xfrm rot="10221866">
              <a:off x="530" y="2192"/>
              <a:ext cx="1106" cy="907"/>
            </a:xfrm>
            <a:custGeom>
              <a:avLst/>
              <a:gdLst>
                <a:gd name="T0" fmla="*/ 46 w 26321"/>
                <a:gd name="T1" fmla="*/ 33 h 21600"/>
                <a:gd name="T2" fmla="*/ 0 w 26321"/>
                <a:gd name="T3" fmla="*/ 26 h 21600"/>
                <a:gd name="T4" fmla="*/ 28 w 26321"/>
                <a:gd name="T5" fmla="*/ 0 h 21600"/>
                <a:gd name="T6" fmla="*/ 0 60000 65536"/>
                <a:gd name="T7" fmla="*/ 0 60000 65536"/>
                <a:gd name="T8" fmla="*/ 0 60000 65536"/>
                <a:gd name="T9" fmla="*/ 0 w 26321"/>
                <a:gd name="T10" fmla="*/ 0 h 21600"/>
                <a:gd name="T11" fmla="*/ 26321 w 2632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21" h="21600" fill="none" extrusionOk="0">
                  <a:moveTo>
                    <a:pt x="26321" y="18923"/>
                  </a:moveTo>
                  <a:cubicBezTo>
                    <a:pt x="23130" y="20679"/>
                    <a:pt x="19547" y="21599"/>
                    <a:pt x="15906" y="21600"/>
                  </a:cubicBezTo>
                  <a:cubicBezTo>
                    <a:pt x="9859" y="21600"/>
                    <a:pt x="4090" y="19066"/>
                    <a:pt x="0" y="14613"/>
                  </a:cubicBezTo>
                </a:path>
                <a:path w="26321" h="21600" stroke="0" extrusionOk="0">
                  <a:moveTo>
                    <a:pt x="26321" y="18923"/>
                  </a:moveTo>
                  <a:cubicBezTo>
                    <a:pt x="23130" y="20679"/>
                    <a:pt x="19547" y="21599"/>
                    <a:pt x="15906" y="21600"/>
                  </a:cubicBezTo>
                  <a:cubicBezTo>
                    <a:pt x="9859" y="21600"/>
                    <a:pt x="4090" y="19066"/>
                    <a:pt x="0" y="14613"/>
                  </a:cubicBezTo>
                  <a:lnTo>
                    <a:pt x="15906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Text Box 8"/>
            <p:cNvSpPr txBox="1">
              <a:spLocks noChangeArrowheads="1"/>
            </p:cNvSpPr>
            <p:nvPr/>
          </p:nvSpPr>
          <p:spPr bwMode="auto">
            <a:xfrm>
              <a:off x="960" y="289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/>
                <a:t>D</a:t>
              </a:r>
            </a:p>
          </p:txBody>
        </p:sp>
        <p:sp>
          <p:nvSpPr>
            <p:cNvPr id="9251" name="Text Box 9"/>
            <p:cNvSpPr txBox="1">
              <a:spLocks noChangeArrowheads="1"/>
            </p:cNvSpPr>
            <p:nvPr/>
          </p:nvSpPr>
          <p:spPr bwMode="auto">
            <a:xfrm rot="1792015">
              <a:off x="1378" y="26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/>
                <a:t>R</a:t>
              </a:r>
            </a:p>
          </p:txBody>
        </p:sp>
        <p:sp>
          <p:nvSpPr>
            <p:cNvPr id="9252" name="Text Box 10"/>
            <p:cNvSpPr txBox="1">
              <a:spLocks noChangeArrowheads="1"/>
            </p:cNvSpPr>
            <p:nvPr/>
          </p:nvSpPr>
          <p:spPr bwMode="auto">
            <a:xfrm rot="-1964114">
              <a:off x="476" y="261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/>
                <a:t>R</a:t>
              </a:r>
            </a:p>
          </p:txBody>
        </p:sp>
        <p:sp>
          <p:nvSpPr>
            <p:cNvPr id="9253" name="Text Box 11"/>
            <p:cNvSpPr txBox="1">
              <a:spLocks noChangeArrowheads="1"/>
            </p:cNvSpPr>
            <p:nvPr/>
          </p:nvSpPr>
          <p:spPr bwMode="auto">
            <a:xfrm>
              <a:off x="823" y="1979"/>
              <a:ext cx="4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/>
                <a:t>25 m</a:t>
              </a:r>
            </a:p>
          </p:txBody>
        </p:sp>
        <p:sp>
          <p:nvSpPr>
            <p:cNvPr id="9254" name="Text Box 12"/>
            <p:cNvSpPr txBox="1">
              <a:spLocks noChangeArrowheads="1"/>
            </p:cNvSpPr>
            <p:nvPr/>
          </p:nvSpPr>
          <p:spPr bwMode="auto">
            <a:xfrm>
              <a:off x="773" y="2211"/>
              <a:ext cx="5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b="1"/>
                <a:t>100 ft</a:t>
              </a:r>
            </a:p>
          </p:txBody>
        </p:sp>
      </p:grpSp>
      <p:sp>
        <p:nvSpPr>
          <p:cNvPr id="9221" name="Text Box 20"/>
          <p:cNvSpPr txBox="1">
            <a:spLocks noChangeArrowheads="1"/>
          </p:cNvSpPr>
          <p:nvPr/>
        </p:nvSpPr>
        <p:spPr bwMode="auto">
          <a:xfrm>
            <a:off x="3132138" y="4508500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b="1"/>
              <a:t>100 / 2</a:t>
            </a:r>
            <a:r>
              <a:rPr lang="id-ID" sz="2000" b="1">
                <a:sym typeface="Symbol" pitchFamily="18" charset="2"/>
              </a:rPr>
              <a:t> R = D</a:t>
            </a:r>
            <a:r>
              <a:rPr lang="id-ID" sz="2000" b="1" baseline="30000">
                <a:sym typeface="Symbol" pitchFamily="18" charset="2"/>
              </a:rPr>
              <a:t>0</a:t>
            </a:r>
            <a:r>
              <a:rPr lang="id-ID" sz="2000" b="1">
                <a:sym typeface="Symbol" pitchFamily="18" charset="2"/>
              </a:rPr>
              <a:t> / 360</a:t>
            </a:r>
            <a:r>
              <a:rPr lang="id-ID" sz="2000" b="1" baseline="30000">
                <a:sym typeface="Symbol" pitchFamily="18" charset="2"/>
              </a:rPr>
              <a:t>0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0700" y="5160963"/>
            <a:ext cx="3979863" cy="1436687"/>
            <a:chOff x="328" y="3251"/>
            <a:chExt cx="2507" cy="905"/>
          </a:xfrm>
        </p:grpSpPr>
        <p:sp>
          <p:nvSpPr>
            <p:cNvPr id="9240" name="Rectangle 27"/>
            <p:cNvSpPr>
              <a:spLocks noChangeArrowheads="1"/>
            </p:cNvSpPr>
            <p:nvPr/>
          </p:nvSpPr>
          <p:spPr bwMode="auto">
            <a:xfrm>
              <a:off x="328" y="3521"/>
              <a:ext cx="2359" cy="6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Text Box 21"/>
            <p:cNvSpPr txBox="1">
              <a:spLocks noChangeArrowheads="1"/>
            </p:cNvSpPr>
            <p:nvPr/>
          </p:nvSpPr>
          <p:spPr bwMode="auto">
            <a:xfrm>
              <a:off x="385" y="3748"/>
              <a:ext cx="24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chemeClr val="folHlink"/>
                  </a:solidFill>
                </a:rPr>
                <a:t>R =</a:t>
              </a:r>
              <a:r>
                <a:rPr lang="id-ID">
                  <a:solidFill>
                    <a:schemeClr val="folHlink"/>
                  </a:solidFill>
                </a:rPr>
                <a:t>                       </a:t>
              </a:r>
              <a:r>
                <a:rPr lang="id-ID" b="1">
                  <a:solidFill>
                    <a:schemeClr val="folHlink"/>
                  </a:solidFill>
                </a:rPr>
                <a:t> </a:t>
              </a:r>
              <a:r>
                <a:rPr lang="id-ID" sz="2000" b="1">
                  <a:solidFill>
                    <a:schemeClr val="folHlink"/>
                  </a:solidFill>
                </a:rPr>
                <a:t>=</a:t>
              </a:r>
            </a:p>
          </p:txBody>
        </p:sp>
        <p:sp>
          <p:nvSpPr>
            <p:cNvPr id="9242" name="Text Box 22"/>
            <p:cNvSpPr txBox="1">
              <a:spLocks noChangeArrowheads="1"/>
            </p:cNvSpPr>
            <p:nvPr/>
          </p:nvSpPr>
          <p:spPr bwMode="auto">
            <a:xfrm>
              <a:off x="677" y="3583"/>
              <a:ext cx="97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chemeClr val="folHlink"/>
                  </a:solidFill>
                </a:rPr>
                <a:t>360 x 100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chemeClr val="folHlink"/>
                  </a:solidFill>
                </a:rPr>
                <a:t>2 </a:t>
              </a:r>
              <a:r>
                <a:rPr lang="id-ID" sz="2000" b="1">
                  <a:solidFill>
                    <a:schemeClr val="folHlink"/>
                  </a:solidFill>
                  <a:sym typeface="Symbol" pitchFamily="18" charset="2"/>
                </a:rPr>
                <a:t> D</a:t>
              </a:r>
            </a:p>
          </p:txBody>
        </p:sp>
        <p:sp>
          <p:nvSpPr>
            <p:cNvPr id="9243" name="Text Box 24"/>
            <p:cNvSpPr txBox="1">
              <a:spLocks noChangeArrowheads="1"/>
            </p:cNvSpPr>
            <p:nvPr/>
          </p:nvSpPr>
          <p:spPr bwMode="auto">
            <a:xfrm>
              <a:off x="1681" y="3583"/>
              <a:ext cx="97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chemeClr val="folHlink"/>
                  </a:solidFill>
                </a:rPr>
                <a:t>5.729,578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id-ID" sz="2000" b="1">
                  <a:solidFill>
                    <a:schemeClr val="folHlink"/>
                  </a:solidFill>
                </a:rPr>
                <a:t>D</a:t>
              </a:r>
            </a:p>
          </p:txBody>
        </p:sp>
        <p:sp>
          <p:nvSpPr>
            <p:cNvPr id="9244" name="Line 25"/>
            <p:cNvSpPr>
              <a:spLocks noChangeShapeType="1"/>
            </p:cNvSpPr>
            <p:nvPr/>
          </p:nvSpPr>
          <p:spPr bwMode="auto">
            <a:xfrm>
              <a:off x="784" y="3860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6"/>
            <p:cNvSpPr>
              <a:spLocks noChangeShapeType="1"/>
            </p:cNvSpPr>
            <p:nvPr/>
          </p:nvSpPr>
          <p:spPr bwMode="auto">
            <a:xfrm>
              <a:off x="1812" y="3860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28"/>
            <p:cNvSpPr txBox="1">
              <a:spLocks noChangeArrowheads="1"/>
            </p:cNvSpPr>
            <p:nvPr/>
          </p:nvSpPr>
          <p:spPr bwMode="auto">
            <a:xfrm>
              <a:off x="396" y="3251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b="1"/>
                <a:t>R dalam feet :</a:t>
              </a:r>
            </a:p>
          </p:txBody>
        </p:sp>
      </p:grp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4913313" y="5586413"/>
            <a:ext cx="3744912" cy="10080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33"/>
          <p:cNvSpPr txBox="1">
            <a:spLocks noChangeArrowheads="1"/>
          </p:cNvSpPr>
          <p:nvPr/>
        </p:nvSpPr>
        <p:spPr bwMode="auto">
          <a:xfrm>
            <a:off x="5003800" y="5946775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b="1">
                <a:solidFill>
                  <a:schemeClr val="folHlink"/>
                </a:solidFill>
              </a:rPr>
              <a:t>R =</a:t>
            </a:r>
            <a:r>
              <a:rPr lang="id-ID">
                <a:solidFill>
                  <a:schemeClr val="folHlink"/>
                </a:solidFill>
              </a:rPr>
              <a:t>                       </a:t>
            </a:r>
            <a:r>
              <a:rPr lang="id-ID" b="1">
                <a:solidFill>
                  <a:schemeClr val="folHlink"/>
                </a:solidFill>
              </a:rPr>
              <a:t> </a:t>
            </a:r>
            <a:r>
              <a:rPr lang="id-ID" sz="2000" b="1">
                <a:solidFill>
                  <a:schemeClr val="folHlink"/>
                </a:solidFill>
              </a:rPr>
              <a:t>=</a:t>
            </a:r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>
            <a:off x="5467350" y="5684838"/>
            <a:ext cx="15398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>
                <a:solidFill>
                  <a:schemeClr val="folHlink"/>
                </a:solidFill>
              </a:rPr>
              <a:t>360 x 25</a:t>
            </a:r>
          </a:p>
          <a:p>
            <a:pPr algn="ctr" eaLnBrk="1" hangingPunct="1">
              <a:spcBef>
                <a:spcPct val="50000"/>
              </a:spcBef>
            </a:pPr>
            <a:r>
              <a:rPr lang="id-ID" sz="2000" b="1">
                <a:solidFill>
                  <a:schemeClr val="folHlink"/>
                </a:solidFill>
              </a:rPr>
              <a:t>2 </a:t>
            </a:r>
            <a:r>
              <a:rPr lang="id-ID" sz="2000" b="1">
                <a:solidFill>
                  <a:schemeClr val="folHlink"/>
                </a:solidFill>
                <a:sym typeface="Symbol" pitchFamily="18" charset="2"/>
              </a:rPr>
              <a:t> D</a:t>
            </a:r>
          </a:p>
        </p:txBody>
      </p:sp>
      <p:sp>
        <p:nvSpPr>
          <p:cNvPr id="9226" name="Text Box 35"/>
          <p:cNvSpPr txBox="1">
            <a:spLocks noChangeArrowheads="1"/>
          </p:cNvSpPr>
          <p:nvPr/>
        </p:nvSpPr>
        <p:spPr bwMode="auto">
          <a:xfrm>
            <a:off x="7061200" y="5684838"/>
            <a:ext cx="15398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d-ID" sz="2000" b="1">
                <a:solidFill>
                  <a:schemeClr val="folHlink"/>
                </a:solidFill>
              </a:rPr>
              <a:t>1.432,394</a:t>
            </a:r>
          </a:p>
          <a:p>
            <a:pPr algn="ctr" eaLnBrk="1" hangingPunct="1">
              <a:spcBef>
                <a:spcPct val="50000"/>
              </a:spcBef>
            </a:pPr>
            <a:r>
              <a:rPr lang="id-ID" sz="2000" b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9227" name="Line 36"/>
          <p:cNvSpPr>
            <a:spLocks noChangeShapeType="1"/>
          </p:cNvSpPr>
          <p:nvPr/>
        </p:nvSpPr>
        <p:spPr bwMode="auto">
          <a:xfrm>
            <a:off x="5637213" y="6124575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37"/>
          <p:cNvSpPr>
            <a:spLocks noChangeShapeType="1"/>
          </p:cNvSpPr>
          <p:nvPr/>
        </p:nvSpPr>
        <p:spPr bwMode="auto">
          <a:xfrm>
            <a:off x="7269163" y="6124575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Text Box 38"/>
          <p:cNvSpPr txBox="1">
            <a:spLocks noChangeArrowheads="1"/>
          </p:cNvSpPr>
          <p:nvPr/>
        </p:nvSpPr>
        <p:spPr bwMode="auto">
          <a:xfrm>
            <a:off x="5021263" y="5157788"/>
            <a:ext cx="2790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b="1"/>
              <a:t>R dalam satuan metrik :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132138" y="2703513"/>
            <a:ext cx="5616575" cy="1662112"/>
            <a:chOff x="1746" y="1616"/>
            <a:chExt cx="3538" cy="1047"/>
          </a:xfrm>
        </p:grpSpPr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2202" y="1616"/>
              <a:ext cx="1180" cy="1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100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  D</a:t>
              </a:r>
              <a:endParaRPr lang="id-ID" sz="2400"/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5.729,578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       D</a:t>
              </a:r>
              <a:endParaRPr lang="id-ID" sz="2400"/>
            </a:p>
          </p:txBody>
        </p:sp>
        <p:sp>
          <p:nvSpPr>
            <p:cNvPr id="9232" name="Text Box 40"/>
            <p:cNvSpPr txBox="1">
              <a:spLocks noChangeArrowheads="1"/>
            </p:cNvSpPr>
            <p:nvPr/>
          </p:nvSpPr>
          <p:spPr bwMode="auto">
            <a:xfrm>
              <a:off x="1746" y="1766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R =</a:t>
              </a:r>
            </a:p>
          </p:txBody>
        </p:sp>
        <p:sp>
          <p:nvSpPr>
            <p:cNvPr id="9233" name="Text Box 41"/>
            <p:cNvSpPr txBox="1">
              <a:spLocks noChangeArrowheads="1"/>
            </p:cNvSpPr>
            <p:nvPr/>
          </p:nvSpPr>
          <p:spPr bwMode="auto">
            <a:xfrm>
              <a:off x="3787" y="1752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 i="1"/>
                <a:t>(D dalam radians)</a:t>
              </a:r>
            </a:p>
          </p:txBody>
        </p:sp>
        <p:sp>
          <p:nvSpPr>
            <p:cNvPr id="9234" name="Text Box 42"/>
            <p:cNvSpPr txBox="1">
              <a:spLocks noChangeArrowheads="1"/>
            </p:cNvSpPr>
            <p:nvPr/>
          </p:nvSpPr>
          <p:spPr bwMode="auto">
            <a:xfrm>
              <a:off x="3799" y="2285"/>
              <a:ext cx="14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000" b="1" i="1"/>
                <a:t>(D dalam derajat)</a:t>
              </a:r>
            </a:p>
          </p:txBody>
        </p:sp>
        <p:sp>
          <p:nvSpPr>
            <p:cNvPr id="9235" name="Text Box 43"/>
            <p:cNvSpPr txBox="1">
              <a:spLocks noChangeArrowheads="1"/>
            </p:cNvSpPr>
            <p:nvPr/>
          </p:nvSpPr>
          <p:spPr bwMode="auto">
            <a:xfrm>
              <a:off x="1746" y="2280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id-ID" sz="2400" b="1">
                  <a:solidFill>
                    <a:srgbClr val="FFFF00"/>
                  </a:solidFill>
                </a:rPr>
                <a:t>R =</a:t>
              </a:r>
            </a:p>
          </p:txBody>
        </p:sp>
        <p:sp>
          <p:nvSpPr>
            <p:cNvPr id="9236" name="Line 44"/>
            <p:cNvSpPr>
              <a:spLocks noChangeShapeType="1"/>
            </p:cNvSpPr>
            <p:nvPr/>
          </p:nvSpPr>
          <p:spPr bwMode="auto">
            <a:xfrm>
              <a:off x="2157" y="1888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45"/>
            <p:cNvSpPr>
              <a:spLocks noChangeShapeType="1"/>
            </p:cNvSpPr>
            <p:nvPr/>
          </p:nvSpPr>
          <p:spPr bwMode="auto">
            <a:xfrm>
              <a:off x="2157" y="2432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46"/>
            <p:cNvSpPr>
              <a:spLocks noChangeShapeType="1"/>
            </p:cNvSpPr>
            <p:nvPr/>
          </p:nvSpPr>
          <p:spPr bwMode="auto">
            <a:xfrm>
              <a:off x="3334" y="1888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47"/>
            <p:cNvSpPr>
              <a:spLocks noChangeShapeType="1"/>
            </p:cNvSpPr>
            <p:nvPr/>
          </p:nvSpPr>
          <p:spPr bwMode="auto">
            <a:xfrm>
              <a:off x="3334" y="2420"/>
              <a:ext cx="4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84300"/>
          </a:xfrm>
          <a:gradFill rotWithShape="1">
            <a:gsLst>
              <a:gs pos="0">
                <a:srgbClr val="990099"/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algn="ctr" eaLnBrk="1" hangingPunct="1">
              <a:defRPr/>
            </a:pPr>
            <a:r>
              <a:rPr lang="id-ID"/>
              <a:t>Superelevasi (e) – pada tikungan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98613"/>
            <a:ext cx="8569325" cy="4926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800" b="1"/>
              <a:t>Kemiringan melintang di tikungan untuk memperoleh komponen berat kendaraan untuk mengimbangi gaya sentrifugal.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b="1"/>
              <a:t>Besarnya dipengaruhi 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d-ID" sz="2800" b="1"/>
              <a:t>	- kondisi cuaca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d-ID" sz="2800" b="1"/>
              <a:t>	- kondisi medan (datar, bukit, gunung)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d-ID" sz="2800" b="1"/>
              <a:t>	- tipe daerah (urban/rural)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d-ID" sz="2800" b="1"/>
              <a:t>	- sifat operasi kendaraan (variasi kecepatan)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b="1"/>
              <a:t>Teoritis, besarnya e tidak terbatas, tergantung Vr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b="1"/>
              <a:t>Bina Marga menetapkan e</a:t>
            </a:r>
            <a:r>
              <a:rPr lang="id-ID" sz="2800" b="1" baseline="-25000"/>
              <a:t>maks</a:t>
            </a:r>
            <a:r>
              <a:rPr lang="id-ID" sz="2800" b="1"/>
              <a:t> : 6%, 8%, 10%.</a:t>
            </a:r>
            <a:endParaRPr lang="id-ID" sz="2800" b="1" baseline="-25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600"/>
              <a:t>Gesekan melintang (fm) – pada tikungan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268413"/>
            <a:ext cx="8509000" cy="511333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800">
                <a:solidFill>
                  <a:srgbClr val="6600FF"/>
                </a:solidFill>
              </a:rPr>
              <a:t>Gaya gesek melintang : besarnya gesekan yang terjadi antara ban dan permukaan jalan dalam arah melintang jalan, berfungsi untuk mengimbangi gaya sentrifugal.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>
                <a:solidFill>
                  <a:srgbClr val="6600FF"/>
                </a:solidFill>
              </a:rPr>
              <a:t>Koefisien gesek melintang (fm) : rasio antara gaya gesek melintang dengan gaya normal yang bekerja.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>
                <a:solidFill>
                  <a:srgbClr val="6600FF"/>
                </a:solidFill>
              </a:rPr>
              <a:t>Besarnya fm dipengaruhi oleh beberapa faktor : jenis &amp; kondisi ban, tekanan ban, kekasaran permukaan perkerasan, kecepatan, dan cuaca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>
                <a:solidFill>
                  <a:srgbClr val="6600FF"/>
                </a:solidFill>
              </a:rPr>
              <a:t>Penggunaan fm maksimum dalam perencanaan harus dihindari sebagai pertimbangan keamanan.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1618</TotalTime>
  <Words>1117</Words>
  <Application>Microsoft Office PowerPoint</Application>
  <PresentationFormat>On-screen Show (4:3)</PresentationFormat>
  <Paragraphs>427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Narrow</vt:lpstr>
      <vt:lpstr>Bodoni MT Black</vt:lpstr>
      <vt:lpstr>Book Antiqua</vt:lpstr>
      <vt:lpstr>Calibri</vt:lpstr>
      <vt:lpstr>Century Gothic</vt:lpstr>
      <vt:lpstr>Copperplate Gothic Bold</vt:lpstr>
      <vt:lpstr>Franklin Gothic Medium</vt:lpstr>
      <vt:lpstr>Tahoma</vt:lpstr>
      <vt:lpstr>Times New Roman</vt:lpstr>
      <vt:lpstr>Wingdings 3</vt:lpstr>
      <vt:lpstr>Wisp</vt:lpstr>
      <vt:lpstr>PowerPoint Presentation</vt:lpstr>
      <vt:lpstr>LENGKUNG HORISONTAL</vt:lpstr>
      <vt:lpstr>LENGKUNG HORISONTAL</vt:lpstr>
      <vt:lpstr>LENGKUNG HORISONTAL</vt:lpstr>
      <vt:lpstr>LENGKUNG HORISONTAL</vt:lpstr>
      <vt:lpstr>Perancangan Lengkung Horisontal</vt:lpstr>
      <vt:lpstr>Derajat Lengkung (D)</vt:lpstr>
      <vt:lpstr>Superelevasi (e) – pada tikungan</vt:lpstr>
      <vt:lpstr>Gesekan melintang (fm) – pada tikungan</vt:lpstr>
      <vt:lpstr>Radius (R) minimum</vt:lpstr>
      <vt:lpstr>Radius (R) minimum</vt:lpstr>
      <vt:lpstr>Rekomendasi pemilihan tikungan</vt:lpstr>
      <vt:lpstr>Nilai Batas Perancangan Lengkung Horisontal</vt:lpstr>
      <vt:lpstr>OUTPUT  ANALISA</vt:lpstr>
      <vt:lpstr>PowerPoint Presentation</vt:lpstr>
      <vt:lpstr>PERBANDINGAN Rmin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PELAKSANAAN PEKERJAAN FONDASI DAN KOLOM BANGUNAN BLOK E PADA PROYEK PEMBANGUNAN GEDUNG GERIATRI PUSAT KOMPREHENSIF PARIPURNA RSUD Prof. Dr. MARGONO SOEKARJO TAHAP II PURWOKERTO</dc:title>
  <dc:creator>Ir. Imamatsu</dc:creator>
  <cp:lastModifiedBy>Irham Aswery</cp:lastModifiedBy>
  <cp:revision>156</cp:revision>
  <dcterms:created xsi:type="dcterms:W3CDTF">2008-08-28T00:07:29Z</dcterms:created>
  <dcterms:modified xsi:type="dcterms:W3CDTF">2020-07-29T21:23:13Z</dcterms:modified>
</cp:coreProperties>
</file>