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"/>
  </p:notesMasterIdLst>
  <p:sldIdLst>
    <p:sldId id="332" r:id="rId2"/>
    <p:sldId id="333" r:id="rId3"/>
    <p:sldId id="261" r:id="rId4"/>
    <p:sldId id="262" r:id="rId5"/>
    <p:sldId id="263" r:id="rId6"/>
    <p:sldId id="266" r:id="rId7"/>
    <p:sldId id="334" r:id="rId8"/>
    <p:sldId id="335" r:id="rId9"/>
    <p:sldId id="33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  <a:srgbClr val="FFFF00"/>
    <a:srgbClr val="99FF33"/>
    <a:srgbClr val="003399"/>
    <a:srgbClr val="FF6699"/>
    <a:srgbClr val="FFFF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98" autoAdjust="0"/>
    <p:restoredTop sz="92774" autoAdjust="0"/>
  </p:normalViewPr>
  <p:slideViewPr>
    <p:cSldViewPr>
      <p:cViewPr varScale="1">
        <p:scale>
          <a:sx n="67" d="100"/>
          <a:sy n="67" d="100"/>
        </p:scale>
        <p:origin x="9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71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7EE43-8BBC-4C4C-B373-DB950CFE988D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D95C4-02EF-4CDD-AECC-44D26E9A5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924FE6D-AE8F-47E1-B640-3EFB4C55A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6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2701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68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8917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25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893AB-0C4A-4516-86F9-8E9BBEF74E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27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F4C28-DE72-4E3D-A8AB-E5EBCE000E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6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AAD53-B850-4DAC-9D2B-D802AB1D3E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0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F7850333-3A8C-4D1B-AC54-1355CE9592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485F27DC-14B0-47C0-9C87-03C90D3A95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0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6867E34-6BE3-4B8B-880F-6164DECD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8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76E39-75DA-434A-B92B-6ADEA67744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4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85526-52EC-45FE-9E62-CA33712371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3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EA521-B512-483B-8771-FA4579205D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3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1B3FCDA3-6A4E-48A5-8B28-8FA2434D3F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6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PERENCANAAN GEOMETRIK JALAN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/>
              <a:t>PENDAHULUAN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PERENCANAAN JALAN RAYA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PERENCANAAN GEOMETRIK JALAN</a:t>
            </a:r>
          </a:p>
          <a:p>
            <a:pPr algn="just"/>
            <a:r>
              <a:rPr lang="en-US" dirty="0"/>
              <a:t>PERENCANAAN PERKERASAN JALAN</a:t>
            </a:r>
          </a:p>
          <a:p>
            <a:pPr algn="just"/>
            <a:r>
              <a:rPr lang="en-US" dirty="0"/>
              <a:t>PERENCANAAN DRAINASE JALAN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5"/>
          <p:cNvSpPr>
            <a:spLocks noChangeAspect="1" noChangeArrowheads="1"/>
          </p:cNvSpPr>
          <p:nvPr/>
        </p:nvSpPr>
        <p:spPr bwMode="auto">
          <a:xfrm>
            <a:off x="0" y="620713"/>
            <a:ext cx="9144000" cy="57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92" name="Text Box 72"/>
          <p:cNvSpPr txBox="1">
            <a:spLocks noChangeArrowheads="1"/>
          </p:cNvSpPr>
          <p:nvPr/>
        </p:nvSpPr>
        <p:spPr bwMode="auto">
          <a:xfrm>
            <a:off x="1931988" y="5530850"/>
            <a:ext cx="522763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93" name="Text Box 73"/>
          <p:cNvSpPr txBox="1">
            <a:spLocks noChangeArrowheads="1"/>
          </p:cNvSpPr>
          <p:nvPr/>
        </p:nvSpPr>
        <p:spPr bwMode="auto">
          <a:xfrm>
            <a:off x="34925" y="5173663"/>
            <a:ext cx="318135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4" name="Rectangle 3"/>
          <p:cNvSpPr txBox="1">
            <a:spLocks noChangeArrowheads="1"/>
          </p:cNvSpPr>
          <p:nvPr/>
        </p:nvSpPr>
        <p:spPr bwMode="auto">
          <a:xfrm>
            <a:off x="1524000" y="762000"/>
            <a:ext cx="7086600" cy="57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>
                <a:latin typeface="+mn-lt"/>
              </a:rPr>
              <a:t>III. Parameter </a:t>
            </a:r>
            <a:r>
              <a:rPr lang="en-US" sz="2400" kern="0" dirty="0" err="1">
                <a:latin typeface="+mn-lt"/>
              </a:rPr>
              <a:t>Perencanaan</a:t>
            </a:r>
            <a:r>
              <a:rPr lang="en-US" sz="2400" kern="0" dirty="0">
                <a:latin typeface="+mn-lt"/>
              </a:rPr>
              <a:t> </a:t>
            </a:r>
            <a:r>
              <a:rPr lang="en-US" sz="2400" kern="0" dirty="0" err="1">
                <a:latin typeface="+mn-lt"/>
              </a:rPr>
              <a:t>Geometri</a:t>
            </a:r>
            <a:r>
              <a:rPr lang="en-US" sz="2400" kern="0" dirty="0">
                <a:latin typeface="+mn-lt"/>
              </a:rPr>
              <a:t> </a:t>
            </a:r>
            <a:r>
              <a:rPr lang="en-US" sz="2400" kern="0" dirty="0" err="1">
                <a:latin typeface="+mn-lt"/>
              </a:rPr>
              <a:t>Jalan</a:t>
            </a:r>
            <a:endParaRPr lang="en-US" sz="2400" kern="0" dirty="0">
              <a:latin typeface="+mn-lt"/>
            </a:endParaRPr>
          </a:p>
          <a:p>
            <a:pPr marL="571500" marR="0" lvl="0" indent="-5715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kern="0" dirty="0">
              <a:latin typeface="+mn-lt"/>
            </a:endParaRPr>
          </a:p>
          <a:p>
            <a:pPr marL="571500" marR="0" lvl="0" indent="-5715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kern="0" dirty="0">
                <a:latin typeface="+mn-lt"/>
              </a:rPr>
              <a:t>Parameter-</a:t>
            </a:r>
            <a:r>
              <a:rPr lang="en-US" kern="0" dirty="0" err="1">
                <a:latin typeface="+mn-lt"/>
              </a:rPr>
              <a:t>parameternya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antara</a:t>
            </a:r>
            <a:r>
              <a:rPr lang="en-US" kern="0" dirty="0">
                <a:latin typeface="+mn-lt"/>
              </a:rPr>
              <a:t> lain :  </a:t>
            </a:r>
          </a:p>
          <a:p>
            <a:pPr marL="571500" marR="0" lvl="0" indent="-5715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kern="0" dirty="0">
              <a:latin typeface="+mn-lt"/>
            </a:endParaRPr>
          </a:p>
          <a:p>
            <a:pPr marL="571500" marR="0" lvl="0" indent="-5715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1600" kern="0" dirty="0" err="1">
                <a:latin typeface="+mn-lt"/>
              </a:rPr>
              <a:t>Kendaraan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Rencana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yaitu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kendaraan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yg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merupakan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wakil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dari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kelompoknya</a:t>
            </a:r>
            <a:r>
              <a:rPr lang="en-US" sz="1600" kern="0" dirty="0">
                <a:latin typeface="+mn-lt"/>
              </a:rPr>
              <a:t>, </a:t>
            </a:r>
            <a:r>
              <a:rPr lang="en-US" sz="1600" kern="0" dirty="0" err="1">
                <a:latin typeface="+mn-lt"/>
              </a:rPr>
              <a:t>dipergunakan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utk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merencanakan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bagian-bagian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dari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jalan</a:t>
            </a:r>
            <a:r>
              <a:rPr lang="en-US" sz="1600" kern="0" dirty="0">
                <a:latin typeface="+mn-lt"/>
              </a:rPr>
              <a:t>. </a:t>
            </a:r>
            <a:r>
              <a:rPr lang="en-US" sz="1600" kern="0" dirty="0" err="1">
                <a:latin typeface="+mn-lt"/>
              </a:rPr>
              <a:t>Umumnya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kendaraan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dpt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dikelompokkan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menjadi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kelompok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mobil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penumpang</a:t>
            </a:r>
            <a:r>
              <a:rPr lang="en-US" sz="1600" kern="0" dirty="0">
                <a:latin typeface="+mn-lt"/>
              </a:rPr>
              <a:t>, bus/</a:t>
            </a:r>
            <a:r>
              <a:rPr lang="en-US" sz="1600" kern="0" dirty="0" err="1">
                <a:latin typeface="+mn-lt"/>
              </a:rPr>
              <a:t>truk</a:t>
            </a:r>
            <a:r>
              <a:rPr lang="en-US" sz="1600" kern="0" dirty="0">
                <a:latin typeface="+mn-lt"/>
              </a:rPr>
              <a:t>, semi trailer, trailer.</a:t>
            </a:r>
          </a:p>
          <a:p>
            <a:pPr marL="571500" marR="0" lvl="0" indent="-5715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1600" kern="0" dirty="0">
              <a:latin typeface="+mn-lt"/>
            </a:endParaRPr>
          </a:p>
          <a:p>
            <a:pPr marL="571500" marR="0" lvl="0" indent="-5715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1600" kern="0" dirty="0" err="1">
                <a:latin typeface="+mn-lt"/>
              </a:rPr>
              <a:t>Kecepatan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yaitu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besaran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yg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menunjukkan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jarak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yg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ditempuh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kendaraan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dibagi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waktu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tempuh</a:t>
            </a:r>
            <a:r>
              <a:rPr lang="en-US" sz="1600" kern="0" dirty="0">
                <a:latin typeface="+mn-lt"/>
              </a:rPr>
              <a:t>. </a:t>
            </a:r>
            <a:r>
              <a:rPr lang="en-US" sz="1600" kern="0" dirty="0" err="1">
                <a:latin typeface="+mn-lt"/>
              </a:rPr>
              <a:t>Sedangkan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kecepatan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rencana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yaitu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kecepatan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yg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dipilih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utk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keperluan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perencanaan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setiap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bagian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jalan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raya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seperti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tikungan</a:t>
            </a:r>
            <a:r>
              <a:rPr lang="en-US" sz="1600" kern="0" dirty="0">
                <a:latin typeface="+mn-lt"/>
              </a:rPr>
              <a:t>, </a:t>
            </a:r>
            <a:r>
              <a:rPr lang="en-US" sz="1600" kern="0" dirty="0" err="1">
                <a:latin typeface="+mn-lt"/>
              </a:rPr>
              <a:t>kemiringan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jalan</a:t>
            </a:r>
            <a:r>
              <a:rPr lang="en-US" sz="1600" kern="0" dirty="0">
                <a:latin typeface="+mn-lt"/>
              </a:rPr>
              <a:t>, </a:t>
            </a:r>
            <a:r>
              <a:rPr lang="en-US" sz="1600" kern="0" dirty="0" err="1">
                <a:latin typeface="+mn-lt"/>
              </a:rPr>
              <a:t>jarak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pandang</a:t>
            </a:r>
            <a:r>
              <a:rPr lang="en-US" sz="1600" kern="0" dirty="0">
                <a:latin typeface="+mn-lt"/>
              </a:rPr>
              <a:t>.</a:t>
            </a:r>
          </a:p>
          <a:p>
            <a:pPr marL="571500" marR="0" lvl="0" indent="-5715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        </a:t>
            </a:r>
            <a:r>
              <a:rPr kumimoji="0" lang="en-US" sz="1600" b="0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+mn-lt"/>
              </a:rPr>
              <a:t>Faktor-faktor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1600" b="0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+mn-lt"/>
              </a:rPr>
              <a:t>yg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1600" b="0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+mn-lt"/>
              </a:rPr>
              <a:t>mempengaruhi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1600" b="0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+mn-lt"/>
              </a:rPr>
              <a:t>besarnya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1600" b="0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+mn-lt"/>
              </a:rPr>
              <a:t>kecepatan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1600" b="0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+mn-lt"/>
              </a:rPr>
              <a:t>rencana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1600" b="0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+mn-lt"/>
              </a:rPr>
              <a:t>adalah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keadaan</a:t>
            </a:r>
            <a:r>
              <a:rPr lang="en-US" sz="1600" kern="0" dirty="0">
                <a:latin typeface="+mn-lt"/>
              </a:rPr>
              <a:t> terrain, </a:t>
            </a:r>
            <a:r>
              <a:rPr lang="en-US" sz="1600" kern="0" dirty="0" err="1">
                <a:latin typeface="+mn-lt"/>
              </a:rPr>
              <a:t>apakah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datar</a:t>
            </a:r>
            <a:r>
              <a:rPr lang="en-US" sz="1600" kern="0" dirty="0">
                <a:latin typeface="+mn-lt"/>
              </a:rPr>
              <a:t>, </a:t>
            </a:r>
            <a:r>
              <a:rPr lang="en-US" sz="1600" kern="0" dirty="0" err="1">
                <a:latin typeface="+mn-lt"/>
              </a:rPr>
              <a:t>berbukit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atau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gunung</a:t>
            </a:r>
            <a:r>
              <a:rPr lang="en-US" sz="1600" kern="0" dirty="0">
                <a:latin typeface="+mn-lt"/>
              </a:rPr>
              <a:t>. </a:t>
            </a:r>
            <a:r>
              <a:rPr lang="en-US" sz="1600" kern="0" dirty="0" err="1">
                <a:latin typeface="+mn-lt"/>
              </a:rPr>
              <a:t>Kemudian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sifat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dan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tingkat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penggunaan</a:t>
            </a: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err="1">
                <a:latin typeface="+mn-lt"/>
              </a:rPr>
              <a:t>daerah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1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1447800" y="1103864"/>
            <a:ext cx="7162800" cy="499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l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600" kern="0" dirty="0"/>
              <a:t>Volume </a:t>
            </a:r>
            <a:r>
              <a:rPr lang="en-US" sz="1600" kern="0" dirty="0" err="1"/>
              <a:t>Lalu</a:t>
            </a:r>
            <a:r>
              <a:rPr lang="en-US" sz="1600" kern="0" dirty="0"/>
              <a:t> </a:t>
            </a:r>
            <a:r>
              <a:rPr lang="en-US" sz="1600" kern="0" dirty="0" err="1"/>
              <a:t>Lintas</a:t>
            </a:r>
            <a:r>
              <a:rPr lang="en-US" sz="1600" kern="0" dirty="0"/>
              <a:t> </a:t>
            </a:r>
            <a:r>
              <a:rPr lang="en-US" sz="1600" kern="0" dirty="0" err="1"/>
              <a:t>yaitu</a:t>
            </a:r>
            <a:r>
              <a:rPr lang="en-US" sz="1600" kern="0" dirty="0"/>
              <a:t> </a:t>
            </a:r>
            <a:r>
              <a:rPr lang="en-US" sz="1600" kern="0" dirty="0" err="1"/>
              <a:t>menunjukkan</a:t>
            </a:r>
            <a:r>
              <a:rPr lang="en-US" sz="1600" kern="0" dirty="0"/>
              <a:t> </a:t>
            </a:r>
            <a:r>
              <a:rPr lang="en-US" sz="1600" kern="0" dirty="0" err="1"/>
              <a:t>jumlah</a:t>
            </a:r>
            <a:r>
              <a:rPr lang="en-US" sz="1600" kern="0" dirty="0"/>
              <a:t> </a:t>
            </a:r>
            <a:r>
              <a:rPr lang="en-US" sz="1600" kern="0" dirty="0" err="1"/>
              <a:t>kendaraan</a:t>
            </a:r>
            <a:r>
              <a:rPr lang="en-US" sz="1600" kern="0" dirty="0"/>
              <a:t> </a:t>
            </a:r>
            <a:r>
              <a:rPr lang="en-US" sz="1600" kern="0" dirty="0" err="1"/>
              <a:t>yg</a:t>
            </a:r>
            <a:r>
              <a:rPr lang="en-US" sz="1600" kern="0" dirty="0"/>
              <a:t> </a:t>
            </a:r>
            <a:r>
              <a:rPr lang="en-US" sz="1600" kern="0" dirty="0" err="1"/>
              <a:t>melintasi</a:t>
            </a:r>
            <a:r>
              <a:rPr lang="en-US" sz="1600" kern="0" dirty="0"/>
              <a:t> </a:t>
            </a:r>
            <a:r>
              <a:rPr lang="en-US" sz="1600" kern="0" dirty="0" err="1"/>
              <a:t>satu</a:t>
            </a:r>
            <a:r>
              <a:rPr lang="en-US" sz="1600" kern="0" dirty="0"/>
              <a:t> </a:t>
            </a:r>
            <a:r>
              <a:rPr lang="en-US" sz="1600" kern="0" dirty="0" err="1"/>
              <a:t>titik</a:t>
            </a:r>
            <a:r>
              <a:rPr lang="en-US" sz="1600" kern="0" dirty="0"/>
              <a:t> </a:t>
            </a:r>
            <a:r>
              <a:rPr lang="en-US" sz="1600" kern="0" dirty="0" err="1"/>
              <a:t>pengamatan</a:t>
            </a:r>
            <a:r>
              <a:rPr lang="en-US" sz="1600" kern="0" dirty="0"/>
              <a:t> </a:t>
            </a:r>
            <a:r>
              <a:rPr lang="en-US" sz="1600" kern="0" dirty="0" err="1"/>
              <a:t>dalam</a:t>
            </a:r>
            <a:r>
              <a:rPr lang="en-US" sz="1600" kern="0" dirty="0"/>
              <a:t> </a:t>
            </a:r>
            <a:r>
              <a:rPr lang="en-US" sz="1600" kern="0" dirty="0" err="1"/>
              <a:t>satu</a:t>
            </a:r>
            <a:r>
              <a:rPr lang="en-US" sz="1600" kern="0" dirty="0"/>
              <a:t> </a:t>
            </a:r>
            <a:r>
              <a:rPr lang="en-US" sz="1600" kern="0" dirty="0" err="1"/>
              <a:t>satuan</a:t>
            </a:r>
            <a:r>
              <a:rPr lang="en-US" sz="1600" kern="0" dirty="0"/>
              <a:t> </a:t>
            </a:r>
            <a:r>
              <a:rPr lang="en-US" sz="1600" kern="0" dirty="0" err="1"/>
              <a:t>waktu</a:t>
            </a:r>
            <a:r>
              <a:rPr lang="en-US" sz="1600" kern="0" dirty="0"/>
              <a:t> (</a:t>
            </a:r>
            <a:r>
              <a:rPr lang="en-US" sz="1600" kern="0" dirty="0" err="1"/>
              <a:t>hari</a:t>
            </a:r>
            <a:r>
              <a:rPr lang="en-US" sz="1600" kern="0" dirty="0"/>
              <a:t>, jam, </a:t>
            </a:r>
            <a:r>
              <a:rPr lang="en-US" sz="1600" kern="0" dirty="0" err="1"/>
              <a:t>menit</a:t>
            </a:r>
            <a:r>
              <a:rPr lang="en-US" sz="1600" kern="0" dirty="0"/>
              <a:t>)</a:t>
            </a:r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</a:t>
            </a:r>
            <a:r>
              <a:rPr lang="en-US" sz="1600" kern="0" dirty="0" err="1"/>
              <a:t>Satuan</a:t>
            </a:r>
            <a:r>
              <a:rPr lang="en-US" sz="1600" kern="0" dirty="0"/>
              <a:t> volume </a:t>
            </a:r>
            <a:r>
              <a:rPr lang="en-US" sz="1600" kern="0" dirty="0" err="1"/>
              <a:t>lalu</a:t>
            </a:r>
            <a:r>
              <a:rPr lang="en-US" sz="1600" kern="0" dirty="0"/>
              <a:t> </a:t>
            </a:r>
            <a:r>
              <a:rPr lang="en-US" sz="1600" kern="0" dirty="0" err="1"/>
              <a:t>lintas</a:t>
            </a:r>
            <a:r>
              <a:rPr lang="en-US" sz="1600" kern="0" dirty="0"/>
              <a:t> </a:t>
            </a:r>
            <a:r>
              <a:rPr lang="en-US" sz="1600" kern="0" dirty="0" err="1"/>
              <a:t>yg</a:t>
            </a:r>
            <a:r>
              <a:rPr lang="en-US" sz="1600" kern="0" dirty="0"/>
              <a:t> </a:t>
            </a:r>
            <a:r>
              <a:rPr lang="en-US" sz="1600" kern="0" dirty="0" err="1"/>
              <a:t>umum</a:t>
            </a:r>
            <a:r>
              <a:rPr lang="en-US" sz="1600" kern="0" dirty="0"/>
              <a:t> </a:t>
            </a:r>
            <a:r>
              <a:rPr lang="en-US" sz="1600" kern="0" dirty="0" err="1"/>
              <a:t>digunakan</a:t>
            </a:r>
            <a:r>
              <a:rPr lang="en-US" sz="1600" kern="0" dirty="0"/>
              <a:t> </a:t>
            </a:r>
            <a:r>
              <a:rPr lang="en-US" sz="1600" kern="0" dirty="0" err="1"/>
              <a:t>adalah</a:t>
            </a:r>
            <a:r>
              <a:rPr lang="en-US" sz="1600" kern="0" dirty="0"/>
              <a:t> :</a:t>
            </a:r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1. </a:t>
            </a:r>
            <a:r>
              <a:rPr lang="en-US" sz="1600" kern="0" dirty="0" err="1"/>
              <a:t>Lalu</a:t>
            </a:r>
            <a:r>
              <a:rPr lang="en-US" sz="1600" kern="0" dirty="0"/>
              <a:t> </a:t>
            </a:r>
            <a:r>
              <a:rPr lang="en-US" sz="1600" kern="0" dirty="0" err="1"/>
              <a:t>Lintas</a:t>
            </a:r>
            <a:r>
              <a:rPr lang="en-US" sz="1600" kern="0" dirty="0"/>
              <a:t> </a:t>
            </a:r>
            <a:r>
              <a:rPr lang="en-US" sz="1600" kern="0" dirty="0" err="1"/>
              <a:t>Harian</a:t>
            </a:r>
            <a:r>
              <a:rPr lang="en-US" sz="1600" kern="0" dirty="0"/>
              <a:t> Rata-rata </a:t>
            </a:r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    </a:t>
            </a:r>
            <a:r>
              <a:rPr lang="en-US" sz="1600" kern="0" dirty="0" err="1"/>
              <a:t>rumus</a:t>
            </a:r>
            <a:r>
              <a:rPr lang="en-US" sz="1600" kern="0" dirty="0"/>
              <a:t> , LHRT= </a:t>
            </a:r>
            <a:r>
              <a:rPr lang="en-US" sz="1600" u="sng" kern="0" dirty="0" err="1"/>
              <a:t>jumlah</a:t>
            </a:r>
            <a:r>
              <a:rPr lang="en-US" sz="1600" u="sng" kern="0" dirty="0"/>
              <a:t> </a:t>
            </a:r>
            <a:r>
              <a:rPr lang="en-US" sz="1600" u="sng" kern="0" dirty="0" err="1"/>
              <a:t>lalu</a:t>
            </a:r>
            <a:r>
              <a:rPr lang="en-US" sz="1600" u="sng" kern="0" dirty="0"/>
              <a:t> </a:t>
            </a:r>
            <a:r>
              <a:rPr lang="en-US" sz="1600" u="sng" kern="0" dirty="0" err="1"/>
              <a:t>lintas</a:t>
            </a:r>
            <a:r>
              <a:rPr lang="en-US" sz="1600" u="sng" kern="0" dirty="0"/>
              <a:t> </a:t>
            </a:r>
            <a:r>
              <a:rPr lang="en-US" sz="1600" u="sng" kern="0" dirty="0" err="1"/>
              <a:t>dlm</a:t>
            </a:r>
            <a:r>
              <a:rPr lang="en-US" sz="1600" u="sng" kern="0" dirty="0"/>
              <a:t> 1thun</a:t>
            </a:r>
            <a:r>
              <a:rPr lang="en-US" sz="1600" kern="0" dirty="0"/>
              <a:t> ..........................(a)</a:t>
            </a:r>
            <a:endParaRPr lang="en-US" sz="1600" u="sng" kern="0" dirty="0"/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400" kern="0" dirty="0"/>
              <a:t>                                                             365</a:t>
            </a:r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400" kern="0" dirty="0"/>
              <a:t>                               </a:t>
            </a:r>
            <a:r>
              <a:rPr lang="en-US" sz="1600" kern="0" dirty="0"/>
              <a:t>LHR = </a:t>
            </a:r>
            <a:r>
              <a:rPr lang="en-US" sz="1600" u="sng" kern="0" dirty="0" err="1"/>
              <a:t>jumlah</a:t>
            </a:r>
            <a:r>
              <a:rPr lang="en-US" sz="1600" u="sng" kern="0" dirty="0"/>
              <a:t> </a:t>
            </a:r>
            <a:r>
              <a:rPr lang="en-US" sz="1600" u="sng" kern="0" dirty="0" err="1"/>
              <a:t>lalu</a:t>
            </a:r>
            <a:r>
              <a:rPr lang="en-US" sz="1600" u="sng" kern="0" dirty="0"/>
              <a:t> </a:t>
            </a:r>
            <a:r>
              <a:rPr lang="en-US" sz="1600" u="sng" kern="0" dirty="0" err="1"/>
              <a:t>lintas</a:t>
            </a:r>
            <a:r>
              <a:rPr lang="en-US" sz="1600" u="sng" kern="0" dirty="0"/>
              <a:t> </a:t>
            </a:r>
            <a:r>
              <a:rPr lang="en-US" sz="1600" u="sng" kern="0" dirty="0" err="1"/>
              <a:t>selama</a:t>
            </a:r>
            <a:r>
              <a:rPr lang="en-US" sz="1600" u="sng" kern="0" dirty="0"/>
              <a:t> </a:t>
            </a:r>
            <a:r>
              <a:rPr lang="en-US" sz="1600" u="sng" kern="0" dirty="0" err="1"/>
              <a:t>pengamatan</a:t>
            </a:r>
            <a:r>
              <a:rPr lang="en-US" sz="1600" u="sng" kern="0" dirty="0"/>
              <a:t> </a:t>
            </a:r>
            <a:r>
              <a:rPr lang="en-US" sz="1600" kern="0" dirty="0"/>
              <a:t>……  (b)</a:t>
            </a:r>
            <a:endParaRPr lang="en-US" sz="1600" u="sng" kern="0" dirty="0"/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400" kern="0" dirty="0"/>
              <a:t>                                                      </a:t>
            </a:r>
            <a:r>
              <a:rPr lang="en-US" sz="1600" kern="0" dirty="0" err="1"/>
              <a:t>Lamanya</a:t>
            </a:r>
            <a:r>
              <a:rPr lang="en-US" sz="1600" kern="0" dirty="0"/>
              <a:t> </a:t>
            </a:r>
            <a:r>
              <a:rPr lang="en-US" sz="1600" kern="0" dirty="0" err="1"/>
              <a:t>pengamatan</a:t>
            </a:r>
            <a:endParaRPr lang="en-US" sz="1600" kern="0" dirty="0"/>
          </a:p>
          <a:p>
            <a:pPr marL="571500" lvl="0" indent="-571500" algn="l">
              <a:spcBef>
                <a:spcPct val="20000"/>
              </a:spcBef>
              <a:defRPr/>
            </a:pPr>
            <a:endParaRPr lang="en-US" sz="1600" kern="0" dirty="0"/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2. Volume Jam </a:t>
            </a:r>
            <a:r>
              <a:rPr lang="en-US" sz="1600" kern="0" dirty="0" err="1"/>
              <a:t>Perencanaan</a:t>
            </a:r>
            <a:r>
              <a:rPr lang="en-US" sz="1600" kern="0" dirty="0"/>
              <a:t> (VJP)</a:t>
            </a:r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     </a:t>
            </a:r>
            <a:r>
              <a:rPr lang="en-US" sz="1600" kern="0" dirty="0" err="1"/>
              <a:t>rumus</a:t>
            </a:r>
            <a:r>
              <a:rPr lang="en-US" sz="1600" kern="0" dirty="0"/>
              <a:t>, VJP = K.LHR </a:t>
            </a:r>
            <a:r>
              <a:rPr lang="en-US" sz="1600" kern="0" dirty="0" err="1"/>
              <a:t>atau</a:t>
            </a:r>
            <a:r>
              <a:rPr lang="en-US" sz="1600" kern="0" dirty="0"/>
              <a:t> LHR = </a:t>
            </a:r>
            <a:r>
              <a:rPr lang="en-US" sz="1600" u="sng" kern="0" dirty="0"/>
              <a:t>VJP,</a:t>
            </a:r>
            <a:r>
              <a:rPr lang="en-US" sz="1600" kern="0" dirty="0"/>
              <a:t>    </a:t>
            </a:r>
            <a:r>
              <a:rPr lang="en-US" sz="1600" kern="0" dirty="0" err="1"/>
              <a:t>nilai</a:t>
            </a:r>
            <a:r>
              <a:rPr lang="en-US" sz="1600" kern="0" dirty="0"/>
              <a:t> K </a:t>
            </a:r>
            <a:r>
              <a:rPr lang="en-US" sz="1600" kern="0" dirty="0" err="1"/>
              <a:t>antara</a:t>
            </a:r>
            <a:r>
              <a:rPr lang="en-US" sz="1600" kern="0" dirty="0"/>
              <a:t> 10-15%</a:t>
            </a:r>
            <a:endParaRPr lang="en-US" sz="1600" u="sng" kern="0" dirty="0"/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400" kern="0" dirty="0"/>
              <a:t>                                                                              K</a:t>
            </a:r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400" kern="0" dirty="0"/>
              <a:t>           3.</a:t>
            </a:r>
            <a:r>
              <a:rPr lang="en-US" sz="1600" kern="0" dirty="0"/>
              <a:t> </a:t>
            </a:r>
            <a:r>
              <a:rPr lang="en-US" sz="1600" kern="0" dirty="0" err="1"/>
              <a:t>Kapasitas</a:t>
            </a:r>
            <a:r>
              <a:rPr lang="en-US" sz="1600" kern="0" dirty="0"/>
              <a:t> </a:t>
            </a:r>
            <a:r>
              <a:rPr lang="en-US" sz="1600" kern="0" dirty="0" err="1"/>
              <a:t>yaitu</a:t>
            </a:r>
            <a:r>
              <a:rPr lang="en-US" sz="1600" kern="0" dirty="0"/>
              <a:t> </a:t>
            </a:r>
            <a:r>
              <a:rPr lang="en-US" sz="1600" kern="0" dirty="0" err="1"/>
              <a:t>jumlah</a:t>
            </a:r>
            <a:r>
              <a:rPr lang="en-US" sz="1600" kern="0" dirty="0"/>
              <a:t> </a:t>
            </a:r>
            <a:r>
              <a:rPr lang="en-US" sz="1600" kern="0" dirty="0" err="1"/>
              <a:t>kendaraan</a:t>
            </a:r>
            <a:r>
              <a:rPr lang="en-US" sz="1600" kern="0" dirty="0"/>
              <a:t> </a:t>
            </a:r>
            <a:r>
              <a:rPr lang="en-US" sz="1600" kern="0" dirty="0" err="1"/>
              <a:t>maksimum</a:t>
            </a:r>
            <a:r>
              <a:rPr lang="en-US" sz="1600" kern="0" dirty="0"/>
              <a:t> </a:t>
            </a:r>
            <a:r>
              <a:rPr lang="en-US" sz="1600" kern="0" dirty="0" err="1"/>
              <a:t>yg</a:t>
            </a:r>
            <a:r>
              <a:rPr lang="en-US" sz="1600" kern="0" dirty="0"/>
              <a:t> </a:t>
            </a:r>
            <a:r>
              <a:rPr lang="en-US" sz="1600" kern="0" dirty="0" err="1"/>
              <a:t>dpt</a:t>
            </a:r>
            <a:r>
              <a:rPr lang="en-US" sz="1600" kern="0" dirty="0"/>
              <a:t> </a:t>
            </a:r>
            <a:r>
              <a:rPr lang="en-US" sz="1600" kern="0" dirty="0" err="1"/>
              <a:t>melewati</a:t>
            </a:r>
            <a:r>
              <a:rPr lang="en-US" sz="1600" kern="0" dirty="0"/>
              <a:t> </a:t>
            </a:r>
            <a:r>
              <a:rPr lang="en-US" sz="1600" kern="0" dirty="0" err="1"/>
              <a:t>suatu</a:t>
            </a:r>
            <a:r>
              <a:rPr lang="en-US" sz="1600" kern="0" dirty="0"/>
              <a:t> </a:t>
            </a:r>
            <a:r>
              <a:rPr lang="en-US" sz="1600" kern="0" dirty="0" err="1"/>
              <a:t>penampang</a:t>
            </a:r>
            <a:r>
              <a:rPr lang="en-US" sz="1600" kern="0" dirty="0"/>
              <a:t> </a:t>
            </a:r>
            <a:r>
              <a:rPr lang="en-US" sz="1600" kern="0" dirty="0" err="1"/>
              <a:t>jalan</a:t>
            </a:r>
            <a:r>
              <a:rPr lang="en-US" sz="1600" kern="0" dirty="0"/>
              <a:t> pada </a:t>
            </a:r>
            <a:r>
              <a:rPr lang="en-US" sz="1600" kern="0" dirty="0" err="1"/>
              <a:t>jalur</a:t>
            </a:r>
            <a:r>
              <a:rPr lang="en-US" sz="1600" kern="0" dirty="0"/>
              <a:t> </a:t>
            </a:r>
            <a:r>
              <a:rPr lang="en-US" sz="1600" kern="0" dirty="0" err="1"/>
              <a:t>jalan</a:t>
            </a:r>
            <a:r>
              <a:rPr lang="en-US" sz="1600" kern="0" dirty="0"/>
              <a:t> </a:t>
            </a:r>
            <a:r>
              <a:rPr lang="en-US" sz="1600" kern="0" dirty="0" err="1"/>
              <a:t>selama</a:t>
            </a:r>
            <a:r>
              <a:rPr lang="en-US" sz="1600" kern="0" dirty="0"/>
              <a:t> 1 jam </a:t>
            </a:r>
            <a:r>
              <a:rPr lang="en-US" sz="1600" kern="0" dirty="0" err="1"/>
              <a:t>dengan</a:t>
            </a:r>
            <a:r>
              <a:rPr lang="en-US" sz="1600" kern="0" dirty="0"/>
              <a:t> </a:t>
            </a:r>
            <a:r>
              <a:rPr lang="en-US" sz="1600" kern="0" dirty="0" err="1"/>
              <a:t>kondisi</a:t>
            </a:r>
            <a:r>
              <a:rPr lang="en-US" sz="1600" kern="0" dirty="0"/>
              <a:t> </a:t>
            </a:r>
            <a:r>
              <a:rPr lang="en-US" sz="1600" kern="0" dirty="0" err="1"/>
              <a:t>serta</a:t>
            </a:r>
            <a:r>
              <a:rPr lang="en-US" sz="1600" kern="0" dirty="0"/>
              <a:t> </a:t>
            </a:r>
            <a:r>
              <a:rPr lang="en-US" sz="1600" kern="0" dirty="0" err="1"/>
              <a:t>arus</a:t>
            </a:r>
            <a:r>
              <a:rPr lang="en-US" sz="1600" kern="0" dirty="0"/>
              <a:t> </a:t>
            </a:r>
            <a:r>
              <a:rPr lang="en-US" sz="1600" kern="0" dirty="0" err="1"/>
              <a:t>lalu</a:t>
            </a:r>
            <a:r>
              <a:rPr lang="en-US" sz="1600" kern="0" dirty="0"/>
              <a:t> </a:t>
            </a:r>
            <a:r>
              <a:rPr lang="en-US" sz="1600" kern="0" dirty="0" err="1"/>
              <a:t>lintas</a:t>
            </a:r>
            <a:r>
              <a:rPr lang="en-US" sz="1600" kern="0" dirty="0"/>
              <a:t> </a:t>
            </a:r>
            <a:r>
              <a:rPr lang="en-US" sz="1600" kern="0" dirty="0" err="1"/>
              <a:t>tertentu</a:t>
            </a:r>
            <a:r>
              <a:rPr lang="en-US" sz="1600" kern="0" dirty="0"/>
              <a:t>. Nilai </a:t>
            </a:r>
            <a:r>
              <a:rPr lang="en-US" sz="1600" kern="0" dirty="0" err="1"/>
              <a:t>kapasitas</a:t>
            </a:r>
            <a:r>
              <a:rPr lang="en-US" sz="1600" kern="0" dirty="0"/>
              <a:t> </a:t>
            </a:r>
            <a:r>
              <a:rPr lang="en-US" sz="1600" kern="0" dirty="0" err="1"/>
              <a:t>dpt</a:t>
            </a:r>
            <a:r>
              <a:rPr lang="en-US" sz="1600" kern="0" dirty="0"/>
              <a:t> </a:t>
            </a:r>
            <a:r>
              <a:rPr lang="en-US" sz="1600" kern="0" dirty="0" err="1"/>
              <a:t>diperoleh</a:t>
            </a:r>
            <a:r>
              <a:rPr lang="en-US" sz="1600" kern="0" dirty="0"/>
              <a:t> </a:t>
            </a:r>
            <a:r>
              <a:rPr lang="en-US" sz="1600" kern="0" dirty="0" err="1"/>
              <a:t>dari</a:t>
            </a:r>
            <a:r>
              <a:rPr lang="en-US" sz="1600" kern="0" dirty="0"/>
              <a:t> </a:t>
            </a:r>
            <a:r>
              <a:rPr lang="en-US" sz="1600" kern="0" dirty="0" err="1"/>
              <a:t>penyesuaian</a:t>
            </a:r>
            <a:r>
              <a:rPr lang="en-US" sz="1600" kern="0" dirty="0"/>
              <a:t> </a:t>
            </a:r>
            <a:r>
              <a:rPr lang="en-US" sz="1600" kern="0" dirty="0" err="1"/>
              <a:t>kapasitas</a:t>
            </a:r>
            <a:r>
              <a:rPr lang="en-US" sz="1600" kern="0" dirty="0"/>
              <a:t> </a:t>
            </a:r>
            <a:r>
              <a:rPr lang="en-US" sz="1600" kern="0" dirty="0" err="1"/>
              <a:t>dasar</a:t>
            </a:r>
            <a:r>
              <a:rPr lang="en-US" sz="1600" kern="0" dirty="0"/>
              <a:t> </a:t>
            </a:r>
            <a:r>
              <a:rPr lang="en-US" sz="1600" kern="0" dirty="0" err="1"/>
              <a:t>atau</a:t>
            </a:r>
            <a:r>
              <a:rPr lang="en-US" sz="1600" kern="0" dirty="0"/>
              <a:t> ideal </a:t>
            </a:r>
            <a:r>
              <a:rPr lang="en-US" sz="1600" kern="0" dirty="0" err="1"/>
              <a:t>dgn</a:t>
            </a:r>
            <a:r>
              <a:rPr lang="en-US" sz="1600" kern="0" dirty="0"/>
              <a:t> </a:t>
            </a:r>
            <a:r>
              <a:rPr lang="en-US" sz="1600" kern="0" dirty="0" err="1"/>
              <a:t>kondisi</a:t>
            </a:r>
            <a:r>
              <a:rPr lang="en-US" sz="1600" kern="0" dirty="0"/>
              <a:t> </a:t>
            </a:r>
            <a:r>
              <a:rPr lang="en-US" sz="1600" kern="0" dirty="0" err="1"/>
              <a:t>dari</a:t>
            </a:r>
            <a:r>
              <a:rPr lang="en-US" sz="1600" kern="0" dirty="0"/>
              <a:t> </a:t>
            </a:r>
            <a:r>
              <a:rPr lang="en-US" sz="1600" kern="0" dirty="0" err="1"/>
              <a:t>jalan</a:t>
            </a:r>
            <a:r>
              <a:rPr lang="en-US" sz="1600" kern="0" dirty="0"/>
              <a:t> </a:t>
            </a:r>
            <a:r>
              <a:rPr lang="en-US" sz="1600" kern="0" dirty="0" err="1"/>
              <a:t>yg</a:t>
            </a:r>
            <a:r>
              <a:rPr lang="en-US" sz="1600" kern="0" dirty="0"/>
              <a:t> </a:t>
            </a:r>
            <a:r>
              <a:rPr lang="en-US" sz="1600" kern="0" dirty="0" err="1"/>
              <a:t>direncanakan</a:t>
            </a:r>
            <a:r>
              <a:rPr lang="en-US" sz="1600" kern="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524000" y="891600"/>
            <a:ext cx="7239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l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600" kern="0" dirty="0"/>
              <a:t>Tingkat </a:t>
            </a:r>
            <a:r>
              <a:rPr lang="en-US" sz="1600" kern="0" dirty="0" err="1"/>
              <a:t>Pelayanan</a:t>
            </a:r>
            <a:r>
              <a:rPr lang="en-US" sz="1600" kern="0" dirty="0"/>
              <a:t> </a:t>
            </a:r>
            <a:r>
              <a:rPr lang="en-US" sz="1600" kern="0" dirty="0" err="1"/>
              <a:t>Jalan</a:t>
            </a:r>
            <a:endParaRPr lang="en-US" sz="1600" kern="0" dirty="0"/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Highway Capacity Manual </a:t>
            </a:r>
            <a:r>
              <a:rPr lang="en-US" sz="1600" kern="0" dirty="0" err="1"/>
              <a:t>membagi</a:t>
            </a:r>
            <a:r>
              <a:rPr lang="en-US" sz="1600" kern="0" dirty="0"/>
              <a:t> </a:t>
            </a:r>
            <a:r>
              <a:rPr lang="en-US" sz="1600" kern="0" dirty="0" err="1"/>
              <a:t>tingkat</a:t>
            </a:r>
            <a:r>
              <a:rPr lang="en-US" sz="1600" kern="0" dirty="0"/>
              <a:t> </a:t>
            </a:r>
            <a:r>
              <a:rPr lang="en-US" sz="1600" kern="0" dirty="0" err="1"/>
              <a:t>pelayanan</a:t>
            </a:r>
            <a:r>
              <a:rPr lang="en-US" sz="1600" kern="0" dirty="0"/>
              <a:t> </a:t>
            </a:r>
            <a:r>
              <a:rPr lang="en-US" sz="1600" kern="0" dirty="0" err="1"/>
              <a:t>jalan</a:t>
            </a:r>
            <a:r>
              <a:rPr lang="en-US" sz="1600" kern="0" dirty="0"/>
              <a:t> </a:t>
            </a:r>
            <a:r>
              <a:rPr lang="en-US" sz="1600" kern="0" dirty="0" err="1"/>
              <a:t>atas</a:t>
            </a:r>
            <a:r>
              <a:rPr lang="en-US" sz="1600" kern="0" dirty="0"/>
              <a:t> 6 </a:t>
            </a:r>
            <a:r>
              <a:rPr lang="en-US" sz="1600" kern="0" dirty="0" err="1"/>
              <a:t>keadaan</a:t>
            </a:r>
            <a:r>
              <a:rPr lang="en-US" sz="1600" kern="0" dirty="0"/>
              <a:t> </a:t>
            </a:r>
            <a:r>
              <a:rPr lang="en-US" sz="1600" kern="0" dirty="0" err="1"/>
              <a:t>yaitu</a:t>
            </a:r>
            <a:r>
              <a:rPr lang="en-US" sz="1600" kern="0" dirty="0"/>
              <a:t> :</a:t>
            </a:r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           1. Tingkat </a:t>
            </a:r>
            <a:r>
              <a:rPr lang="en-US" sz="1600" kern="0" dirty="0" err="1"/>
              <a:t>pelayanan</a:t>
            </a:r>
            <a:r>
              <a:rPr lang="en-US" sz="1600" kern="0" dirty="0"/>
              <a:t> A, </a:t>
            </a:r>
            <a:r>
              <a:rPr lang="en-US" sz="1600" kern="0" dirty="0" err="1"/>
              <a:t>dgn</a:t>
            </a:r>
            <a:r>
              <a:rPr lang="en-US" sz="1600" kern="0" dirty="0"/>
              <a:t> </a:t>
            </a:r>
            <a:r>
              <a:rPr lang="en-US" sz="1600" kern="0" dirty="0" err="1"/>
              <a:t>ciri-ciri</a:t>
            </a:r>
            <a:r>
              <a:rPr lang="en-US" sz="1600" kern="0" dirty="0"/>
              <a:t> :</a:t>
            </a:r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                - </a:t>
            </a:r>
            <a:r>
              <a:rPr lang="en-US" sz="1600" kern="0" dirty="0" err="1"/>
              <a:t>arus</a:t>
            </a:r>
            <a:r>
              <a:rPr lang="en-US" sz="1600" kern="0" dirty="0"/>
              <a:t> </a:t>
            </a:r>
            <a:r>
              <a:rPr lang="en-US" sz="1600" kern="0" dirty="0" err="1"/>
              <a:t>lalu</a:t>
            </a:r>
            <a:r>
              <a:rPr lang="en-US" sz="1600" kern="0" dirty="0"/>
              <a:t> </a:t>
            </a:r>
            <a:r>
              <a:rPr lang="en-US" sz="1600" kern="0" dirty="0" err="1"/>
              <a:t>lintas</a:t>
            </a:r>
            <a:r>
              <a:rPr lang="en-US" sz="1600" kern="0" dirty="0"/>
              <a:t> </a:t>
            </a:r>
            <a:r>
              <a:rPr lang="en-US" sz="1600" kern="0" dirty="0" err="1"/>
              <a:t>bebas</a:t>
            </a:r>
            <a:r>
              <a:rPr lang="en-US" sz="1600" kern="0" dirty="0"/>
              <a:t> </a:t>
            </a:r>
            <a:r>
              <a:rPr lang="en-US" sz="1600" kern="0" dirty="0" err="1"/>
              <a:t>tanpa</a:t>
            </a:r>
            <a:r>
              <a:rPr lang="en-US" sz="1600" kern="0" dirty="0"/>
              <a:t> </a:t>
            </a:r>
            <a:r>
              <a:rPr lang="en-US" sz="1600" kern="0" dirty="0" err="1"/>
              <a:t>hambatan</a:t>
            </a:r>
            <a:endParaRPr lang="en-US" sz="1600" kern="0" dirty="0"/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                - volume &amp; </a:t>
            </a:r>
            <a:r>
              <a:rPr lang="en-US" sz="1600" kern="0" dirty="0" err="1"/>
              <a:t>kepadatan</a:t>
            </a:r>
            <a:r>
              <a:rPr lang="en-US" sz="1600" kern="0" dirty="0"/>
              <a:t> </a:t>
            </a:r>
            <a:r>
              <a:rPr lang="en-US" sz="1600" kern="0" dirty="0" err="1"/>
              <a:t>lalu</a:t>
            </a:r>
            <a:r>
              <a:rPr lang="en-US" sz="1600" kern="0" dirty="0"/>
              <a:t> </a:t>
            </a:r>
            <a:r>
              <a:rPr lang="en-US" sz="1600" kern="0" dirty="0" err="1"/>
              <a:t>lintas</a:t>
            </a:r>
            <a:r>
              <a:rPr lang="en-US" sz="1600" kern="0" dirty="0"/>
              <a:t> </a:t>
            </a:r>
            <a:r>
              <a:rPr lang="en-US" sz="1600" kern="0" dirty="0" err="1"/>
              <a:t>rendah</a:t>
            </a:r>
            <a:endParaRPr lang="en-US" sz="1600" kern="0" dirty="0"/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                - </a:t>
            </a:r>
            <a:r>
              <a:rPr lang="en-US" sz="1600" kern="0" dirty="0" err="1"/>
              <a:t>kecepatan</a:t>
            </a:r>
            <a:r>
              <a:rPr lang="en-US" sz="1600" kern="0" dirty="0"/>
              <a:t> </a:t>
            </a:r>
            <a:r>
              <a:rPr lang="en-US" sz="1600" kern="0" dirty="0" err="1"/>
              <a:t>kendaraan</a:t>
            </a:r>
            <a:r>
              <a:rPr lang="en-US" sz="1600" kern="0" dirty="0"/>
              <a:t> </a:t>
            </a:r>
            <a:r>
              <a:rPr lang="en-US" sz="1600" kern="0" dirty="0" err="1"/>
              <a:t>merupakan</a:t>
            </a:r>
            <a:r>
              <a:rPr lang="en-US" sz="1600" kern="0" dirty="0"/>
              <a:t> </a:t>
            </a:r>
            <a:r>
              <a:rPr lang="en-US" sz="1600" kern="0" dirty="0" err="1"/>
              <a:t>pilihan</a:t>
            </a:r>
            <a:r>
              <a:rPr lang="en-US" sz="1600" kern="0" dirty="0"/>
              <a:t> </a:t>
            </a:r>
            <a:r>
              <a:rPr lang="en-US" sz="1600" kern="0" dirty="0" err="1"/>
              <a:t>pengemudi</a:t>
            </a:r>
            <a:endParaRPr lang="en-US" sz="1600" kern="0" dirty="0"/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           2. Tingkat </a:t>
            </a:r>
            <a:r>
              <a:rPr lang="en-US" sz="1600" kern="0" dirty="0" err="1"/>
              <a:t>pelayanan</a:t>
            </a:r>
            <a:r>
              <a:rPr lang="en-US" sz="1600" kern="0" dirty="0"/>
              <a:t> B, </a:t>
            </a:r>
            <a:r>
              <a:rPr lang="en-US" sz="1600" kern="0" dirty="0" err="1"/>
              <a:t>dgn</a:t>
            </a:r>
            <a:r>
              <a:rPr lang="en-US" sz="1600" kern="0" dirty="0"/>
              <a:t> </a:t>
            </a:r>
            <a:r>
              <a:rPr lang="en-US" sz="1600" kern="0" dirty="0" err="1"/>
              <a:t>ciri-ciri</a:t>
            </a:r>
            <a:r>
              <a:rPr lang="en-US" sz="1600" kern="0" dirty="0"/>
              <a:t> :</a:t>
            </a:r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                - </a:t>
            </a:r>
            <a:r>
              <a:rPr lang="en-US" sz="1600" kern="0" dirty="0" err="1"/>
              <a:t>arus</a:t>
            </a:r>
            <a:r>
              <a:rPr lang="en-US" sz="1600" kern="0" dirty="0"/>
              <a:t> </a:t>
            </a:r>
            <a:r>
              <a:rPr lang="en-US" sz="1600" kern="0" dirty="0" err="1"/>
              <a:t>lalu</a:t>
            </a:r>
            <a:r>
              <a:rPr lang="en-US" sz="1600" kern="0" dirty="0"/>
              <a:t> </a:t>
            </a:r>
            <a:r>
              <a:rPr lang="en-US" sz="1600" kern="0" dirty="0" err="1"/>
              <a:t>lintas</a:t>
            </a:r>
            <a:r>
              <a:rPr lang="en-US" sz="1600" kern="0" dirty="0"/>
              <a:t> </a:t>
            </a:r>
            <a:r>
              <a:rPr lang="en-US" sz="1600" kern="0" dirty="0" err="1"/>
              <a:t>stabil</a:t>
            </a:r>
            <a:endParaRPr lang="en-US" sz="1600" kern="0" dirty="0"/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                - </a:t>
            </a:r>
            <a:r>
              <a:rPr lang="en-US" sz="1600" kern="0" dirty="0" err="1"/>
              <a:t>kecepatan</a:t>
            </a:r>
            <a:r>
              <a:rPr lang="en-US" sz="1600" kern="0" dirty="0"/>
              <a:t> </a:t>
            </a:r>
            <a:r>
              <a:rPr lang="en-US" sz="1600" kern="0" dirty="0" err="1"/>
              <a:t>mulai</a:t>
            </a:r>
            <a:r>
              <a:rPr lang="en-US" sz="1600" kern="0" dirty="0"/>
              <a:t> </a:t>
            </a:r>
            <a:r>
              <a:rPr lang="en-US" sz="1600" kern="0" dirty="0" err="1"/>
              <a:t>dipengaruhi</a:t>
            </a:r>
            <a:r>
              <a:rPr lang="en-US" sz="1600" kern="0" dirty="0"/>
              <a:t> oleh </a:t>
            </a:r>
            <a:r>
              <a:rPr lang="en-US" sz="1600" kern="0" dirty="0" err="1"/>
              <a:t>keadaan</a:t>
            </a:r>
            <a:r>
              <a:rPr lang="en-US" sz="1600" kern="0" dirty="0"/>
              <a:t> </a:t>
            </a:r>
            <a:r>
              <a:rPr lang="en-US" sz="1600" kern="0" dirty="0" err="1"/>
              <a:t>lalu</a:t>
            </a:r>
            <a:r>
              <a:rPr lang="en-US" sz="1600" kern="0" dirty="0"/>
              <a:t> </a:t>
            </a:r>
            <a:r>
              <a:rPr lang="en-US" sz="1600" kern="0" dirty="0" err="1"/>
              <a:t>lintas</a:t>
            </a:r>
            <a:r>
              <a:rPr lang="en-US" sz="1600" kern="0" dirty="0"/>
              <a:t>, </a:t>
            </a:r>
            <a:r>
              <a:rPr lang="en-US" sz="1600" kern="0" dirty="0" err="1"/>
              <a:t>tapi</a:t>
            </a:r>
            <a:r>
              <a:rPr lang="en-US" sz="1600" kern="0" dirty="0"/>
              <a:t> </a:t>
            </a:r>
            <a:r>
              <a:rPr lang="en-US" sz="1600" kern="0" dirty="0" err="1"/>
              <a:t>tetap</a:t>
            </a:r>
            <a:r>
              <a:rPr lang="en-US" sz="1600" kern="0" dirty="0"/>
              <a:t> </a:t>
            </a:r>
            <a:r>
              <a:rPr lang="en-US" sz="1600" kern="0" dirty="0" err="1"/>
              <a:t>dpt</a:t>
            </a:r>
            <a:r>
              <a:rPr lang="en-US" sz="1600" kern="0" dirty="0"/>
              <a:t> </a:t>
            </a:r>
            <a:r>
              <a:rPr lang="en-US" sz="1600" kern="0" dirty="0" err="1"/>
              <a:t>dipilih</a:t>
            </a:r>
            <a:r>
              <a:rPr lang="en-US" sz="1600" kern="0" dirty="0"/>
              <a:t> </a:t>
            </a:r>
            <a:r>
              <a:rPr lang="en-US" sz="1600" kern="0" dirty="0" err="1"/>
              <a:t>sesuai</a:t>
            </a:r>
            <a:r>
              <a:rPr lang="en-US" sz="1600" kern="0" dirty="0"/>
              <a:t> </a:t>
            </a:r>
            <a:r>
              <a:rPr lang="en-US" sz="1600" kern="0" dirty="0" err="1"/>
              <a:t>kehendak</a:t>
            </a:r>
            <a:r>
              <a:rPr lang="en-US" sz="1600" kern="0" dirty="0"/>
              <a:t> </a:t>
            </a:r>
            <a:r>
              <a:rPr lang="en-US" sz="1600" kern="0" dirty="0" err="1"/>
              <a:t>pengemudi</a:t>
            </a:r>
            <a:endParaRPr lang="en-US" sz="1600" kern="0" dirty="0"/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           3. Tingkat </a:t>
            </a:r>
            <a:r>
              <a:rPr lang="en-US" sz="1600" kern="0" dirty="0" err="1"/>
              <a:t>pelayanan</a:t>
            </a:r>
            <a:r>
              <a:rPr lang="en-US" sz="1600" kern="0" dirty="0"/>
              <a:t> C, </a:t>
            </a:r>
            <a:r>
              <a:rPr lang="en-US" sz="1600" kern="0" dirty="0" err="1"/>
              <a:t>dgn</a:t>
            </a:r>
            <a:r>
              <a:rPr lang="en-US" sz="1600" kern="0" dirty="0"/>
              <a:t> </a:t>
            </a:r>
            <a:r>
              <a:rPr lang="en-US" sz="1600" kern="0" dirty="0" err="1"/>
              <a:t>ciri-ciri</a:t>
            </a:r>
            <a:r>
              <a:rPr lang="en-US" sz="1600" kern="0" dirty="0"/>
              <a:t> :</a:t>
            </a:r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                - </a:t>
            </a:r>
            <a:r>
              <a:rPr lang="en-US" sz="1600" kern="0" dirty="0" err="1"/>
              <a:t>arus</a:t>
            </a:r>
            <a:r>
              <a:rPr lang="en-US" sz="1600" kern="0" dirty="0"/>
              <a:t> </a:t>
            </a:r>
            <a:r>
              <a:rPr lang="en-US" sz="1600" kern="0" dirty="0" err="1"/>
              <a:t>lalu</a:t>
            </a:r>
            <a:r>
              <a:rPr lang="en-US" sz="1600" kern="0" dirty="0"/>
              <a:t> </a:t>
            </a:r>
            <a:r>
              <a:rPr lang="en-US" sz="1600" kern="0" dirty="0" err="1"/>
              <a:t>lintas</a:t>
            </a:r>
            <a:r>
              <a:rPr lang="en-US" sz="1600" kern="0" dirty="0"/>
              <a:t> </a:t>
            </a:r>
            <a:r>
              <a:rPr lang="en-US" sz="1600" kern="0" dirty="0" err="1"/>
              <a:t>masih</a:t>
            </a:r>
            <a:r>
              <a:rPr lang="en-US" sz="1600" kern="0" dirty="0"/>
              <a:t> </a:t>
            </a:r>
            <a:r>
              <a:rPr lang="en-US" sz="1600" kern="0" dirty="0" err="1"/>
              <a:t>stabil</a:t>
            </a:r>
            <a:endParaRPr lang="en-US" sz="1600" kern="0" dirty="0"/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                - </a:t>
            </a:r>
            <a:r>
              <a:rPr lang="en-US" sz="1600" kern="0" dirty="0" err="1"/>
              <a:t>kecepatan</a:t>
            </a:r>
            <a:r>
              <a:rPr lang="en-US" sz="1600" kern="0" dirty="0"/>
              <a:t> </a:t>
            </a:r>
            <a:r>
              <a:rPr lang="en-US" sz="1600" kern="0" dirty="0" err="1"/>
              <a:t>perjalanan</a:t>
            </a:r>
            <a:r>
              <a:rPr lang="en-US" sz="1600" kern="0" dirty="0"/>
              <a:t> &amp; </a:t>
            </a:r>
            <a:r>
              <a:rPr lang="en-US" sz="1600" kern="0" dirty="0" err="1"/>
              <a:t>kebebasan</a:t>
            </a:r>
            <a:r>
              <a:rPr lang="en-US" sz="1600" kern="0" dirty="0"/>
              <a:t> </a:t>
            </a:r>
            <a:r>
              <a:rPr lang="en-US" sz="1600" kern="0" dirty="0" err="1"/>
              <a:t>bergerak</a:t>
            </a:r>
            <a:r>
              <a:rPr lang="en-US" sz="1600" kern="0" dirty="0"/>
              <a:t> </a:t>
            </a:r>
            <a:r>
              <a:rPr lang="en-US" sz="1600" kern="0" dirty="0" err="1"/>
              <a:t>sudah</a:t>
            </a:r>
            <a:r>
              <a:rPr lang="en-US" sz="1600" kern="0" dirty="0"/>
              <a:t>   </a:t>
            </a:r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                  </a:t>
            </a:r>
            <a:r>
              <a:rPr lang="en-US" sz="1600" kern="0" dirty="0" err="1"/>
              <a:t>dipengaruhi</a:t>
            </a:r>
            <a:r>
              <a:rPr lang="en-US" sz="1600" kern="0" dirty="0"/>
              <a:t> </a:t>
            </a:r>
            <a:r>
              <a:rPr lang="en-US" sz="1600" kern="0" dirty="0" err="1"/>
              <a:t>oleh</a:t>
            </a:r>
            <a:r>
              <a:rPr lang="en-US" sz="1600" kern="0" dirty="0"/>
              <a:t> </a:t>
            </a:r>
            <a:r>
              <a:rPr lang="en-US" sz="1600" kern="0" dirty="0" err="1"/>
              <a:t>besarnya</a:t>
            </a:r>
            <a:r>
              <a:rPr lang="en-US" sz="1600" kern="0" dirty="0"/>
              <a:t> volume </a:t>
            </a:r>
            <a:r>
              <a:rPr lang="en-US" sz="1600" kern="0" dirty="0" err="1"/>
              <a:t>lalu</a:t>
            </a:r>
            <a:r>
              <a:rPr lang="en-US" sz="1600" kern="0" dirty="0"/>
              <a:t> </a:t>
            </a:r>
            <a:r>
              <a:rPr lang="en-US" sz="1600" kern="0" dirty="0" err="1"/>
              <a:t>lintas</a:t>
            </a:r>
            <a:endParaRPr lang="en-US" sz="1600" kern="0" dirty="0"/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           4. Tingkat </a:t>
            </a:r>
            <a:r>
              <a:rPr lang="en-US" sz="1600" kern="0" dirty="0" err="1"/>
              <a:t>pelayanan</a:t>
            </a:r>
            <a:r>
              <a:rPr lang="en-US" sz="1600" kern="0" dirty="0"/>
              <a:t> D, </a:t>
            </a:r>
            <a:r>
              <a:rPr lang="en-US" sz="1600" kern="0" dirty="0" err="1"/>
              <a:t>dgn</a:t>
            </a:r>
            <a:r>
              <a:rPr lang="en-US" sz="1600" kern="0" dirty="0"/>
              <a:t> </a:t>
            </a:r>
            <a:r>
              <a:rPr lang="en-US" sz="1600" kern="0" dirty="0" err="1"/>
              <a:t>ciri-ciri</a:t>
            </a:r>
            <a:r>
              <a:rPr lang="en-US" sz="1600" kern="0" dirty="0"/>
              <a:t> :</a:t>
            </a:r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                - </a:t>
            </a:r>
            <a:r>
              <a:rPr lang="en-US" sz="1600" kern="0" dirty="0" err="1"/>
              <a:t>arus</a:t>
            </a:r>
            <a:r>
              <a:rPr lang="en-US" sz="1600" kern="0" dirty="0"/>
              <a:t> </a:t>
            </a:r>
            <a:r>
              <a:rPr lang="en-US" sz="1600" kern="0" dirty="0" err="1"/>
              <a:t>lalu</a:t>
            </a:r>
            <a:r>
              <a:rPr lang="en-US" sz="1600" kern="0" dirty="0"/>
              <a:t> </a:t>
            </a:r>
            <a:r>
              <a:rPr lang="en-US" sz="1600" kern="0" dirty="0" err="1"/>
              <a:t>lintas</a:t>
            </a:r>
            <a:r>
              <a:rPr lang="en-US" sz="1600" kern="0" dirty="0"/>
              <a:t> </a:t>
            </a:r>
            <a:r>
              <a:rPr lang="en-US" sz="1600" kern="0" dirty="0" err="1"/>
              <a:t>sudah</a:t>
            </a:r>
            <a:r>
              <a:rPr lang="en-US" sz="1600" kern="0" dirty="0"/>
              <a:t> </a:t>
            </a:r>
            <a:r>
              <a:rPr lang="en-US" sz="1600" kern="0" dirty="0" err="1"/>
              <a:t>mulai</a:t>
            </a:r>
            <a:r>
              <a:rPr lang="en-US" sz="1600" kern="0" dirty="0"/>
              <a:t> </a:t>
            </a:r>
            <a:r>
              <a:rPr lang="en-US" sz="1600" kern="0" dirty="0" err="1"/>
              <a:t>tdk</a:t>
            </a:r>
            <a:r>
              <a:rPr lang="en-US" sz="1600" kern="0" dirty="0"/>
              <a:t> </a:t>
            </a:r>
            <a:r>
              <a:rPr lang="en-US" sz="1600" kern="0" dirty="0" err="1"/>
              <a:t>stabil</a:t>
            </a:r>
            <a:endParaRPr lang="en-US" sz="1600" kern="0" dirty="0"/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                - </a:t>
            </a:r>
            <a:r>
              <a:rPr lang="en-US" sz="1600" kern="0" dirty="0" err="1"/>
              <a:t>perubahan</a:t>
            </a:r>
            <a:r>
              <a:rPr lang="en-US" sz="1600" kern="0" dirty="0"/>
              <a:t> volume </a:t>
            </a:r>
            <a:r>
              <a:rPr lang="en-US" sz="1600" kern="0" dirty="0" err="1"/>
              <a:t>lalu</a:t>
            </a:r>
            <a:r>
              <a:rPr lang="en-US" sz="1600" kern="0" dirty="0"/>
              <a:t> </a:t>
            </a:r>
            <a:r>
              <a:rPr lang="en-US" sz="1600" kern="0" dirty="0" err="1"/>
              <a:t>lintas</a:t>
            </a:r>
            <a:r>
              <a:rPr lang="en-US" sz="1600" kern="0" dirty="0"/>
              <a:t> </a:t>
            </a:r>
            <a:r>
              <a:rPr lang="en-US" sz="1600" kern="0" dirty="0" err="1"/>
              <a:t>sangat</a:t>
            </a:r>
            <a:r>
              <a:rPr lang="en-US" sz="1600" kern="0" dirty="0"/>
              <a:t> </a:t>
            </a:r>
            <a:r>
              <a:rPr lang="en-US" sz="1600" kern="0" dirty="0" err="1"/>
              <a:t>mempengaruhi</a:t>
            </a:r>
            <a:r>
              <a:rPr lang="en-US" sz="1600" kern="0" dirty="0"/>
              <a:t> </a:t>
            </a:r>
            <a:r>
              <a:rPr lang="en-US" sz="1600" kern="0" dirty="0" err="1"/>
              <a:t>besarnya</a:t>
            </a:r>
            <a:r>
              <a:rPr lang="en-US" sz="1600" kern="0" dirty="0"/>
              <a:t> </a:t>
            </a:r>
            <a:r>
              <a:rPr lang="en-US" sz="1600" kern="0" dirty="0" err="1"/>
              <a:t>kecepatan</a:t>
            </a:r>
            <a:r>
              <a:rPr lang="en-US" sz="1600" kern="0" dirty="0"/>
              <a:t> </a:t>
            </a:r>
            <a:r>
              <a:rPr lang="en-US" sz="1600" kern="0" dirty="0" err="1"/>
              <a:t>perjalanan</a:t>
            </a:r>
            <a:r>
              <a:rPr lang="en-US" sz="1600" kern="0" dirty="0"/>
              <a:t>                </a:t>
            </a:r>
            <a:endParaRPr lang="en-US" sz="1400" kern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029200"/>
          </a:xfrm>
        </p:spPr>
        <p:txBody>
          <a:bodyPr>
            <a:norm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5. Tingkat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pelayanan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E,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dgn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ciri-ciri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-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arus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lalu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lintas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sudah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stabil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- volume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kira-kira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kapasitas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sering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terjadi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kemacetan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6. Tingkat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pelayanan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F,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dgn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ciri-ciri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-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arus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lalu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lintas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tertahan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kecepatan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rendah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-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sering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kali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terjadi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kemacetan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-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arus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lalu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lintas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rendah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429000"/>
            <a:ext cx="7772400" cy="266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l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600" kern="0" dirty="0" err="1"/>
              <a:t>Jarak</a:t>
            </a:r>
            <a:r>
              <a:rPr lang="en-US" sz="1600" kern="0" dirty="0"/>
              <a:t> </a:t>
            </a:r>
            <a:r>
              <a:rPr lang="en-US" sz="1600" kern="0" dirty="0" err="1"/>
              <a:t>Pandangan</a:t>
            </a:r>
            <a:endParaRPr lang="en-US" sz="1600" kern="0" dirty="0"/>
          </a:p>
          <a:p>
            <a:pPr marL="571500" lvl="0" indent="-571500" algn="l">
              <a:spcBef>
                <a:spcPct val="20000"/>
              </a:spcBef>
              <a:defRPr/>
            </a:pPr>
            <a:r>
              <a:rPr lang="en-US" sz="1600" kern="0" dirty="0"/>
              <a:t>          </a:t>
            </a:r>
            <a:r>
              <a:rPr lang="en-US" sz="1600" kern="0" dirty="0" err="1"/>
              <a:t>yaitu</a:t>
            </a:r>
            <a:r>
              <a:rPr lang="en-US" sz="1600" kern="0" dirty="0"/>
              <a:t> </a:t>
            </a:r>
            <a:r>
              <a:rPr lang="en-US" sz="1600" kern="0" dirty="0" err="1"/>
              <a:t>jarak</a:t>
            </a:r>
            <a:r>
              <a:rPr lang="en-US" sz="1600" kern="0" dirty="0"/>
              <a:t> </a:t>
            </a:r>
            <a:r>
              <a:rPr lang="en-US" sz="1600" kern="0" dirty="0" err="1"/>
              <a:t>yg</a:t>
            </a:r>
            <a:r>
              <a:rPr lang="en-US" sz="1600" kern="0" dirty="0"/>
              <a:t> </a:t>
            </a:r>
            <a:r>
              <a:rPr lang="en-US" sz="1600" kern="0" dirty="0" err="1"/>
              <a:t>masih</a:t>
            </a:r>
            <a:r>
              <a:rPr lang="en-US" sz="1600" kern="0" dirty="0"/>
              <a:t> </a:t>
            </a:r>
            <a:r>
              <a:rPr lang="en-US" sz="1600" kern="0" dirty="0" err="1"/>
              <a:t>dapat</a:t>
            </a:r>
            <a:r>
              <a:rPr lang="en-US" sz="1600" kern="0" dirty="0"/>
              <a:t> </a:t>
            </a:r>
            <a:r>
              <a:rPr lang="en-US" sz="1600" kern="0" dirty="0" err="1"/>
              <a:t>dilihat</a:t>
            </a:r>
            <a:r>
              <a:rPr lang="en-US" sz="1600" kern="0" dirty="0"/>
              <a:t> </a:t>
            </a:r>
            <a:r>
              <a:rPr lang="en-US" sz="1600" kern="0" dirty="0" err="1"/>
              <a:t>pengemudi</a:t>
            </a:r>
            <a:r>
              <a:rPr lang="en-US" sz="1600" kern="0" dirty="0"/>
              <a:t> </a:t>
            </a:r>
            <a:r>
              <a:rPr lang="en-US" sz="1600" kern="0" dirty="0" err="1"/>
              <a:t>dari</a:t>
            </a:r>
            <a:r>
              <a:rPr lang="en-US" sz="1600" kern="0" dirty="0"/>
              <a:t> </a:t>
            </a:r>
            <a:r>
              <a:rPr lang="en-US" sz="1600" kern="0" dirty="0" err="1"/>
              <a:t>tempat</a:t>
            </a:r>
            <a:r>
              <a:rPr lang="en-US" sz="1600" kern="0" dirty="0"/>
              <a:t> </a:t>
            </a:r>
            <a:r>
              <a:rPr lang="en-US" sz="1600" kern="0" dirty="0" err="1"/>
              <a:t>duduknya</a:t>
            </a:r>
            <a:r>
              <a:rPr lang="en-US" sz="1600" kern="0" dirty="0"/>
              <a:t>. Jarak </a:t>
            </a:r>
            <a:r>
              <a:rPr lang="en-US" sz="1600" kern="0" dirty="0" err="1"/>
              <a:t>pandangan</a:t>
            </a:r>
            <a:r>
              <a:rPr lang="en-US" sz="1600" kern="0" dirty="0"/>
              <a:t> </a:t>
            </a:r>
            <a:r>
              <a:rPr lang="en-US" sz="1600" kern="0" dirty="0" err="1"/>
              <a:t>dapat</a:t>
            </a:r>
            <a:r>
              <a:rPr lang="en-US" sz="1600" kern="0" dirty="0"/>
              <a:t> </a:t>
            </a:r>
            <a:r>
              <a:rPr lang="en-US" sz="1600" kern="0" dirty="0" err="1"/>
              <a:t>dibedakan</a:t>
            </a:r>
            <a:r>
              <a:rPr lang="en-US" sz="1600" kern="0" dirty="0"/>
              <a:t> </a:t>
            </a:r>
            <a:r>
              <a:rPr lang="en-US" sz="1600" kern="0" dirty="0" err="1"/>
              <a:t>atas</a:t>
            </a:r>
            <a:r>
              <a:rPr lang="en-US" sz="1600" kern="0" dirty="0"/>
              <a:t> </a:t>
            </a:r>
            <a:r>
              <a:rPr lang="en-US" sz="1600" kern="0" dirty="0" err="1"/>
              <a:t>jarak</a:t>
            </a:r>
            <a:r>
              <a:rPr lang="en-US" sz="1600" kern="0" dirty="0"/>
              <a:t> </a:t>
            </a:r>
            <a:r>
              <a:rPr lang="en-US" sz="1600" kern="0" dirty="0" err="1"/>
              <a:t>pandangan</a:t>
            </a:r>
            <a:r>
              <a:rPr lang="en-US" sz="1600" kern="0" dirty="0"/>
              <a:t> </a:t>
            </a:r>
            <a:r>
              <a:rPr lang="en-US" sz="1600" kern="0" dirty="0" err="1"/>
              <a:t>henti</a:t>
            </a:r>
            <a:r>
              <a:rPr lang="en-US" sz="1600" kern="0" dirty="0"/>
              <a:t> dan  </a:t>
            </a:r>
            <a:r>
              <a:rPr lang="en-US" sz="1600" kern="0" dirty="0" err="1"/>
              <a:t>jarak</a:t>
            </a:r>
            <a:r>
              <a:rPr lang="en-US" sz="1600" kern="0" dirty="0"/>
              <a:t> </a:t>
            </a:r>
            <a:r>
              <a:rPr lang="en-US" sz="1600" kern="0" dirty="0" err="1"/>
              <a:t>pandangan</a:t>
            </a:r>
            <a:r>
              <a:rPr lang="en-US" sz="1600" kern="0" dirty="0"/>
              <a:t> </a:t>
            </a:r>
            <a:r>
              <a:rPr lang="en-US" sz="1600" kern="0" dirty="0" err="1"/>
              <a:t>menyiap</a:t>
            </a:r>
            <a:r>
              <a:rPr lang="en-US" sz="1600" kern="0" dirty="0"/>
              <a:t>. Jarak </a:t>
            </a:r>
            <a:r>
              <a:rPr lang="en-US" sz="1600" kern="0" dirty="0" err="1"/>
              <a:t>pandangan</a:t>
            </a:r>
            <a:r>
              <a:rPr lang="en-US" sz="1600" kern="0" dirty="0"/>
              <a:t> </a:t>
            </a:r>
            <a:r>
              <a:rPr lang="en-US" sz="1600" kern="0" dirty="0" err="1"/>
              <a:t>menyiap</a:t>
            </a:r>
            <a:r>
              <a:rPr lang="en-US" sz="1600" kern="0" dirty="0"/>
              <a:t> </a:t>
            </a:r>
            <a:r>
              <a:rPr lang="en-US" sz="1600" kern="0" dirty="0" err="1"/>
              <a:t>hanya</a:t>
            </a:r>
            <a:r>
              <a:rPr lang="en-US" sz="1600" kern="0" dirty="0"/>
              <a:t> </a:t>
            </a:r>
            <a:r>
              <a:rPr lang="en-US" sz="1600" kern="0" dirty="0" err="1"/>
              <a:t>dipergunakan</a:t>
            </a:r>
            <a:r>
              <a:rPr lang="en-US" sz="1600" kern="0" dirty="0"/>
              <a:t> </a:t>
            </a:r>
            <a:r>
              <a:rPr lang="en-US" sz="1600" kern="0" dirty="0" err="1"/>
              <a:t>dalam</a:t>
            </a:r>
            <a:r>
              <a:rPr lang="en-US" sz="1600" kern="0" dirty="0"/>
              <a:t> </a:t>
            </a:r>
            <a:r>
              <a:rPr lang="en-US" sz="1600" kern="0" dirty="0" err="1"/>
              <a:t>perencanaan</a:t>
            </a:r>
            <a:r>
              <a:rPr lang="en-US" sz="1600" kern="0" dirty="0"/>
              <a:t> </a:t>
            </a:r>
            <a:r>
              <a:rPr lang="en-US" sz="1600" kern="0" dirty="0" err="1"/>
              <a:t>untuk</a:t>
            </a:r>
            <a:r>
              <a:rPr lang="en-US" sz="1600" kern="0" dirty="0"/>
              <a:t> </a:t>
            </a:r>
            <a:r>
              <a:rPr lang="en-US" sz="1600" kern="0" dirty="0" err="1"/>
              <a:t>jalan</a:t>
            </a:r>
            <a:r>
              <a:rPr lang="en-US" sz="1600" kern="0" dirty="0"/>
              <a:t> 2 </a:t>
            </a:r>
            <a:r>
              <a:rPr lang="en-US" sz="1600" kern="0" dirty="0" err="1"/>
              <a:t>arah</a:t>
            </a:r>
            <a:r>
              <a:rPr lang="en-US" sz="1600" kern="0" dirty="0"/>
              <a:t> </a:t>
            </a:r>
            <a:r>
              <a:rPr lang="en-US" sz="1600" kern="0" dirty="0" err="1"/>
              <a:t>tanpa</a:t>
            </a:r>
            <a:r>
              <a:rPr lang="en-US" sz="1600" kern="0" dirty="0"/>
              <a:t> median.</a:t>
            </a:r>
            <a:endParaRPr lang="en-US" sz="1400" kern="0" dirty="0"/>
          </a:p>
          <a:p>
            <a:pPr marL="571500" lvl="0" indent="-571500" algn="l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sz="1400" kern="0" dirty="0"/>
          </a:p>
          <a:p>
            <a:pPr marL="571500" lvl="0" indent="-571500" algn="l">
              <a:spcBef>
                <a:spcPct val="20000"/>
              </a:spcBef>
              <a:defRPr/>
            </a:pPr>
            <a:endParaRPr lang="en-US" sz="1400" kern="0" dirty="0"/>
          </a:p>
          <a:p>
            <a:pPr marL="571500" lvl="0" indent="-571500" algn="l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sz="1400" kern="0" dirty="0"/>
          </a:p>
          <a:p>
            <a:pPr marL="571500" lvl="0" indent="-571500" algn="l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sz="1400" kern="0" dirty="0"/>
          </a:p>
          <a:p>
            <a:pPr marL="571500" lvl="0" indent="-571500" algn="l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sz="1400" kern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02920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Tahapan-tahapan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penentuan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jalan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raya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fotogrametri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Survei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pendahuluan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keseluruhan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wilayah di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titik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awal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dan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titik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awal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titik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Peta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berskala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kecil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Penentuan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kontrol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topografi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kontur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&amp; tata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guna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lahan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Penentuan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rute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layak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Survei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pendahuluan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rute-rute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layak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Peta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berskala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sedang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rute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Penentuan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kontrol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topografi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tata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guna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lahan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terinci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Penentuan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rute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terbaik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Survei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awal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rute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terbaik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Peta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berskala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rute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terbaik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Pembuatan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rencana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konstruksi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jalan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raya</a:t>
            </a:r>
            <a:b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433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499A0-5A0E-4FED-8307-936D879E7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</a:t>
            </a:r>
            <a:r>
              <a:rPr lang="en-US" dirty="0" err="1"/>
              <a:t>Perencanaan</a:t>
            </a:r>
            <a:r>
              <a:rPr lang="en-US" dirty="0"/>
              <a:t> Jalan Yang </a:t>
            </a:r>
            <a:r>
              <a:rPr lang="en-US" dirty="0" err="1"/>
              <a:t>Efektif</a:t>
            </a:r>
            <a:r>
              <a:rPr lang="en-US" dirty="0"/>
              <a:t> Dan </a:t>
            </a:r>
            <a:r>
              <a:rPr lang="en-US" dirty="0" err="1"/>
              <a:t>Efisien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32AC4-52BE-4C1C-994D-E9C4400DE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 </a:t>
            </a:r>
            <a:r>
              <a:rPr lang="en-US" dirty="0" err="1"/>
              <a:t>Tahapan-tahapan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raya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err="1"/>
              <a:t>fotogrametri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pendahuluan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wilayah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dan </a:t>
            </a:r>
            <a:r>
              <a:rPr lang="en-US" dirty="0" err="1"/>
              <a:t>titik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awal</a:t>
            </a:r>
            <a:r>
              <a:rPr lang="en-US" dirty="0"/>
              <a:t> &amp;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>             Peta </a:t>
            </a:r>
            <a:r>
              <a:rPr lang="en-US" dirty="0" err="1"/>
              <a:t>berskala</a:t>
            </a:r>
            <a:r>
              <a:rPr lang="en-US" dirty="0"/>
              <a:t> </a:t>
            </a:r>
            <a:r>
              <a:rPr lang="en-US" dirty="0" err="1"/>
              <a:t>kecil</a:t>
            </a:r>
            <a:br>
              <a:rPr lang="en-US" dirty="0"/>
            </a:br>
            <a:r>
              <a:rPr lang="en-US" dirty="0"/>
              <a:t>            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topografi</a:t>
            </a:r>
            <a:r>
              <a:rPr lang="en-US" dirty="0"/>
              <a:t> (</a:t>
            </a:r>
            <a:r>
              <a:rPr lang="en-US" dirty="0" err="1"/>
              <a:t>kontur</a:t>
            </a:r>
            <a:r>
              <a:rPr lang="en-US" dirty="0"/>
              <a:t>) &amp; tata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lahan</a:t>
            </a:r>
            <a:br>
              <a:rPr lang="en-US" dirty="0"/>
            </a:br>
            <a:r>
              <a:rPr lang="en-US" dirty="0"/>
              <a:t>            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rute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layak</a:t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pendahuluan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rute-rute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>             Peta </a:t>
            </a:r>
            <a:r>
              <a:rPr lang="en-US" dirty="0" err="1"/>
              <a:t>berskala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rute</a:t>
            </a:r>
            <a:br>
              <a:rPr lang="en-US" dirty="0"/>
            </a:br>
            <a:r>
              <a:rPr lang="en-US" dirty="0"/>
              <a:t>            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topografi</a:t>
            </a:r>
            <a:r>
              <a:rPr lang="en-US" dirty="0"/>
              <a:t> &amp; tata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terinci</a:t>
            </a:r>
            <a:br>
              <a:rPr lang="en-US" dirty="0"/>
            </a:br>
            <a:r>
              <a:rPr lang="en-US" dirty="0"/>
              <a:t>            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rute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terbaik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rute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>             Peta </a:t>
            </a:r>
            <a:r>
              <a:rPr lang="en-US" dirty="0" err="1"/>
              <a:t>berskala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rute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terbaik</a:t>
            </a:r>
            <a:br>
              <a:rPr lang="en-US" dirty="0"/>
            </a:br>
            <a:r>
              <a:rPr lang="en-US" dirty="0"/>
              <a:t>            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raya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71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499A0-5A0E-4FED-8307-936D879E7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</a:t>
            </a:r>
            <a:r>
              <a:rPr lang="en-US" dirty="0" err="1"/>
              <a:t>Penentuan</a:t>
            </a:r>
            <a:r>
              <a:rPr lang="en-US" dirty="0"/>
              <a:t> Trace Jalan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32AC4-52BE-4C1C-994D-E9C4400DE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Penentuan</a:t>
            </a:r>
            <a:r>
              <a:rPr lang="en-US" dirty="0"/>
              <a:t> Trace Jalan :</a:t>
            </a:r>
          </a:p>
          <a:p>
            <a:r>
              <a:rPr lang="en-US" dirty="0" err="1"/>
              <a:t>Sebisa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sejajar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kontur</a:t>
            </a:r>
            <a:endParaRPr lang="en-US" dirty="0"/>
          </a:p>
          <a:p>
            <a:r>
              <a:rPr lang="en-US" dirty="0"/>
              <a:t>Trace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mendadak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dihindari</a:t>
            </a:r>
            <a:endParaRPr lang="en-US" dirty="0"/>
          </a:p>
          <a:p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jembatan</a:t>
            </a:r>
            <a:r>
              <a:rPr lang="en-US" dirty="0"/>
              <a:t> :</a:t>
            </a:r>
          </a:p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(ideal), </a:t>
            </a:r>
            <a:r>
              <a:rPr lang="en-US" dirty="0" err="1"/>
              <a:t>direncanakan</a:t>
            </a:r>
            <a:r>
              <a:rPr lang="en-US" dirty="0"/>
              <a:t> </a:t>
            </a:r>
            <a:r>
              <a:rPr lang="en-US" dirty="0" err="1"/>
              <a:t>tegak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sungai</a:t>
            </a:r>
            <a:r>
              <a:rPr lang="en-US" dirty="0"/>
              <a:t> </a:t>
            </a:r>
          </a:p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,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/>
              <a:t> &amp; </a:t>
            </a:r>
            <a:r>
              <a:rPr lang="en-US" dirty="0" err="1"/>
              <a:t>melengkapi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jembatan</a:t>
            </a:r>
            <a:r>
              <a:rPr lang="en-US" dirty="0"/>
              <a:t> </a:t>
            </a:r>
            <a:r>
              <a:rPr lang="en-US" dirty="0" err="1"/>
              <a:t>serong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lengkung</a:t>
            </a:r>
            <a:r>
              <a:rPr lang="en-US" dirty="0"/>
              <a:t> </a:t>
            </a:r>
            <a:r>
              <a:rPr lang="en-US" dirty="0" err="1"/>
              <a:t>horisontal</a:t>
            </a:r>
            <a:r>
              <a:rPr lang="en-US" dirty="0"/>
              <a:t> dan </a:t>
            </a:r>
            <a:r>
              <a:rPr lang="en-US" dirty="0" err="1"/>
              <a:t>vertikal</a:t>
            </a:r>
            <a:r>
              <a:rPr lang="en-US" dirty="0"/>
              <a:t> pada </a:t>
            </a:r>
            <a:r>
              <a:rPr lang="en-US" dirty="0" err="1"/>
              <a:t>jembatan</a:t>
            </a:r>
            <a:r>
              <a:rPr lang="en-US" dirty="0"/>
              <a:t>, </a:t>
            </a:r>
            <a:r>
              <a:rPr lang="en-US" dirty="0" err="1"/>
              <a:t>yg</a:t>
            </a:r>
            <a:r>
              <a:rPr lang="en-US" dirty="0"/>
              <a:t> pada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&amp;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699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1615</TotalTime>
  <Words>843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Wisp</vt:lpstr>
      <vt:lpstr>PERENCANAAN GEOMETRIK JALAN</vt:lpstr>
      <vt:lpstr>PERENCANAAN JALAN RAYA</vt:lpstr>
      <vt:lpstr>PowerPoint Presentation</vt:lpstr>
      <vt:lpstr>PowerPoint Presentation</vt:lpstr>
      <vt:lpstr>PowerPoint Presentation</vt:lpstr>
      <vt:lpstr>              5. Tingkat pelayanan E, dgn ciri-ciri :                   - arus lalu lintas sudah tidak stabil                   - volume kira-kira sama dengan kapasitas sering terjadi                       kemacetan                                   6. Tingkat pelayanan F, dgn ciri-ciri :                   - arus lalu lintas tertahan pada kecepatan rendah                    - sering kali terjadi kemacetan                   - arus lalu lintas rendah           </vt:lpstr>
      <vt:lpstr> Tahapan-tahapan penentuan  lokasi jalan raya berdasarkan metode       fotogrametri :        Survei pendahuluan dari keseluruhan wilayah di antara titik awal dan titik          awal &amp; titik akhir :              Peta berskala kecil              Penentuan kontrol topografi (kontur) &amp; tata guna lahan              Penentuan lokasi rute yg layak        Survei pendahuluan dari rute-rute yg layak :              Peta berskala sedang dari setiap rute              Penentuan kontrol topografi &amp; tata guna lahan yg terinci              Penentuan rute yg terbaik         Survei awal dari rute yg terbaik :              Peta berskala besar berdasarkan lokasi rute yg terbaik              Pembuatan rencana konstruksi jalan raya </vt:lpstr>
      <vt:lpstr>IV. Perencanaan Jalan Yang Efektif Dan Efisien</vt:lpstr>
      <vt:lpstr>V. Penentuan Trace Jalan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PELAKSANAAN PEKERJAAN FONDASI DAN KOLOM BANGUNAN BLOK E PADA PROYEK PEMBANGUNAN GEDUNG GERIATRI PUSAT KOMPREHENSIF PARIPURNA RSUD Prof. Dr. MARGONO SOEKARJO TAHAP II PURWOKERTO</dc:title>
  <dc:creator>Ir. Imamatsu</dc:creator>
  <cp:lastModifiedBy>Irham Aswery</cp:lastModifiedBy>
  <cp:revision>156</cp:revision>
  <dcterms:created xsi:type="dcterms:W3CDTF">2008-08-28T00:07:29Z</dcterms:created>
  <dcterms:modified xsi:type="dcterms:W3CDTF">2020-07-29T21:23:39Z</dcterms:modified>
</cp:coreProperties>
</file>