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4"/>
  </p:notesMasterIdLst>
  <p:sldIdLst>
    <p:sldId id="332" r:id="rId2"/>
    <p:sldId id="333" r:id="rId3"/>
    <p:sldId id="331" r:id="rId4"/>
    <p:sldId id="257" r:id="rId5"/>
    <p:sldId id="258" r:id="rId6"/>
    <p:sldId id="259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FF00"/>
    <a:srgbClr val="99FF33"/>
    <a:srgbClr val="003399"/>
    <a:srgbClr val="FF6699"/>
    <a:srgbClr val="FF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98" autoAdjust="0"/>
    <p:restoredTop sz="92774" autoAdjust="0"/>
  </p:normalViewPr>
  <p:slideViewPr>
    <p:cSldViewPr>
      <p:cViewPr>
        <p:scale>
          <a:sx n="66" d="100"/>
          <a:sy n="66" d="100"/>
        </p:scale>
        <p:origin x="10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1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7EE43-8BBC-4C4C-B373-DB950CFE988D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D95C4-02EF-4CDD-AECC-44D26E9A5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924FE6D-AE8F-47E1-B640-3EFB4C55A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70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917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25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893AB-0C4A-4516-86F9-8E9BBEF74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4C28-DE72-4E3D-A8AB-E5EBCE000E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AAD53-B850-4DAC-9D2B-D802AB1D3E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7850333-3A8C-4D1B-AC54-1355CE9592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5F27DC-14B0-47C0-9C87-03C90D3A9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6867E34-6BE3-4B8B-880F-6164DECD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76E39-75DA-434A-B92B-6ADEA6774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85526-52EC-45FE-9E62-CA3371237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EA521-B512-483B-8771-FA4579205D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3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B3FCDA3-6A4E-48A5-8B28-8FA2434D3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8C4615A-496F-4A43-97E2-B70A3ADA84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6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PERENCANAAN GEOMETRIK JALAN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PENDAHULUAN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B. Bagian yg berguna utk drainase 	jalan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1. saluran samping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2. kemiringan melintang jalur lalu lintas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3. kemiringan melintang bahu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4. kemiringan lereng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C.	Bagian pelengkap jalan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	1. kereb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	2. pengaman tepi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D.	Bagian konstruksi jalan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	1. lapisan perkerasan jalan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	2. lapisan pondasi atas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	3. lapisan pondasi bawah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	4. lapisan tanah dasar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E.	Daerah manfaat jalan (damaja)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F.	Daerah milik jalan (damija)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G.	Daerah pengawasan jalan (dawasja)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JALUR LALU LINTAS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Jalur lalu lintas adalah keseluruhan bagian perkerasan jalan yg diperuntukkan untuk lalu lintas kendaraan.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Jalur lalu lintas terdiri dari beberapa lajur kendaraan.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Lajur kendaraan adalah bagian dari jalur lalu lintas yg khusus diperuntukkan untuk dilewati oleh satu rangkaian kendaraan beroda empat atau lebih dalam satu arah.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Lebar lajur lalu lintas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Besarnya lebar lajur lalu lintas hanya dapat ditentukan dgn pengamatan langsung di lapangan, karena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1. Lintasan kendaraan yg satu tidak mungkin akan dapat diikuti oleh lintasan kendaraan lain dengan tepat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2. Lajur lalu lintas tak mungkin tepat sama dengan lebar kendaraan maksimum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3. Lintasan kendaraan tak mungkin dibuat tetap sejajar sumbu lajur lalu lintas, karena adanya pengaruh tidak ratanya permukaan, gaya sentrifugal, dan gaya angin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Lebar kendaraan penumpang pada umumnya 1,50 m – 1,75 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Bina Marga mengambil lebar kendaraan rencana untuk mobil penumpang 1,70 m, dan 2,50 m untuk kendaraan rencana truk/bis/semitrailer.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Lebar lajur lalu lintas merupakan lebar kendaraan ditambah dengan ruang bebas antara kendaraan.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Jalan yg digunakan utk lalu lintas dengan kecepatan tinggi, membutuhkan ruang bebas utk menyiap dan bergerak yg lebih besar.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PERENCANAAN JALAN RAYA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PERENCANAAN GEOMETRIK JALAN</a:t>
            </a:r>
          </a:p>
          <a:p>
            <a:pPr algn="just"/>
            <a:r>
              <a:rPr lang="en-US" dirty="0"/>
              <a:t>PERENCANAAN PERKERASAN JALAN</a:t>
            </a:r>
          </a:p>
          <a:p>
            <a:pPr algn="just"/>
            <a:r>
              <a:rPr lang="en-US" dirty="0"/>
              <a:t>PERENCANAAN DRAINASE JALAN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Jalan lokal : lebar jalan minimum 5,50 m (2 x 2,75 m)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Jalan arteri : lebar lajur 3,50 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Kemiringan Melintang Jalur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Tujuan : untuk kebutuhan drainase jalan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Kemiringan melintang bervariasi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2% - 4%, utk jenis lapisan permukaan dgn bahan pengikat aspal atau semen.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5%, utk jalan dgn lapisan permukaan belum menggunakanbahan pengikat, seperti jalan berkerikil.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BAHU JALAN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Adalah jalur yg terletak berdampingan dgn jalur lalu lintas.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Fungsi 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1.	Ruangan utk berhenti sementara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2.	Ruangan utk menghindarkan diri dari saat-saat darurat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/>
              <a:t>3.	Memberikan kelegaan pd pengemudi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4. 	Memberikan sokongan pada konstruksi perkerasan jalan dr arah samping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5.	Ruangan pembantu pada saat mengadakan pekerjaan perbaikan atau pemeliharaan jalan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6.	Ruangan utk lintasan kendaraan patroli, ambulans, dll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Jenis Bahu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Berdasarkan tipe perkerasan :</a:t>
            </a:r>
          </a:p>
          <a:p>
            <a:pPr eaLnBrk="1" hangingPunct="1"/>
            <a:r>
              <a:rPr lang="en-US"/>
              <a:t>Bahu yg tdk diperkeras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Dibuat hanya dr material perkerasan jalan tanpa bahan pengikat, biasanya berupa material agregat bercampur sedikit lempung.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	Bahu yg tdk diperkeras ini dipergunakan utk daerah-daerah yg tdk begitu penting.</a:t>
            </a:r>
          </a:p>
          <a:p>
            <a:pPr eaLnBrk="1" hangingPunct="1"/>
            <a:r>
              <a:rPr lang="en-US"/>
              <a:t>Bahu yg diperkeras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Dibuat dg menggunakan bahan pengikat sehingga lebih kedap air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	Penggunaan : utk jalan-jalan dimana kendaraan yg akan berhenti dan memakai bagian tsb berjumlah besar, seperti di sepanjang jalan tol, jalan arteri yg melintasi kota, dan di tikungan tajam.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Berdasarkan letak bahu terhadap arah lalu lintas :</a:t>
            </a:r>
          </a:p>
          <a:p>
            <a:pPr eaLnBrk="1" hangingPunct="1"/>
            <a:r>
              <a:rPr lang="en-US"/>
              <a:t>Bahu kiri/bahu luar</a:t>
            </a:r>
          </a:p>
          <a:p>
            <a:pPr eaLnBrk="1" hangingPunct="1"/>
            <a:r>
              <a:rPr lang="en-US"/>
              <a:t>Bahu kanan/bahu dalam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Lebar bahu jalan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Dipengaruhi oleh :</a:t>
            </a:r>
          </a:p>
          <a:p>
            <a:pPr eaLnBrk="1" hangingPunct="1"/>
            <a:r>
              <a:rPr lang="en-US"/>
              <a:t>Fungsi jalan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Kecepatan &gt;&gt;, lebar bahu &gt;&gt;</a:t>
            </a:r>
          </a:p>
          <a:p>
            <a:pPr eaLnBrk="1" hangingPunct="1"/>
            <a:r>
              <a:rPr lang="en-US"/>
              <a:t>Volume lalu lintas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Volume &gt;&gt;, lebar bahu &gt;&gt;</a:t>
            </a:r>
          </a:p>
          <a:p>
            <a:pPr eaLnBrk="1" hangingPunct="1"/>
            <a:r>
              <a:rPr lang="en-US"/>
              <a:t>Ada atau tidaknya trotoar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Kegiatan di sekitar jalan</a:t>
            </a:r>
          </a:p>
          <a:p>
            <a:pPr eaLnBrk="1" hangingPunct="1"/>
            <a:r>
              <a:rPr lang="en-US"/>
              <a:t>Biaya yg tersedia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eaLnBrk="1" hangingPunct="1">
              <a:buFont typeface="Wingdings" pitchFamily="2" charset="2"/>
              <a:buNone/>
            </a:pPr>
            <a:r>
              <a:rPr lang="en-US"/>
              <a:t>Lebar bahu jalan bervariasi antara 0,5 – 2,5 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 bwMode="auto">
          <a:xfrm>
            <a:off x="6858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PENGERTIAN JALAN RAYA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Lereng melintang bahu jalan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Fungsi : utk mengalirkan air hujan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Kemiringan melintang bahu &gt; kemiringan melintang jalur perkerasan jalan, dapat bervariasi sampai dg 6%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Tergantung dari  : jenis permukaan bahu, intensitas hujan, dan kemungkinan penggunaan bahu jalan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TROTOAR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Adalah jalur yg terletak berdampingan dg jalur lalu lintas yg khusus digunakan utk pejalan kaki.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Perlu atau tidaknya trotoar sangat tergantung dari volume pedestrian.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Lebar trotoar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Ditentukan oleh volume pejalan kaki, tingkat pelayanan pejalan kaki yg diinginkan, dan fungsi jalan.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Umumnya 1,5 – 3,0 m.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MEDIAN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Adalah jalur yg terletak di tengah jalan utk membagi jalan dlm masing-masing arah.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Fungsi :</a:t>
            </a:r>
          </a:p>
          <a:p>
            <a:pPr eaLnBrk="1" hangingPunct="1"/>
            <a:r>
              <a:rPr lang="en-US"/>
              <a:t>Menyediakan daerah netral yg cukup lebar utk mengontrol kendaraan pada saat-saat darurat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Menyediakan jarak yg cukup utk membatasi/mengurangi kesilauan thd lampu dr kendaraan yg berlawanan arah</a:t>
            </a:r>
          </a:p>
          <a:p>
            <a:pPr eaLnBrk="1" hangingPunct="1"/>
            <a:r>
              <a:rPr lang="en-US"/>
              <a:t>Menambah rasa kelegaan</a:t>
            </a:r>
          </a:p>
          <a:p>
            <a:pPr eaLnBrk="1" hangingPunct="1"/>
            <a:r>
              <a:rPr lang="en-US"/>
              <a:t>Mengamankan kebebasan samping dr masing-masing arah lalu lintas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Lebar median bervariasi antara 1,0 – 12 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Semakin lebar median semakin baik bagi lalu lintas, tetapi semakin mahal biaya yg dibutuhkan.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Jalur tepian median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Adalah jalur yg terletak berdampingan dg median (pada ketinggian yg sama dg jalur perkerasan).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Berfungsi utk mengamankan kebebasan samping dari arus lalu lintas.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Lebar : 0,25 – 0,75 m dan dibatasi dg marka putih menerus.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SALURAN SAMPING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Fungsi :</a:t>
            </a:r>
          </a:p>
          <a:p>
            <a:pPr eaLnBrk="1" hangingPunct="1"/>
            <a:r>
              <a:rPr lang="en-US"/>
              <a:t>Mengalirkan air dari permukaan perkerasan jalan atau dari bagian luar jalan</a:t>
            </a:r>
          </a:p>
          <a:p>
            <a:pPr eaLnBrk="1" hangingPunct="1"/>
            <a:r>
              <a:rPr lang="en-US"/>
              <a:t>Menjaga supaya konstruksi jalan selalu berada dalam keadaan kering tidak terendam air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Utk daerah perkotaan,saluran samping dpt dibuat empat persegi panjang dari konstruksi beton dan ditempatkan di bawah trotoar.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Lebar dasar saluran min. 30 cm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TALUD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Talud jalan umumnya dibuat 2H : 1V.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Konstruksi tambahan : bronjong, tembok penahan tanah, lereng bertingkat (berm).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7848600" cy="65532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Jalan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Klasifikasinya</a:t>
            </a:r>
            <a:endParaRPr lang="en-US" dirty="0">
              <a:solidFill>
                <a:schemeClr val="tx1"/>
              </a:solidFill>
            </a:endParaRPr>
          </a:p>
          <a:p>
            <a:pPr marL="571500" indent="-571500" eaLnBrk="1" hangingPunct="1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71500" indent="-571500" eaLnBrk="1" hangingPunct="1">
              <a:buFont typeface="Wingdings" pitchFamily="2" charset="2"/>
              <a:buChar char="v"/>
            </a:pPr>
            <a:r>
              <a:rPr lang="en-US" sz="2400" dirty="0" err="1">
                <a:solidFill>
                  <a:schemeClr val="tx1"/>
                </a:solidFill>
              </a:rPr>
              <a:t>Pengertian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Jalan</a:t>
            </a:r>
            <a:r>
              <a:rPr lang="en-US" sz="2400" dirty="0">
                <a:solidFill>
                  <a:schemeClr val="tx1"/>
                </a:solidFill>
              </a:rPr>
              <a:t> Raya </a:t>
            </a:r>
          </a:p>
          <a:p>
            <a:pPr marL="571500" indent="-571500" eaLnBrk="1" hangingPunct="1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571500" indent="-571500" eaLnBrk="1" hangingPunct="1">
              <a:buFont typeface="Wingdings" pitchFamily="2" charset="2"/>
              <a:buChar char="§"/>
            </a:pPr>
            <a:r>
              <a:rPr lang="en-US" sz="2400" dirty="0" err="1">
                <a:solidFill>
                  <a:schemeClr val="tx1"/>
                </a:solidFill>
              </a:rPr>
              <a:t>Jalan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prasarana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transportasi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angkutan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berupa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area </a:t>
            </a:r>
            <a:r>
              <a:rPr lang="en-US" sz="2400" dirty="0" err="1">
                <a:solidFill>
                  <a:schemeClr val="tx1"/>
                </a:solidFill>
              </a:rPr>
              <a:t>tanah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dikhususkan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dibangun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fasilitas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melayani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pergerakan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angkutan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direncanakan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dgn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mengikuti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kaidah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perencanaan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geometrik</a:t>
            </a:r>
            <a:r>
              <a:rPr lang="en-US" sz="2400" dirty="0">
                <a:solidFill>
                  <a:schemeClr val="tx1"/>
                </a:solidFill>
              </a:rPr>
              <a:t> &amp; </a:t>
            </a:r>
            <a:r>
              <a:rPr lang="en-US" sz="2400" dirty="0" err="1">
                <a:solidFill>
                  <a:schemeClr val="tx1"/>
                </a:solidFill>
              </a:rPr>
              <a:t>perencanaan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struktur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perkerasan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memungkinkan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kendaraan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berjalan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dgn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cepat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aman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nyaman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selaras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dgn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04800" y="304800"/>
            <a:ext cx="6172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KEREB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Adalah penonjolan atau peninggian tepi perkerasan atau bahu jalan, yg terutama dimaksudkan utk keperluan drainase, mencegah keluarnya kendaraan dr tepi perkerasan, dan memberikan ketegasan tepi perkerasan.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Pada umumnya kereb digunakan pada jalan di daerah perkotaan, sedangkan utk jalan antar kota kereb digunakan jika jalan tsb direncanakan utk lalu lintas dg kecepatan tinggi, atau apabila melintasi perkampungan.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Jeni-jenis kereb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Kereb peninggi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Direncanakan agar dpt didaki kendaraan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Letak : di tempat parkir di pinggir jalan/jalur lalu lintas.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Tinggi : 10 – 15 cm.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Kereb penghalang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Direncanakan utk menghalangi / mencegah kendaraan meninggalkan jalur lalu lintas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Letak : di median, trotoar, pd jalan tanpa pagar pengaman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Tinggi : 25 – 30 cm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Kereb berparit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Direncanakan utk membentuk sistem drainase perkerasan jalan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Tinggi : 10 – 20 cm.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Kereb penghalang berparit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adalah kereb penghalang yg direncanakan utk membentuk sistem drainase perkerasan jalan.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Tinggi : 20 – 30 cm.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PENGAMAN TEPI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Tujuan : memberikan ketegasan tepi badan jalan, dan dapat mencegah kendaraan keluar dari badan jalan.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Letak : di sepanjang jalan yg menyusur jurang, pada tanah timbunan dg tikungan tajam, pada tepi jalan dg tinggi timbunan &gt; 2,5 m, dan pada jalan dg kecepatan tinggi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Jenis pengaman tepi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Pengaman tepi dari besi digalvanised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Tujuan : utk melawan tumbukan dr kendaraan dan mengembalikan kendaraan ke arah dalam.</a:t>
            </a:r>
          </a:p>
          <a:p>
            <a:pPr eaLnBrk="1" hangingPunct="1"/>
            <a:r>
              <a:rPr lang="en-US"/>
              <a:t>Pengaman tepi dari beton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Utk jalan dg kecepatan rencana 80 – 100 km/jam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Pengaman tepi dari tanah timbunan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Utk kecepatan rencana </a:t>
            </a:r>
            <a:r>
              <a:rPr lang="en-US">
                <a:cs typeface="Tahoma" pitchFamily="34" charset="0"/>
              </a:rPr>
              <a:t>≤ 80 km/jam</a:t>
            </a:r>
          </a:p>
          <a:p>
            <a:pPr eaLnBrk="1" hangingPunct="1"/>
            <a:r>
              <a:rPr lang="en-US">
                <a:cs typeface="Tahoma" pitchFamily="34" charset="0"/>
              </a:rPr>
              <a:t>Pengaman tepi dari batu kali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>
                <a:cs typeface="Tahoma" pitchFamily="34" charset="0"/>
              </a:rPr>
              <a:t>	Terutama utk estetika dan digunakan pd jalan dg kecepatan rencana ≤ 60 km/jam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Pengaman tepi dari balok kayu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Utk kecepatan rencana </a:t>
            </a:r>
            <a:r>
              <a:rPr lang="en-US">
                <a:cs typeface="Tahoma" pitchFamily="34" charset="0"/>
              </a:rPr>
              <a:t>≤ 40 km/jam dan pada daerah parkir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001000" cy="76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Klasifikasi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jalan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menurut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201862" y="609600"/>
            <a:ext cx="6942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>
              <a:tabLst>
                <a:tab pos="685800" algn="l"/>
              </a:tabLst>
            </a:pPr>
            <a:endParaRPr lang="id-ID" sz="2400" dirty="0">
              <a:latin typeface="Arial Black" pitchFamily="34" charset="0"/>
            </a:endParaRPr>
          </a:p>
          <a:p>
            <a:pPr marL="342900" indent="-342900" algn="just">
              <a:tabLst>
                <a:tab pos="685800" algn="l"/>
              </a:tabLst>
            </a:pPr>
            <a:endParaRPr lang="en-US" sz="2400" dirty="0">
              <a:latin typeface="Complex" pitchFamily="2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066800" y="3657600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7800" y="762000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eaLnBrk="1" hangingPunct="1">
              <a:buFont typeface="Wingdings" pitchFamily="2" charset="2"/>
              <a:buChar char="§"/>
            </a:pP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raya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melayani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lintas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kota-kota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.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direncanakan</a:t>
            </a:r>
            <a:r>
              <a:rPr lang="en-US" sz="2000" dirty="0"/>
              <a:t> </a:t>
            </a:r>
            <a:r>
              <a:rPr lang="en-US" sz="2000" dirty="0" err="1"/>
              <a:t>utk</a:t>
            </a:r>
            <a:r>
              <a:rPr lang="en-US" sz="2000" dirty="0"/>
              <a:t> </a:t>
            </a:r>
            <a:r>
              <a:rPr lang="en-US" sz="2000" dirty="0" err="1"/>
              <a:t>melayani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lintas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&amp; </a:t>
            </a:r>
            <a:r>
              <a:rPr lang="en-US" sz="2000" dirty="0" err="1"/>
              <a:t>berat</a:t>
            </a:r>
            <a:r>
              <a:rPr lang="en-US" sz="2000" dirty="0"/>
              <a:t>.</a:t>
            </a:r>
          </a:p>
          <a:p>
            <a:pPr marL="571500" indent="-571500" algn="l" eaLnBrk="1" hangingPunct="1">
              <a:buFont typeface="Wingdings" pitchFamily="2" charset="2"/>
              <a:buChar char="§"/>
            </a:pPr>
            <a:endParaRPr lang="en-US" sz="2000" dirty="0"/>
          </a:p>
          <a:p>
            <a:pPr marL="571500" indent="-571500" algn="l" eaLnBrk="1" hangingPunct="1">
              <a:buFont typeface="Wingdings" pitchFamily="2" charset="2"/>
              <a:buChar char="§"/>
            </a:pP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Sekunder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raya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melayani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lintas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kota-kota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&amp; </a:t>
            </a:r>
            <a:r>
              <a:rPr lang="en-US" sz="2000" dirty="0" err="1"/>
              <a:t>kota-kota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melayani</a:t>
            </a:r>
            <a:r>
              <a:rPr lang="en-US" sz="2000" dirty="0"/>
              <a:t> </a:t>
            </a:r>
            <a:r>
              <a:rPr lang="en-US" sz="2000" dirty="0" err="1"/>
              <a:t>daerah-daerah</a:t>
            </a:r>
            <a:r>
              <a:rPr lang="en-US" sz="2000" dirty="0"/>
              <a:t> </a:t>
            </a:r>
            <a:r>
              <a:rPr lang="en-US" sz="2000" dirty="0" err="1"/>
              <a:t>sekitarnya</a:t>
            </a:r>
            <a:r>
              <a:rPr lang="en-US" sz="2000" dirty="0"/>
              <a:t>.</a:t>
            </a:r>
          </a:p>
          <a:p>
            <a:pPr marL="571500" indent="-571500" algn="l" eaLnBrk="1" hangingPunct="1">
              <a:buFont typeface="Wingdings" pitchFamily="2" charset="2"/>
              <a:buChar char="§"/>
            </a:pPr>
            <a:endParaRPr lang="en-US" sz="2000" dirty="0"/>
          </a:p>
          <a:p>
            <a:pPr marL="571500" indent="-571500" algn="l" eaLnBrk="1" hangingPunct="1">
              <a:buFont typeface="Wingdings" pitchFamily="2" charset="2"/>
              <a:buChar char="§"/>
            </a:pP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Penghubung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utk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dipakai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penghubung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jalan-jalan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berlainan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6" grpId="0"/>
      <p:bldP spid="410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DAMAJA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Meliputi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badan jalan, saluran tepi jalan, dan ambang pengamannya.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Badan jalan meliputi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	jalur lalu lintas, dengan atau tanpa jalur pemisah, dan bahu jalan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DAMIJA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Merupakan ruang sepanjang jalan yg dibatasi oleh lebar dan tinggi tertentu yg dikuasai oleh Pembina Jalan.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Tujuan : utk keperluan pelebaran Damaja di kemudian hari.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/>
              <a:t>Biasanya ditandai dg patok DMJ berwarna kuning yg dipasang tiap jarak 1 km.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DAWASJA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Adalah sejalur tanah tertentu yg terletak di luar Damija, yg penggunannya diawasi oleh Pembina Jalan.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6858000"/>
          </a:xfrm>
        </p:spPr>
        <p:txBody>
          <a:bodyPr>
            <a:normAutofit fontScale="90000"/>
          </a:bodyPr>
          <a:lstStyle/>
          <a:p>
            <a:pPr marL="857250" indent="-857250" algn="l" eaLnBrk="1" hangingPunct="1">
              <a:buFont typeface="Wingdings" pitchFamily="2" charset="2"/>
              <a:buChar char="v"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Klasifikasi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jalan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menurut</a:t>
            </a:r>
            <a:r>
              <a:rPr lang="en-US" sz="3200" dirty="0">
                <a:solidFill>
                  <a:schemeClr val="tx1"/>
                </a:solidFill>
              </a:rPr>
              <a:t> volume </a:t>
            </a:r>
            <a:r>
              <a:rPr lang="en-US" sz="3200" dirty="0" err="1">
                <a:solidFill>
                  <a:schemeClr val="tx1"/>
                </a:solidFill>
              </a:rPr>
              <a:t>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lintas</a:t>
            </a:r>
            <a:r>
              <a:rPr lang="en-US" sz="3200" dirty="0">
                <a:solidFill>
                  <a:schemeClr val="tx1"/>
                </a:solidFill>
              </a:rPr>
              <a:t> :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1.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IA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LHR &gt; 20.000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mencakup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utama</a:t>
            </a:r>
            <a:r>
              <a:rPr lang="en-US" sz="2000" dirty="0">
                <a:solidFill>
                  <a:schemeClr val="tx1"/>
                </a:solidFill>
              </a:rPr>
              <a:t> &amp; </a:t>
            </a:r>
            <a:r>
              <a:rPr lang="en-US" sz="2000" dirty="0" err="1">
                <a:solidFill>
                  <a:schemeClr val="tx1"/>
                </a:solidFill>
              </a:rPr>
              <a:t>diperuntukkan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utk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dpt</a:t>
            </a:r>
            <a:r>
              <a:rPr lang="en-US" sz="2000" dirty="0">
                <a:solidFill>
                  <a:schemeClr val="tx1"/>
                </a:solidFill>
              </a:rPr>
              <a:t>        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melayani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lintas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cepat</a:t>
            </a:r>
            <a:r>
              <a:rPr lang="en-US" sz="2000" dirty="0">
                <a:solidFill>
                  <a:schemeClr val="tx1"/>
                </a:solidFill>
              </a:rPr>
              <a:t> &amp; </a:t>
            </a:r>
            <a:r>
              <a:rPr lang="en-US" sz="2000" dirty="0" err="1">
                <a:solidFill>
                  <a:schemeClr val="tx1"/>
                </a:solidFill>
              </a:rPr>
              <a:t>berat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2.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IIA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LHR 6.000 </a:t>
            </a:r>
            <a:r>
              <a:rPr lang="en-US" sz="2000" dirty="0" err="1">
                <a:solidFill>
                  <a:schemeClr val="tx1"/>
                </a:solidFill>
              </a:rPr>
              <a:t>sampai</a:t>
            </a:r>
            <a:r>
              <a:rPr lang="en-US" sz="2000" dirty="0">
                <a:solidFill>
                  <a:schemeClr val="tx1"/>
                </a:solidFill>
              </a:rPr>
              <a:t> 20.000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sekunder</a:t>
            </a:r>
            <a:r>
              <a:rPr lang="en-US" sz="2000" dirty="0">
                <a:solidFill>
                  <a:schemeClr val="tx1"/>
                </a:solidFill>
              </a:rPr>
              <a:t> 2 </a:t>
            </a:r>
            <a:r>
              <a:rPr lang="en-US" sz="2000" dirty="0" err="1">
                <a:solidFill>
                  <a:schemeClr val="tx1"/>
                </a:solidFill>
              </a:rPr>
              <a:t>jalur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konstruksi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permukaan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aspal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beton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setaraf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3.Jalan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IIB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LHR 1500 </a:t>
            </a:r>
            <a:r>
              <a:rPr lang="en-US" sz="2000" dirty="0" err="1">
                <a:solidFill>
                  <a:schemeClr val="tx1"/>
                </a:solidFill>
              </a:rPr>
              <a:t>sampai</a:t>
            </a:r>
            <a:r>
              <a:rPr lang="en-US" sz="2000" dirty="0">
                <a:solidFill>
                  <a:schemeClr val="tx1"/>
                </a:solidFill>
              </a:rPr>
              <a:t> 8.000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sekunder</a:t>
            </a:r>
            <a:r>
              <a:rPr lang="en-US" sz="2000" dirty="0">
                <a:solidFill>
                  <a:schemeClr val="tx1"/>
                </a:solidFill>
              </a:rPr>
              <a:t> 2 </a:t>
            </a:r>
            <a:r>
              <a:rPr lang="en-US" sz="2000" dirty="0" err="1">
                <a:solidFill>
                  <a:schemeClr val="tx1"/>
                </a:solidFill>
              </a:rPr>
              <a:t>jalur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konstruksi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permukaan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penetrasi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berganda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setaraf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dimana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dlm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komposisi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lintasnya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lambat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tanpa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4.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Kelas</a:t>
            </a:r>
            <a:r>
              <a:rPr lang="en-US" sz="2000" dirty="0">
                <a:solidFill>
                  <a:schemeClr val="tx1"/>
                </a:solidFill>
              </a:rPr>
              <a:t> IIC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LHR &lt; 2.000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sekunder</a:t>
            </a:r>
            <a:r>
              <a:rPr lang="en-US" sz="2000" dirty="0">
                <a:solidFill>
                  <a:schemeClr val="tx1"/>
                </a:solidFill>
              </a:rPr>
              <a:t> 2 </a:t>
            </a:r>
            <a:r>
              <a:rPr lang="en-US" sz="2000" dirty="0" err="1">
                <a:solidFill>
                  <a:schemeClr val="tx1"/>
                </a:solidFill>
              </a:rPr>
              <a:t>jalur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dgn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konstruksi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permukaan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jenis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penetrasi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tunggal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komposisi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lintasnya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lambat</a:t>
            </a:r>
            <a:r>
              <a:rPr lang="en-US" sz="2000" dirty="0">
                <a:solidFill>
                  <a:schemeClr val="tx1"/>
                </a:solidFill>
              </a:rPr>
              <a:t> &amp; </a:t>
            </a:r>
            <a:r>
              <a:rPr lang="en-US" sz="2000" dirty="0" err="1">
                <a:solidFill>
                  <a:schemeClr val="tx1"/>
                </a:solidFill>
              </a:rPr>
              <a:t>tak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5. Jalan Kelas III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Mencakup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penghubung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berjalur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tunggal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2,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</a:t>
            </a:r>
            <a:r>
              <a:rPr lang="en-US" sz="2000" dirty="0" err="1">
                <a:solidFill>
                  <a:schemeClr val="tx1"/>
                </a:solidFill>
              </a:rPr>
              <a:t>konstruksi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permukaan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yg</a:t>
            </a:r>
            <a:r>
              <a:rPr lang="en-US" sz="2000" dirty="0">
                <a:solidFill>
                  <a:schemeClr val="tx1"/>
                </a:solidFill>
              </a:rPr>
              <a:t> paling </a:t>
            </a:r>
            <a:r>
              <a:rPr lang="en-US" sz="2000" dirty="0" err="1">
                <a:solidFill>
                  <a:schemeClr val="tx1"/>
                </a:solidFill>
              </a:rPr>
              <a:t>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peleburan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aspal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76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772400" cy="928688"/>
          </a:xfrm>
        </p:spPr>
        <p:txBody>
          <a:bodyPr/>
          <a:lstStyle/>
          <a:p>
            <a:pPr eaLnBrk="1" hangingPunct="1"/>
            <a:r>
              <a:rPr lang="en-US" sz="3200"/>
              <a:t> II. PENAMPANG MELINTANG JALAN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	Merupakan potongan melintang tegak lurus sumbu jalan.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/>
              <a:t>A.	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/>
              <a:t>	1.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/>
              <a:t>	2. </a:t>
            </a:r>
            <a:r>
              <a:rPr lang="en-US" dirty="0" err="1"/>
              <a:t>lajur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/>
              <a:t>	3. </a:t>
            </a:r>
            <a:r>
              <a:rPr lang="en-US" dirty="0" err="1"/>
              <a:t>bahu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/>
              <a:t>	4. </a:t>
            </a:r>
            <a:r>
              <a:rPr lang="en-US" dirty="0" err="1"/>
              <a:t>trotoar</a:t>
            </a:r>
            <a:endParaRPr lang="en-US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/>
              <a:t>	5. median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1608</TotalTime>
  <Words>1706</Words>
  <Application>Microsoft Office PowerPoint</Application>
  <PresentationFormat>On-screen Show (4:3)</PresentationFormat>
  <Paragraphs>196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Arial Black</vt:lpstr>
      <vt:lpstr>Calibri</vt:lpstr>
      <vt:lpstr>Century Gothic</vt:lpstr>
      <vt:lpstr>Complex</vt:lpstr>
      <vt:lpstr>Wingdings</vt:lpstr>
      <vt:lpstr>Wingdings 3</vt:lpstr>
      <vt:lpstr>Wisp</vt:lpstr>
      <vt:lpstr>PERENCANAAN GEOMETRIK JALAN</vt:lpstr>
      <vt:lpstr>PERENCANAAN JALAN RAYA</vt:lpstr>
      <vt:lpstr>PowerPoint Presentation</vt:lpstr>
      <vt:lpstr>PowerPoint Presentation</vt:lpstr>
      <vt:lpstr> Klasifikasi jalan menurut fungsi:</vt:lpstr>
      <vt:lpstr> Klasifikasi jalan menurut volume lalu lintas :  1. Jalan Kelas IA dgn LHR &gt; 20.000      Jalan kelas ini mencakup semua jalan utama &amp; diperuntukkan utk dpt              melayani lalu lintas cepat &amp; berat. 2. Jalan Kelas IIA dgn LHR 6.000 sampai 20.000     Jalan raya sekunder 2 jalur atau lebih dgn konstruksi permukaan      jalan dari jenis aspal beton atau yg setaraf. 3.Jalan Kelas IIB dgn LHR 1500 sampai 8.000     Jalan raya sekunder 2 jalur dgn konstruksi permukaan jalan dr      penetrasi berganda atau yg setaraf dimana dlm komposisi lalu      lintasnya terdapat kendaraan lambat tapi tanpa kendaraan tak      bermotor. 4. Jalan Kelas IIC dgn LHR &lt; 2.000     Jalan raya sekunder 2 jalur dgn konstruksi permukaan jalan dari      jenis penetrasi tunggal, komposisi lalu lintasnya terdapat kendaraan     lambat &amp; tak bermotor. 5. Jalan Kelas III      Mencakup semua jalan penghubung, berjalur tunggal atau 2,      konstruksi permukaan jalan yg paling tinggi yaitu peleburan aspal.</vt:lpstr>
      <vt:lpstr> II. PENAMPANG MELINTANG JALAN</vt:lpstr>
      <vt:lpstr>Pengertian</vt:lpstr>
      <vt:lpstr>Bagian-bagian Jalan</vt:lpstr>
      <vt:lpstr>PowerPoint Presentation</vt:lpstr>
      <vt:lpstr>PowerPoint Presentation</vt:lpstr>
      <vt:lpstr>PowerPoint Presentation</vt:lpstr>
      <vt:lpstr>PowerPoint Presentation</vt:lpstr>
      <vt:lpstr>JALUR LALU LINTAS</vt:lpstr>
      <vt:lpstr>PowerPoint Presentation</vt:lpstr>
      <vt:lpstr>Lebar lajur lalu lintas</vt:lpstr>
      <vt:lpstr>PowerPoint Presentation</vt:lpstr>
      <vt:lpstr>PowerPoint Presentation</vt:lpstr>
      <vt:lpstr>PowerPoint Presentation</vt:lpstr>
      <vt:lpstr>PowerPoint Presentation</vt:lpstr>
      <vt:lpstr>Kemiringan Melintang Jalur</vt:lpstr>
      <vt:lpstr>BAHU JALAN</vt:lpstr>
      <vt:lpstr>PowerPoint Presentation</vt:lpstr>
      <vt:lpstr>Jenis Bahu</vt:lpstr>
      <vt:lpstr>PowerPoint Presentation</vt:lpstr>
      <vt:lpstr>PowerPoint Presentation</vt:lpstr>
      <vt:lpstr>PowerPoint Presentation</vt:lpstr>
      <vt:lpstr>Lebar bahu jalan</vt:lpstr>
      <vt:lpstr>PowerPoint Presentation</vt:lpstr>
      <vt:lpstr>Lereng melintang bahu jalan</vt:lpstr>
      <vt:lpstr>TROTOAR</vt:lpstr>
      <vt:lpstr>Lebar trotoar</vt:lpstr>
      <vt:lpstr>MEDIAN</vt:lpstr>
      <vt:lpstr>PowerPoint Presentation</vt:lpstr>
      <vt:lpstr>PowerPoint Presentation</vt:lpstr>
      <vt:lpstr>Jalur tepian median</vt:lpstr>
      <vt:lpstr>SALURAN SAMPING</vt:lpstr>
      <vt:lpstr>PowerPoint Presentation</vt:lpstr>
      <vt:lpstr>TALUD</vt:lpstr>
      <vt:lpstr>KEREB</vt:lpstr>
      <vt:lpstr>PowerPoint Presentation</vt:lpstr>
      <vt:lpstr>Jeni-jenis kereb</vt:lpstr>
      <vt:lpstr>PowerPoint Presentation</vt:lpstr>
      <vt:lpstr>PowerPoint Presentation</vt:lpstr>
      <vt:lpstr>PowerPoint Presentation</vt:lpstr>
      <vt:lpstr>PENGAMAN TEPI</vt:lpstr>
      <vt:lpstr>Jenis pengaman tepi</vt:lpstr>
      <vt:lpstr>PowerPoint Presentation</vt:lpstr>
      <vt:lpstr>PowerPoint Presentation</vt:lpstr>
      <vt:lpstr>DAMAJA</vt:lpstr>
      <vt:lpstr>DAMIJA</vt:lpstr>
      <vt:lpstr>DAWASJA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PELAKSANAAN PEKERJAAN FONDASI DAN KOLOM BANGUNAN BLOK E PADA PROYEK PEMBANGUNAN GEDUNG GERIATRI PUSAT KOMPREHENSIF PARIPURNA RSUD Prof. Dr. MARGONO SOEKARJO TAHAP II PURWOKERTO</dc:title>
  <dc:creator>Ir. Imamatsu</dc:creator>
  <cp:lastModifiedBy>Irham Aswery</cp:lastModifiedBy>
  <cp:revision>156</cp:revision>
  <dcterms:created xsi:type="dcterms:W3CDTF">2008-08-28T00:07:29Z</dcterms:created>
  <dcterms:modified xsi:type="dcterms:W3CDTF">2020-07-29T21:08:09Z</dcterms:modified>
</cp:coreProperties>
</file>