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41"/>
  </p:notesMasterIdLst>
  <p:sldIdLst>
    <p:sldId id="332" r:id="rId2"/>
    <p:sldId id="333" r:id="rId3"/>
    <p:sldId id="366" r:id="rId4"/>
    <p:sldId id="367" r:id="rId5"/>
    <p:sldId id="368" r:id="rId6"/>
    <p:sldId id="369" r:id="rId7"/>
    <p:sldId id="370" r:id="rId8"/>
    <p:sldId id="371" r:id="rId9"/>
    <p:sldId id="372" r:id="rId10"/>
    <p:sldId id="373" r:id="rId11"/>
    <p:sldId id="374" r:id="rId12"/>
    <p:sldId id="375" r:id="rId13"/>
    <p:sldId id="376" r:id="rId14"/>
    <p:sldId id="377" r:id="rId15"/>
    <p:sldId id="378" r:id="rId16"/>
    <p:sldId id="379" r:id="rId17"/>
    <p:sldId id="380" r:id="rId18"/>
    <p:sldId id="381" r:id="rId19"/>
    <p:sldId id="382" r:id="rId20"/>
    <p:sldId id="383" r:id="rId21"/>
    <p:sldId id="384" r:id="rId22"/>
    <p:sldId id="385" r:id="rId23"/>
    <p:sldId id="386" r:id="rId24"/>
    <p:sldId id="387" r:id="rId25"/>
    <p:sldId id="388" r:id="rId26"/>
    <p:sldId id="389" r:id="rId27"/>
    <p:sldId id="390" r:id="rId28"/>
    <p:sldId id="391" r:id="rId29"/>
    <p:sldId id="392" r:id="rId30"/>
    <p:sldId id="393" r:id="rId31"/>
    <p:sldId id="394" r:id="rId32"/>
    <p:sldId id="395" r:id="rId33"/>
    <p:sldId id="396" r:id="rId34"/>
    <p:sldId id="397" r:id="rId35"/>
    <p:sldId id="398" r:id="rId36"/>
    <p:sldId id="399" r:id="rId37"/>
    <p:sldId id="400" r:id="rId38"/>
    <p:sldId id="401" r:id="rId39"/>
    <p:sldId id="402"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00"/>
    <a:srgbClr val="FFFF00"/>
    <a:srgbClr val="99FF33"/>
    <a:srgbClr val="003399"/>
    <a:srgbClr val="FF6699"/>
    <a:srgbClr val="FFFF66"/>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898" autoAdjust="0"/>
    <p:restoredTop sz="92774" autoAdjust="0"/>
  </p:normalViewPr>
  <p:slideViewPr>
    <p:cSldViewPr>
      <p:cViewPr varScale="1">
        <p:scale>
          <a:sx n="67" d="100"/>
          <a:sy n="67" d="100"/>
        </p:scale>
        <p:origin x="972" y="72"/>
      </p:cViewPr>
      <p:guideLst>
        <p:guide orient="horz" pos="2160"/>
        <p:guide pos="2880"/>
      </p:guideLst>
    </p:cSldViewPr>
  </p:slideViewPr>
  <p:outlineViewPr>
    <p:cViewPr>
      <p:scale>
        <a:sx n="33" d="100"/>
        <a:sy n="33" d="100"/>
      </p:scale>
      <p:origin x="42" y="718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A7EE43-8BBC-4C4C-B373-DB950CFE988D}" type="datetimeFigureOut">
              <a:rPr lang="en-US" smtClean="0"/>
              <a:pPr/>
              <a:t>7/29/2020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1D95C4-02EF-4CDD-AECC-44D26E9A5B7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E924FE6D-AE8F-47E1-B640-3EFB4C55ACEF}" type="slidenum">
              <a:rPr lang="en-US" smtClean="0"/>
              <a:pPr>
                <a:defRPr/>
              </a:pPr>
              <a:t>‹#›</a:t>
            </a:fld>
            <a:endParaRPr lang="en-US"/>
          </a:p>
        </p:txBody>
      </p:sp>
    </p:spTree>
    <p:extLst>
      <p:ext uri="{BB962C8B-B14F-4D97-AF65-F5344CB8AC3E}">
        <p14:creationId xmlns:p14="http://schemas.microsoft.com/office/powerpoint/2010/main" val="4166364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A8C4615A-496F-4A43-97E2-B70A3ADA84AE}" type="slidenum">
              <a:rPr lang="en-US" smtClean="0"/>
              <a:pPr>
                <a:defRPr/>
              </a:pPr>
              <a:t>‹#›</a:t>
            </a:fld>
            <a:endParaRPr lang="en-US"/>
          </a:p>
        </p:txBody>
      </p:sp>
    </p:spTree>
    <p:extLst>
      <p:ext uri="{BB962C8B-B14F-4D97-AF65-F5344CB8AC3E}">
        <p14:creationId xmlns:p14="http://schemas.microsoft.com/office/powerpoint/2010/main" val="124499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A8C4615A-496F-4A43-97E2-B70A3ADA84AE}" type="slidenum">
              <a:rPr lang="en-US" smtClean="0"/>
              <a:pPr>
                <a:defRPr/>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12701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A8C4615A-496F-4A43-97E2-B70A3ADA84AE}" type="slidenum">
              <a:rPr lang="en-US" smtClean="0"/>
              <a:pPr>
                <a:defRPr/>
              </a:pPr>
              <a:t>‹#›</a:t>
            </a:fld>
            <a:endParaRPr lang="en-US"/>
          </a:p>
        </p:txBody>
      </p:sp>
    </p:spTree>
    <p:extLst>
      <p:ext uri="{BB962C8B-B14F-4D97-AF65-F5344CB8AC3E}">
        <p14:creationId xmlns:p14="http://schemas.microsoft.com/office/powerpoint/2010/main" val="4021568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A8C4615A-496F-4A43-97E2-B70A3ADA84AE}" type="slidenum">
              <a:rPr lang="en-US" smtClean="0"/>
              <a:pPr>
                <a:defRPr/>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48917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A8C4615A-496F-4A43-97E2-B70A3ADA84AE}" type="slidenum">
              <a:rPr lang="en-US" smtClean="0"/>
              <a:pPr>
                <a:defRPr/>
              </a:pPr>
              <a:t>‹#›</a:t>
            </a:fld>
            <a:endParaRPr lang="en-US"/>
          </a:p>
        </p:txBody>
      </p:sp>
    </p:spTree>
    <p:extLst>
      <p:ext uri="{BB962C8B-B14F-4D97-AF65-F5344CB8AC3E}">
        <p14:creationId xmlns:p14="http://schemas.microsoft.com/office/powerpoint/2010/main" val="6011257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6DE893AB-0C4A-4516-86F9-8E9BBEF74E77}" type="slidenum">
              <a:rPr lang="en-US" smtClean="0"/>
              <a:pPr>
                <a:defRPr/>
              </a:pPr>
              <a:t>‹#›</a:t>
            </a:fld>
            <a:endParaRPr lang="en-US"/>
          </a:p>
        </p:txBody>
      </p:sp>
    </p:spTree>
    <p:extLst>
      <p:ext uri="{BB962C8B-B14F-4D97-AF65-F5344CB8AC3E}">
        <p14:creationId xmlns:p14="http://schemas.microsoft.com/office/powerpoint/2010/main" val="466127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9AAF4C28-DE72-4E3D-A8AB-E5EBCE000EF6}" type="slidenum">
              <a:rPr lang="en-US" smtClean="0"/>
              <a:pPr>
                <a:defRPr/>
              </a:pPr>
              <a:t>‹#›</a:t>
            </a:fld>
            <a:endParaRPr lang="en-US"/>
          </a:p>
        </p:txBody>
      </p:sp>
    </p:spTree>
    <p:extLst>
      <p:ext uri="{BB962C8B-B14F-4D97-AF65-F5344CB8AC3E}">
        <p14:creationId xmlns:p14="http://schemas.microsoft.com/office/powerpoint/2010/main" val="79826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748AAD53-B850-4DAC-9D2B-D802AB1D3E67}" type="slidenum">
              <a:rPr lang="en-US" smtClean="0"/>
              <a:pPr>
                <a:defRPr/>
              </a:pPr>
              <a:t>‹#›</a:t>
            </a:fld>
            <a:endParaRPr lang="en-US"/>
          </a:p>
        </p:txBody>
      </p:sp>
    </p:spTree>
    <p:extLst>
      <p:ext uri="{BB962C8B-B14F-4D97-AF65-F5344CB8AC3E}">
        <p14:creationId xmlns:p14="http://schemas.microsoft.com/office/powerpoint/2010/main" val="447706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F7850333-3A8C-4D1B-AC54-1355CE959268}" type="slidenum">
              <a:rPr lang="en-US" smtClean="0"/>
              <a:pPr>
                <a:defRPr/>
              </a:pPr>
              <a:t>‹#›</a:t>
            </a:fld>
            <a:endParaRPr lang="en-US"/>
          </a:p>
        </p:txBody>
      </p:sp>
    </p:spTree>
    <p:extLst>
      <p:ext uri="{BB962C8B-B14F-4D97-AF65-F5344CB8AC3E}">
        <p14:creationId xmlns:p14="http://schemas.microsoft.com/office/powerpoint/2010/main" val="34210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485F27DC-14B0-47C0-9C87-03C90D3A9567}" type="slidenum">
              <a:rPr lang="en-US" smtClean="0"/>
              <a:pPr>
                <a:defRPr/>
              </a:pPr>
              <a:t>‹#›</a:t>
            </a:fld>
            <a:endParaRPr lang="en-US"/>
          </a:p>
        </p:txBody>
      </p:sp>
    </p:spTree>
    <p:extLst>
      <p:ext uri="{BB962C8B-B14F-4D97-AF65-F5344CB8AC3E}">
        <p14:creationId xmlns:p14="http://schemas.microsoft.com/office/powerpoint/2010/main" val="582709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06867E34-6BE3-4B8B-880F-6164DECD0657}" type="slidenum">
              <a:rPr lang="en-US" smtClean="0"/>
              <a:pPr>
                <a:defRPr/>
              </a:pPr>
              <a:t>‹#›</a:t>
            </a:fld>
            <a:endParaRPr lang="en-US"/>
          </a:p>
        </p:txBody>
      </p:sp>
    </p:spTree>
    <p:extLst>
      <p:ext uri="{BB962C8B-B14F-4D97-AF65-F5344CB8AC3E}">
        <p14:creationId xmlns:p14="http://schemas.microsoft.com/office/powerpoint/2010/main" val="215108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B8976E39-75DA-434A-B92B-6ADEA67744CB}" type="slidenum">
              <a:rPr lang="en-US" smtClean="0"/>
              <a:pPr>
                <a:defRPr/>
              </a:pPr>
              <a:t>‹#›</a:t>
            </a:fld>
            <a:endParaRPr lang="en-US"/>
          </a:p>
        </p:txBody>
      </p:sp>
    </p:spTree>
    <p:extLst>
      <p:ext uri="{BB962C8B-B14F-4D97-AF65-F5344CB8AC3E}">
        <p14:creationId xmlns:p14="http://schemas.microsoft.com/office/powerpoint/2010/main" val="461744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4D585526-52EC-45FE-9E62-CA337123713D}" type="slidenum">
              <a:rPr lang="en-US" smtClean="0"/>
              <a:pPr>
                <a:defRPr/>
              </a:pPr>
              <a:t>‹#›</a:t>
            </a:fld>
            <a:endParaRPr lang="en-US"/>
          </a:p>
        </p:txBody>
      </p:sp>
    </p:spTree>
    <p:extLst>
      <p:ext uri="{BB962C8B-B14F-4D97-AF65-F5344CB8AC3E}">
        <p14:creationId xmlns:p14="http://schemas.microsoft.com/office/powerpoint/2010/main" val="1907531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578EA521-B512-483B-8771-FA4579205DE1}" type="slidenum">
              <a:rPr lang="en-US" smtClean="0"/>
              <a:pPr>
                <a:defRPr/>
              </a:pPr>
              <a:t>‹#›</a:t>
            </a:fld>
            <a:endParaRPr lang="en-US"/>
          </a:p>
        </p:txBody>
      </p:sp>
    </p:spTree>
    <p:extLst>
      <p:ext uri="{BB962C8B-B14F-4D97-AF65-F5344CB8AC3E}">
        <p14:creationId xmlns:p14="http://schemas.microsoft.com/office/powerpoint/2010/main" val="2295737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1B3FCDA3-6A4E-48A5-8B28-8FA2434D3F4E}" type="slidenum">
              <a:rPr lang="en-US" smtClean="0"/>
              <a:pPr>
                <a:defRPr/>
              </a:pPr>
              <a:t>‹#›</a:t>
            </a:fld>
            <a:endParaRPr lang="en-US"/>
          </a:p>
        </p:txBody>
      </p:sp>
    </p:spTree>
    <p:extLst>
      <p:ext uri="{BB962C8B-B14F-4D97-AF65-F5344CB8AC3E}">
        <p14:creationId xmlns:p14="http://schemas.microsoft.com/office/powerpoint/2010/main" val="124187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A8C4615A-496F-4A43-97E2-B70A3ADA84AE}" type="slidenum">
              <a:rPr lang="en-US" smtClean="0"/>
              <a:pPr>
                <a:defRPr/>
              </a:pPr>
              <a:t>‹#›</a:t>
            </a:fld>
            <a:endParaRPr lang="en-US"/>
          </a:p>
        </p:txBody>
      </p:sp>
    </p:spTree>
    <p:extLst>
      <p:ext uri="{BB962C8B-B14F-4D97-AF65-F5344CB8AC3E}">
        <p14:creationId xmlns:p14="http://schemas.microsoft.com/office/powerpoint/2010/main" val="1622264022"/>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 id="214748368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PERENCANAAN GEOMETRIK JALAN</a:t>
            </a:r>
          </a:p>
        </p:txBody>
      </p:sp>
      <p:sp>
        <p:nvSpPr>
          <p:cNvPr id="3" name="Content Placeholder 2"/>
          <p:cNvSpPr>
            <a:spLocks noGrp="1"/>
          </p:cNvSpPr>
          <p:nvPr>
            <p:ph idx="1"/>
          </p:nvPr>
        </p:nvSpPr>
        <p:spPr/>
        <p:txBody>
          <a:bodyPr/>
          <a:lstStyle/>
          <a:p>
            <a:pPr algn="ctr"/>
            <a:r>
              <a:rPr lang="en-US" sz="2800" dirty="0"/>
              <a:t>PENDAHULUAN</a:t>
            </a:r>
          </a:p>
          <a:p>
            <a:pPr algn="ctr"/>
            <a:endParaRPr lang="en-US" sz="2800" dirty="0"/>
          </a:p>
          <a:p>
            <a:pPr algn="ctr"/>
            <a:endParaRPr lang="en-US" sz="2800" dirty="0"/>
          </a:p>
          <a:p>
            <a:pPr algn="ctr">
              <a:buNone/>
            </a:pP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p:txBody>
          <a:bodyPr/>
          <a:lstStyle/>
          <a:p>
            <a:pPr eaLnBrk="1" hangingPunct="1">
              <a:buFont typeface="Wingdings" pitchFamily="2" charset="2"/>
              <a:buNone/>
            </a:pPr>
            <a:r>
              <a:rPr lang="en-US"/>
              <a:t>Kawasan perkotaan :</a:t>
            </a:r>
          </a:p>
          <a:p>
            <a:pPr eaLnBrk="1" hangingPunct="1">
              <a:buFont typeface="Wingdings" pitchFamily="2" charset="2"/>
              <a:buNone/>
            </a:pPr>
            <a:r>
              <a:rPr lang="en-US"/>
              <a:t>	kawasan yang mempunyai kegiatan utama bukan pertanian, dengan susunan fungsi kawasan sebagai tempat pemukiman perkotaan, pemusatan dan distribusi pelayanan jasa pemerintah, pelayanan sosial, serta kegiatan ekonomi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a:t>Jalan Umum</a:t>
            </a:r>
          </a:p>
        </p:txBody>
      </p:sp>
      <p:sp>
        <p:nvSpPr>
          <p:cNvPr id="46083" name="Rectangle 3"/>
          <p:cNvSpPr>
            <a:spLocks noGrp="1" noChangeArrowheads="1"/>
          </p:cNvSpPr>
          <p:nvPr>
            <p:ph idx="1"/>
          </p:nvPr>
        </p:nvSpPr>
        <p:spPr/>
        <p:txBody>
          <a:bodyPr/>
          <a:lstStyle/>
          <a:p>
            <a:pPr eaLnBrk="1" hangingPunct="1">
              <a:buFont typeface="Wingdings" pitchFamily="2" charset="2"/>
              <a:buNone/>
            </a:pPr>
            <a:r>
              <a:rPr lang="en-US"/>
              <a:t>Menurut fungsinya, jalan umum dikelompokkan menjadi :</a:t>
            </a:r>
          </a:p>
          <a:p>
            <a:pPr eaLnBrk="1" hangingPunct="1"/>
            <a:r>
              <a:rPr lang="en-US"/>
              <a:t>Jalan arteri</a:t>
            </a:r>
          </a:p>
          <a:p>
            <a:pPr eaLnBrk="1" hangingPunct="1"/>
            <a:r>
              <a:rPr lang="en-US"/>
              <a:t>Jalan kolektor</a:t>
            </a:r>
          </a:p>
          <a:p>
            <a:pPr eaLnBrk="1" hangingPunct="1"/>
            <a:r>
              <a:rPr lang="en-US"/>
              <a:t>Jalan lokal</a:t>
            </a:r>
          </a:p>
          <a:p>
            <a:pPr eaLnBrk="1" hangingPunct="1"/>
            <a:r>
              <a:rPr lang="en-US"/>
              <a:t>Jalan lingkungan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idx="1"/>
          </p:nvPr>
        </p:nvSpPr>
        <p:spPr/>
        <p:txBody>
          <a:bodyPr/>
          <a:lstStyle/>
          <a:p>
            <a:pPr eaLnBrk="1" hangingPunct="1">
              <a:buFont typeface="Wingdings" pitchFamily="2" charset="2"/>
              <a:buNone/>
            </a:pPr>
            <a:r>
              <a:rPr lang="en-US"/>
              <a:t>JALAN ARTERI</a:t>
            </a:r>
          </a:p>
          <a:p>
            <a:pPr eaLnBrk="1" hangingPunct="1">
              <a:buFont typeface="Wingdings" pitchFamily="2" charset="2"/>
              <a:buNone/>
            </a:pPr>
            <a:r>
              <a:rPr lang="en-US"/>
              <a:t>	jalan umum yang berfungsi melayani angkutan utama dengan ciri perjalanan jarak jauh, kecepatan rata-rata tinggi, dan jumlah jalan masuk dibatasi secara berdaya guna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p:txBody>
          <a:bodyPr/>
          <a:lstStyle/>
          <a:p>
            <a:pPr eaLnBrk="1" hangingPunct="1">
              <a:buFont typeface="Wingdings" pitchFamily="2" charset="2"/>
              <a:buNone/>
            </a:pPr>
            <a:r>
              <a:rPr lang="en-US"/>
              <a:t>Angkutan utama :</a:t>
            </a:r>
          </a:p>
          <a:p>
            <a:pPr eaLnBrk="1" hangingPunct="1">
              <a:buFont typeface="Wingdings" pitchFamily="2" charset="2"/>
              <a:buNone/>
            </a:pPr>
            <a:r>
              <a:rPr lang="en-US"/>
              <a:t>	angkutan bernilai ekonomis tinggi dan volume besar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p:txBody>
          <a:bodyPr/>
          <a:lstStyle/>
          <a:p>
            <a:pPr eaLnBrk="1" hangingPunct="1">
              <a:buFont typeface="Wingdings" pitchFamily="2" charset="2"/>
              <a:buNone/>
            </a:pPr>
            <a:r>
              <a:rPr lang="en-US"/>
              <a:t>Jalan arteri meliputi :</a:t>
            </a:r>
          </a:p>
          <a:p>
            <a:pPr eaLnBrk="1" hangingPunct="1">
              <a:buFont typeface="Wingdings" pitchFamily="2" charset="2"/>
              <a:buNone/>
            </a:pPr>
            <a:r>
              <a:rPr lang="en-US"/>
              <a:t>	Jalan arteri primer : jalan arteri dalam skala wilayah tingkat nasional</a:t>
            </a:r>
          </a:p>
          <a:p>
            <a:pPr eaLnBrk="1" hangingPunct="1">
              <a:buFont typeface="Wingdings" pitchFamily="2" charset="2"/>
              <a:buNone/>
            </a:pPr>
            <a:r>
              <a:rPr lang="en-US"/>
              <a:t>	Jalan arteri sekunder : jalan arteri dalam skala perkotaan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p:txBody>
          <a:bodyPr/>
          <a:lstStyle/>
          <a:p>
            <a:pPr eaLnBrk="1" hangingPunct="1">
              <a:buFont typeface="Wingdings" pitchFamily="2" charset="2"/>
              <a:buNone/>
            </a:pPr>
            <a:r>
              <a:rPr lang="en-US"/>
              <a:t>JALAN KOLEKTOR</a:t>
            </a:r>
          </a:p>
          <a:p>
            <a:pPr eaLnBrk="1" hangingPunct="1">
              <a:buFont typeface="Wingdings" pitchFamily="2" charset="2"/>
              <a:buNone/>
            </a:pPr>
            <a:r>
              <a:rPr lang="en-US"/>
              <a:t>	jalan umum yang berfungsi melayani angkutan pengumpul atau pembagi dengan ciri perjalanan jarak sedang, kecepatan rata-rata sedang, dan jumlah jalan masuk dibatasi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idx="1"/>
          </p:nvPr>
        </p:nvSpPr>
        <p:spPr/>
        <p:txBody>
          <a:bodyPr/>
          <a:lstStyle/>
          <a:p>
            <a:pPr eaLnBrk="1" hangingPunct="1">
              <a:buFont typeface="Wingdings" pitchFamily="2" charset="2"/>
              <a:buNone/>
            </a:pPr>
            <a:r>
              <a:rPr lang="en-US"/>
              <a:t>Angkutan pengumpul :</a:t>
            </a:r>
          </a:p>
          <a:p>
            <a:pPr eaLnBrk="1" hangingPunct="1">
              <a:buFont typeface="Wingdings" pitchFamily="2" charset="2"/>
              <a:buNone/>
            </a:pPr>
            <a:r>
              <a:rPr lang="en-US"/>
              <a:t>	angkutan antara yang bersifat mengumpulkan angkutan setempat untuk diteruskan ke angkutan utama dan sebaliknya yang bersifat membagi dari angkutan utama untuk diteruskan ke angkutan setempat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p:txBody>
          <a:bodyPr/>
          <a:lstStyle/>
          <a:p>
            <a:pPr eaLnBrk="1" hangingPunct="1">
              <a:buFont typeface="Wingdings" pitchFamily="2" charset="2"/>
              <a:buNone/>
            </a:pPr>
            <a:r>
              <a:rPr lang="en-US"/>
              <a:t>Jalan kolektor meliputi:</a:t>
            </a:r>
          </a:p>
          <a:p>
            <a:pPr eaLnBrk="1" hangingPunct="1">
              <a:buFont typeface="Wingdings" pitchFamily="2" charset="2"/>
              <a:buNone/>
            </a:pPr>
            <a:r>
              <a:rPr lang="en-US"/>
              <a:t>	Jalan kolektor primer : jalan kolektor dalam skala wilayah</a:t>
            </a:r>
          </a:p>
          <a:p>
            <a:pPr eaLnBrk="1" hangingPunct="1">
              <a:buFont typeface="Wingdings" pitchFamily="2" charset="2"/>
              <a:buNone/>
            </a:pPr>
            <a:r>
              <a:rPr lang="en-US"/>
              <a:t>	jalan kolektor sekunder : jalan kolektor dalam skala perkotaan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p:txBody>
          <a:bodyPr/>
          <a:lstStyle/>
          <a:p>
            <a:pPr eaLnBrk="1" hangingPunct="1">
              <a:buFont typeface="Wingdings" pitchFamily="2" charset="2"/>
              <a:buNone/>
            </a:pPr>
            <a:r>
              <a:rPr lang="en-US"/>
              <a:t>JALAN LOKAL</a:t>
            </a:r>
          </a:p>
          <a:p>
            <a:pPr eaLnBrk="1" hangingPunct="1">
              <a:buFont typeface="Wingdings" pitchFamily="2" charset="2"/>
              <a:buNone/>
            </a:pPr>
            <a:r>
              <a:rPr lang="en-US"/>
              <a:t>	jalan umum yang berfungsi melayani angkutan setempat dengan ciri perjalanan jarak dekat, kecepatan rata-rata rendah, dan jumlah jalan masuk tidak dibatasi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idx="1"/>
          </p:nvPr>
        </p:nvSpPr>
        <p:spPr/>
        <p:txBody>
          <a:bodyPr/>
          <a:lstStyle/>
          <a:p>
            <a:pPr eaLnBrk="1" hangingPunct="1">
              <a:buFont typeface="Wingdings" pitchFamily="2" charset="2"/>
              <a:buNone/>
            </a:pPr>
            <a:r>
              <a:rPr lang="en-US"/>
              <a:t>Angkutan setempat :</a:t>
            </a:r>
          </a:p>
          <a:p>
            <a:pPr eaLnBrk="1" hangingPunct="1">
              <a:buFont typeface="Wingdings" pitchFamily="2" charset="2"/>
              <a:buNone/>
            </a:pPr>
            <a:r>
              <a:rPr lang="en-US"/>
              <a:t>	angkutan yang melayani kebutuhan masyarakat setempat dengan ciri perjalanan jarak dekat, kecepatan rendah, dan frekuensi ulang-alik yang tinggi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PERENCANAAN JALAN RAYA</a:t>
            </a:r>
          </a:p>
        </p:txBody>
      </p:sp>
      <p:sp>
        <p:nvSpPr>
          <p:cNvPr id="3" name="Content Placeholder 2"/>
          <p:cNvSpPr>
            <a:spLocks noGrp="1"/>
          </p:cNvSpPr>
          <p:nvPr>
            <p:ph idx="1"/>
          </p:nvPr>
        </p:nvSpPr>
        <p:spPr/>
        <p:txBody>
          <a:bodyPr/>
          <a:lstStyle/>
          <a:p>
            <a:pPr algn="just"/>
            <a:r>
              <a:rPr lang="en-US" dirty="0"/>
              <a:t>PERENCANAAN GEOMETRIK JALAN</a:t>
            </a:r>
          </a:p>
          <a:p>
            <a:pPr algn="just"/>
            <a:r>
              <a:rPr lang="en-US" dirty="0"/>
              <a:t>PERENCANAAN PERKERASAN JALAN</a:t>
            </a:r>
          </a:p>
          <a:p>
            <a:pPr algn="just"/>
            <a:r>
              <a:rPr lang="en-US" dirty="0"/>
              <a:t>PERENCANAAN DRAINASE JALAN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idx="1"/>
          </p:nvPr>
        </p:nvSpPr>
        <p:spPr/>
        <p:txBody>
          <a:bodyPr/>
          <a:lstStyle/>
          <a:p>
            <a:pPr eaLnBrk="1" hangingPunct="1">
              <a:buFont typeface="Wingdings" pitchFamily="2" charset="2"/>
              <a:buNone/>
            </a:pPr>
            <a:r>
              <a:rPr lang="en-US"/>
              <a:t>Jalan lokal meliputi jalan lokal primer dan jalan lokal sekunder</a:t>
            </a:r>
          </a:p>
          <a:p>
            <a:pPr eaLnBrk="1" hangingPunct="1">
              <a:buFont typeface="Wingdings" pitchFamily="2" charset="2"/>
              <a:buNone/>
            </a:pPr>
            <a:endParaRPr lang="en-US"/>
          </a:p>
          <a:p>
            <a:pPr eaLnBrk="1" hangingPunct="1">
              <a:buFont typeface="Wingdings" pitchFamily="2" charset="2"/>
              <a:buNone/>
            </a:pPr>
            <a:r>
              <a:rPr lang="en-US"/>
              <a:t>Jalan lokal primer : jalan lokal dalam skala wilayah tingkat lokal</a:t>
            </a:r>
          </a:p>
          <a:p>
            <a:pPr eaLnBrk="1" hangingPunct="1">
              <a:buFont typeface="Wingdings" pitchFamily="2" charset="2"/>
              <a:buNone/>
            </a:pPr>
            <a:r>
              <a:rPr lang="en-US"/>
              <a:t>Jalan lokal sekunder : jalan lokal dalam skala perkotaan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p:txBody>
          <a:bodyPr/>
          <a:lstStyle/>
          <a:p>
            <a:pPr eaLnBrk="1" hangingPunct="1">
              <a:buFont typeface="Wingdings" pitchFamily="2" charset="2"/>
              <a:buNone/>
            </a:pPr>
            <a:r>
              <a:rPr lang="en-US"/>
              <a:t>JALAN LINGKUNGAN</a:t>
            </a:r>
          </a:p>
          <a:p>
            <a:pPr eaLnBrk="1" hangingPunct="1">
              <a:buFont typeface="Wingdings" pitchFamily="2" charset="2"/>
              <a:buNone/>
            </a:pPr>
            <a:r>
              <a:rPr lang="en-US"/>
              <a:t>	jalan umum yang berfungsi melayani angkutan lingkungan dengan ciri perjalanan jarak dekat, dan kecepatan rata-rata rendah</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p:txBody>
          <a:bodyPr/>
          <a:lstStyle/>
          <a:p>
            <a:pPr eaLnBrk="1" hangingPunct="1">
              <a:buFont typeface="Wingdings" pitchFamily="2" charset="2"/>
              <a:buNone/>
            </a:pPr>
            <a:r>
              <a:rPr lang="en-US"/>
              <a:t>Jalan lingkungan meliputi :</a:t>
            </a:r>
          </a:p>
          <a:p>
            <a:pPr eaLnBrk="1" hangingPunct="1"/>
            <a:r>
              <a:rPr lang="en-US"/>
              <a:t>Jalan lingkungan primer</a:t>
            </a:r>
          </a:p>
          <a:p>
            <a:pPr eaLnBrk="1" hangingPunct="1"/>
            <a:r>
              <a:rPr lang="en-US"/>
              <a:t>Jalan lingkungan sekunder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idx="1"/>
          </p:nvPr>
        </p:nvSpPr>
        <p:spPr/>
        <p:txBody>
          <a:bodyPr/>
          <a:lstStyle/>
          <a:p>
            <a:pPr eaLnBrk="1" hangingPunct="1">
              <a:lnSpc>
                <a:spcPct val="90000"/>
              </a:lnSpc>
              <a:buFont typeface="Wingdings" pitchFamily="2" charset="2"/>
              <a:buNone/>
            </a:pPr>
            <a:r>
              <a:rPr lang="en-US"/>
              <a:t>Jalan Lingkungan Primer</a:t>
            </a:r>
          </a:p>
          <a:p>
            <a:pPr eaLnBrk="1" hangingPunct="1">
              <a:lnSpc>
                <a:spcPct val="90000"/>
              </a:lnSpc>
              <a:buFont typeface="Wingdings" pitchFamily="2" charset="2"/>
              <a:buNone/>
            </a:pPr>
            <a:r>
              <a:rPr lang="en-US"/>
              <a:t>	jalan lingkungan dalam skala wilayah tingkat lingkungan seperti di kawasan pedesaan di wilayah kabupaten</a:t>
            </a:r>
          </a:p>
          <a:p>
            <a:pPr eaLnBrk="1" hangingPunct="1">
              <a:lnSpc>
                <a:spcPct val="90000"/>
              </a:lnSpc>
              <a:buFont typeface="Wingdings" pitchFamily="2" charset="2"/>
              <a:buNone/>
            </a:pPr>
            <a:r>
              <a:rPr lang="en-US"/>
              <a:t>Jalan Lingkungan Sekunder</a:t>
            </a:r>
          </a:p>
          <a:p>
            <a:pPr eaLnBrk="1" hangingPunct="1">
              <a:lnSpc>
                <a:spcPct val="90000"/>
              </a:lnSpc>
              <a:buFont typeface="Wingdings" pitchFamily="2" charset="2"/>
              <a:buNone/>
            </a:pPr>
            <a:r>
              <a:rPr lang="en-US"/>
              <a:t>	jalan lingkungan dalam skala perkotaan seperti di lingkungan perumahan, perdagangan, dan pariwisata di kawasan perkotaan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idx="1"/>
          </p:nvPr>
        </p:nvSpPr>
        <p:spPr/>
        <p:txBody>
          <a:bodyPr/>
          <a:lstStyle/>
          <a:p>
            <a:pPr eaLnBrk="1" hangingPunct="1">
              <a:buFont typeface="Wingdings" pitchFamily="2" charset="2"/>
              <a:buNone/>
            </a:pPr>
            <a:r>
              <a:rPr lang="en-US"/>
              <a:t>Menurut statusnya, jalan umum dikelompokkan menjadi :</a:t>
            </a:r>
          </a:p>
          <a:p>
            <a:pPr eaLnBrk="1" hangingPunct="1"/>
            <a:r>
              <a:rPr lang="en-US"/>
              <a:t>Jalan nasional</a:t>
            </a:r>
          </a:p>
          <a:p>
            <a:pPr eaLnBrk="1" hangingPunct="1"/>
            <a:r>
              <a:rPr lang="en-US"/>
              <a:t>Jalan propinsi</a:t>
            </a:r>
          </a:p>
          <a:p>
            <a:pPr eaLnBrk="1" hangingPunct="1"/>
            <a:r>
              <a:rPr lang="en-US"/>
              <a:t>Jalan kabupaten</a:t>
            </a:r>
          </a:p>
          <a:p>
            <a:pPr eaLnBrk="1" hangingPunct="1"/>
            <a:r>
              <a:rPr lang="en-US"/>
              <a:t>Jalan kota</a:t>
            </a:r>
          </a:p>
          <a:p>
            <a:pPr eaLnBrk="1" hangingPunct="1"/>
            <a:r>
              <a:rPr lang="en-US"/>
              <a:t>Jalan desa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idx="1"/>
          </p:nvPr>
        </p:nvSpPr>
        <p:spPr/>
        <p:txBody>
          <a:bodyPr/>
          <a:lstStyle/>
          <a:p>
            <a:pPr eaLnBrk="1" hangingPunct="1">
              <a:buFont typeface="Wingdings" pitchFamily="2" charset="2"/>
              <a:buNone/>
            </a:pPr>
            <a:r>
              <a:rPr lang="en-US"/>
              <a:t>JALAN NASIONAL</a:t>
            </a:r>
          </a:p>
          <a:p>
            <a:pPr eaLnBrk="1" hangingPunct="1">
              <a:buFont typeface="Wingdings" pitchFamily="2" charset="2"/>
              <a:buNone/>
            </a:pPr>
            <a:r>
              <a:rPr lang="en-US"/>
              <a:t>	jalan arteri dan jalan kolektor dalam sistem jaringan jalan primer yang menghubungkan antar ibukota propinsi, dan jalan strategis nasional, serta jalan tol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idx="1"/>
          </p:nvPr>
        </p:nvSpPr>
        <p:spPr/>
        <p:txBody>
          <a:bodyPr/>
          <a:lstStyle/>
          <a:p>
            <a:pPr eaLnBrk="1" hangingPunct="1">
              <a:buFont typeface="Wingdings" pitchFamily="2" charset="2"/>
              <a:buNone/>
            </a:pPr>
            <a:r>
              <a:rPr lang="en-US"/>
              <a:t>JALAN PROPINSI</a:t>
            </a:r>
          </a:p>
          <a:p>
            <a:pPr eaLnBrk="1" hangingPunct="1">
              <a:buFont typeface="Wingdings" pitchFamily="2" charset="2"/>
              <a:buNone/>
            </a:pPr>
            <a:r>
              <a:rPr lang="en-US"/>
              <a:t>	jalan kolektor dalam sistem jaringan jalan primer yang menghubungkan ibukota propinsi dengan ibukota kabupaten / kota, atau antar ibukota kabupaten / kota, dan jalan strategis propinsi</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idx="1"/>
          </p:nvPr>
        </p:nvSpPr>
        <p:spPr/>
        <p:txBody>
          <a:bodyPr/>
          <a:lstStyle/>
          <a:p>
            <a:pPr eaLnBrk="1" hangingPunct="1">
              <a:buFont typeface="Wingdings" pitchFamily="2" charset="2"/>
              <a:buNone/>
            </a:pPr>
            <a:r>
              <a:rPr lang="en-US"/>
              <a:t>JALAN KABUPATEN</a:t>
            </a:r>
          </a:p>
          <a:p>
            <a:pPr eaLnBrk="1" hangingPunct="1">
              <a:buFont typeface="Wingdings" pitchFamily="2" charset="2"/>
              <a:buNone/>
            </a:pPr>
            <a:r>
              <a:rPr lang="en-US"/>
              <a:t>	jalan lokal dalam sistem jaringan jalan primer, yang menghubungkan ibukota kabupaten dengan ibukota kecamatan, antar ibukota kecamatan, ibukota kabupaten dengan pusat kegiatan lokal, antar pusat kegiatan lokal, serta jalan umum dalam sistem jaringan jalan sekunder dalam wilayah kabupaten, dan jalan strategis kabupaten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idx="1"/>
          </p:nvPr>
        </p:nvSpPr>
        <p:spPr/>
        <p:txBody>
          <a:bodyPr/>
          <a:lstStyle/>
          <a:p>
            <a:pPr eaLnBrk="1" hangingPunct="1">
              <a:buFont typeface="Wingdings" pitchFamily="2" charset="2"/>
              <a:buNone/>
            </a:pPr>
            <a:r>
              <a:rPr lang="en-US"/>
              <a:t>JALAN KOTA</a:t>
            </a:r>
          </a:p>
          <a:p>
            <a:pPr eaLnBrk="1" hangingPunct="1">
              <a:buFont typeface="Wingdings" pitchFamily="2" charset="2"/>
              <a:buNone/>
            </a:pPr>
            <a:r>
              <a:rPr lang="en-US"/>
              <a:t>	jalan umum dalam sistem jaringan jalan sekunder yang menghubungkan antar pusat pelayanan dalam kota, serta menghubungkan antar pusat pemukiman yang berada di dalam kota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idx="1"/>
          </p:nvPr>
        </p:nvSpPr>
        <p:spPr/>
        <p:txBody>
          <a:bodyPr/>
          <a:lstStyle/>
          <a:p>
            <a:pPr eaLnBrk="1" hangingPunct="1">
              <a:buFont typeface="Wingdings" pitchFamily="2" charset="2"/>
              <a:buNone/>
            </a:pPr>
            <a:r>
              <a:rPr lang="en-US"/>
              <a:t>JALAN DESA</a:t>
            </a:r>
          </a:p>
          <a:p>
            <a:pPr eaLnBrk="1" hangingPunct="1">
              <a:buFont typeface="Wingdings" pitchFamily="2" charset="2"/>
              <a:buNone/>
            </a:pPr>
            <a:r>
              <a:rPr lang="en-US"/>
              <a:t>	jalan umum yang menghubungkan kawasan dan/atau antar pemukiman di dalam desa, serta jalan lingkungan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fontAlgn="auto" hangingPunct="1">
              <a:spcAft>
                <a:spcPts val="0"/>
              </a:spcAft>
              <a:defRPr/>
            </a:pPr>
            <a:r>
              <a:rPr lang="en-US">
                <a:latin typeface="Comic Sans MS" pitchFamily="66" charset="0"/>
              </a:rPr>
              <a:t>Beberapa Pembagian Jalan</a:t>
            </a:r>
          </a:p>
        </p:txBody>
      </p:sp>
      <p:sp>
        <p:nvSpPr>
          <p:cNvPr id="37891" name="Rectangle 3"/>
          <p:cNvSpPr>
            <a:spLocks noGrp="1" noChangeArrowheads="1"/>
          </p:cNvSpPr>
          <p:nvPr>
            <p:ph idx="1"/>
          </p:nvPr>
        </p:nvSpPr>
        <p:spPr/>
        <p:txBody>
          <a:bodyPr/>
          <a:lstStyle/>
          <a:p>
            <a:pPr eaLnBrk="1" hangingPunct="1">
              <a:buFont typeface="Wingdings" pitchFamily="2" charset="2"/>
              <a:buNone/>
            </a:pPr>
            <a:r>
              <a:rPr lang="en-US" u="sng">
                <a:latin typeface="Comic Sans MS" pitchFamily="66" charset="0"/>
              </a:rPr>
              <a:t>Menurut Jenis Perkerasan</a:t>
            </a:r>
          </a:p>
          <a:p>
            <a:pPr eaLnBrk="1" hangingPunct="1">
              <a:buFontTx/>
              <a:buChar char="-"/>
            </a:pPr>
            <a:r>
              <a:rPr lang="en-US">
                <a:latin typeface="Comic Sans MS" pitchFamily="66" charset="0"/>
              </a:rPr>
              <a:t>Perkerasan sistem lentur (flexible pavement)</a:t>
            </a:r>
          </a:p>
          <a:p>
            <a:pPr eaLnBrk="1" hangingPunct="1">
              <a:buFontTx/>
              <a:buChar char="-"/>
            </a:pPr>
            <a:r>
              <a:rPr lang="en-US">
                <a:latin typeface="Comic Sans MS" pitchFamily="66" charset="0"/>
              </a:rPr>
              <a:t>Perkerasan sistem kaku (rigid pavement)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en-US"/>
              <a:t>Jalan Strategis</a:t>
            </a:r>
          </a:p>
        </p:txBody>
      </p:sp>
      <p:sp>
        <p:nvSpPr>
          <p:cNvPr id="65539" name="Rectangle 3"/>
          <p:cNvSpPr>
            <a:spLocks noGrp="1" noChangeArrowheads="1"/>
          </p:cNvSpPr>
          <p:nvPr>
            <p:ph idx="1"/>
          </p:nvPr>
        </p:nvSpPr>
        <p:spPr/>
        <p:txBody>
          <a:bodyPr/>
          <a:lstStyle/>
          <a:p>
            <a:pPr eaLnBrk="1" hangingPunct="1">
              <a:buFont typeface="Wingdings" pitchFamily="2" charset="2"/>
              <a:buNone/>
            </a:pPr>
            <a:r>
              <a:rPr lang="en-US"/>
              <a:t>JALAN STRATEGIS NASIONAL</a:t>
            </a:r>
          </a:p>
          <a:p>
            <a:pPr eaLnBrk="1" hangingPunct="1">
              <a:buFont typeface="Wingdings" pitchFamily="2" charset="2"/>
              <a:buNone/>
            </a:pPr>
            <a:r>
              <a:rPr lang="en-US"/>
              <a:t>	jalan yang melayani kepentingan nasional atas dasar kriteria strategis, yaitu mempunyai peranan untuk membina kesatuan dan keutuhan nasional, melayani daerah-daerah rawan, bagian dari jalan lintas regional atau lintas internasional, melayani kepentingan perbatasan antar negara, serta dalam rangka pertahanan dan keamanan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idx="1"/>
          </p:nvPr>
        </p:nvSpPr>
        <p:spPr/>
        <p:txBody>
          <a:bodyPr/>
          <a:lstStyle/>
          <a:p>
            <a:pPr eaLnBrk="1" hangingPunct="1">
              <a:buFont typeface="Wingdings" pitchFamily="2" charset="2"/>
              <a:buNone/>
            </a:pPr>
            <a:r>
              <a:rPr lang="en-US"/>
              <a:t>JALAN STRATEGIS PROPINSI</a:t>
            </a:r>
          </a:p>
          <a:p>
            <a:pPr eaLnBrk="1" hangingPunct="1">
              <a:buFont typeface="Wingdings" pitchFamily="2" charset="2"/>
              <a:buNone/>
            </a:pPr>
            <a:r>
              <a:rPr lang="en-US"/>
              <a:t>	jalan yang diprioritaskan untuk melayani kepentingan propinsi berdasarkan pertimbangan untuk membangkitkan pertumbuhan ekonomi, kesejahteraan dan keamanan propinsi</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idx="1"/>
          </p:nvPr>
        </p:nvSpPr>
        <p:spPr/>
        <p:txBody>
          <a:bodyPr/>
          <a:lstStyle/>
          <a:p>
            <a:pPr eaLnBrk="1" hangingPunct="1">
              <a:buFont typeface="Wingdings" pitchFamily="2" charset="2"/>
              <a:buNone/>
            </a:pPr>
            <a:r>
              <a:rPr lang="en-US"/>
              <a:t>JALAN STRATEGIS KABUPATEN</a:t>
            </a:r>
          </a:p>
          <a:p>
            <a:pPr eaLnBrk="1" hangingPunct="1">
              <a:buFont typeface="Wingdings" pitchFamily="2" charset="2"/>
              <a:buNone/>
            </a:pPr>
            <a:r>
              <a:rPr lang="en-US"/>
              <a:t>	jalan yang diprioritaskan untuk melayani kepentingan kabupaten berdasarkan pertimbangan untuk membangkitkan pertumbuhan ekonomi, kesejahteraan dan keamanan kabupaten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a:t>Pembagian Kelas Jalan</a:t>
            </a:r>
          </a:p>
        </p:txBody>
      </p:sp>
      <p:sp>
        <p:nvSpPr>
          <p:cNvPr id="68611" name="Rectangle 3"/>
          <p:cNvSpPr>
            <a:spLocks noGrp="1" noChangeArrowheads="1"/>
          </p:cNvSpPr>
          <p:nvPr>
            <p:ph idx="1"/>
          </p:nvPr>
        </p:nvSpPr>
        <p:spPr/>
        <p:txBody>
          <a:bodyPr/>
          <a:lstStyle/>
          <a:p>
            <a:pPr eaLnBrk="1" hangingPunct="1">
              <a:buFont typeface="Wingdings" pitchFamily="2" charset="2"/>
              <a:buNone/>
            </a:pPr>
            <a:r>
              <a:rPr lang="en-US"/>
              <a:t>Tujuan :</a:t>
            </a:r>
          </a:p>
          <a:p>
            <a:pPr eaLnBrk="1" hangingPunct="1">
              <a:buFont typeface="Wingdings" pitchFamily="2" charset="2"/>
              <a:buNone/>
            </a:pPr>
            <a:r>
              <a:rPr lang="en-US"/>
              <a:t>	untuk pengaturan penggunaan jalan dan kelancaran lalu lintas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idx="1"/>
          </p:nvPr>
        </p:nvSpPr>
        <p:spPr/>
        <p:txBody>
          <a:bodyPr/>
          <a:lstStyle/>
          <a:p>
            <a:pPr eaLnBrk="1" hangingPunct="1">
              <a:buFont typeface="Wingdings" pitchFamily="2" charset="2"/>
              <a:buNone/>
            </a:pPr>
            <a:r>
              <a:rPr lang="en-US"/>
              <a:t>Pengaturan kelas jalan berdasarkan spesifikasi penyediaan prasarana jalan, dibagi menjadi :</a:t>
            </a:r>
          </a:p>
          <a:p>
            <a:pPr eaLnBrk="1" hangingPunct="1">
              <a:buFont typeface="Wingdings" pitchFamily="2" charset="2"/>
              <a:buNone/>
            </a:pPr>
            <a:endParaRPr lang="en-US"/>
          </a:p>
          <a:p>
            <a:pPr eaLnBrk="1" hangingPunct="1"/>
            <a:r>
              <a:rPr lang="en-US"/>
              <a:t>Jalan bebas hambatan</a:t>
            </a:r>
          </a:p>
          <a:p>
            <a:pPr eaLnBrk="1" hangingPunct="1"/>
            <a:r>
              <a:rPr lang="en-US"/>
              <a:t>Jalan raya</a:t>
            </a:r>
          </a:p>
          <a:p>
            <a:pPr eaLnBrk="1" hangingPunct="1"/>
            <a:r>
              <a:rPr lang="en-US"/>
              <a:t>Jalan sedang</a:t>
            </a:r>
          </a:p>
          <a:p>
            <a:pPr eaLnBrk="1" hangingPunct="1"/>
            <a:r>
              <a:rPr lang="en-US"/>
              <a:t>Jalan kecil</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p:txBody>
          <a:bodyPr/>
          <a:lstStyle/>
          <a:p>
            <a:pPr eaLnBrk="1" hangingPunct="1">
              <a:buFont typeface="Wingdings" pitchFamily="2" charset="2"/>
              <a:buNone/>
            </a:pPr>
            <a:r>
              <a:rPr lang="en-US"/>
              <a:t>JALAN BEBAS HAMBATAN (</a:t>
            </a:r>
            <a:r>
              <a:rPr lang="en-US" i="1"/>
              <a:t>freeway</a:t>
            </a:r>
            <a:r>
              <a:rPr lang="en-US"/>
              <a:t>)</a:t>
            </a:r>
          </a:p>
          <a:p>
            <a:pPr eaLnBrk="1" hangingPunct="1">
              <a:buFont typeface="Wingdings" pitchFamily="2" charset="2"/>
              <a:buNone/>
            </a:pPr>
            <a:r>
              <a:rPr lang="en-US"/>
              <a:t>	jalan umum untuk lalu lintas menerus yang memberikan pelayanan menerus/tidak terputus dengan pengendalian jalan masuk secara penuh, dan tanpa adanya persimpangan sebidang, serta dilengkapi dengan pagar ruang milik jalan, paling sedikit 2 lajur setiap arah dan dilengkapi dengan median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idx="1"/>
          </p:nvPr>
        </p:nvSpPr>
        <p:spPr/>
        <p:txBody>
          <a:bodyPr/>
          <a:lstStyle/>
          <a:p>
            <a:pPr eaLnBrk="1" hangingPunct="1">
              <a:buFont typeface="Wingdings" pitchFamily="2" charset="2"/>
              <a:buNone/>
            </a:pPr>
            <a:r>
              <a:rPr lang="en-US"/>
              <a:t>JALAN RAYA (</a:t>
            </a:r>
            <a:r>
              <a:rPr lang="en-US" i="1"/>
              <a:t>highway</a:t>
            </a:r>
            <a:r>
              <a:rPr lang="en-US"/>
              <a:t>)</a:t>
            </a:r>
          </a:p>
          <a:p>
            <a:pPr eaLnBrk="1" hangingPunct="1">
              <a:buFont typeface="Wingdings" pitchFamily="2" charset="2"/>
              <a:buNone/>
            </a:pPr>
            <a:r>
              <a:rPr lang="en-US"/>
              <a:t>	jalan umum untuk lalu lintas menerus dengan pengendalian jalan masuk secara terbatas dan dilengkapi dengan median, paling sedikit 2 lajur setiap arah</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idx="1"/>
          </p:nvPr>
        </p:nvSpPr>
        <p:spPr/>
        <p:txBody>
          <a:bodyPr/>
          <a:lstStyle/>
          <a:p>
            <a:pPr eaLnBrk="1" hangingPunct="1">
              <a:buFont typeface="Wingdings" pitchFamily="2" charset="2"/>
              <a:buNone/>
            </a:pPr>
            <a:r>
              <a:rPr lang="en-US"/>
              <a:t>JALAN SEDANG (</a:t>
            </a:r>
            <a:r>
              <a:rPr lang="en-US" i="1"/>
              <a:t>road</a:t>
            </a:r>
            <a:r>
              <a:rPr lang="en-US"/>
              <a:t>)</a:t>
            </a:r>
          </a:p>
          <a:p>
            <a:pPr eaLnBrk="1" hangingPunct="1">
              <a:buFont typeface="Wingdings" pitchFamily="2" charset="2"/>
              <a:buNone/>
            </a:pPr>
            <a:r>
              <a:rPr lang="en-US"/>
              <a:t>	jalan umum dengan lalu lintas jarak sedang dengan pengendalian jalan masuk tidak dibatasi, paling sedikit 2 lajur untuk 2 arah dengan lebar paling sedikit 7 m</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idx="1"/>
          </p:nvPr>
        </p:nvSpPr>
        <p:spPr/>
        <p:txBody>
          <a:bodyPr/>
          <a:lstStyle/>
          <a:p>
            <a:pPr eaLnBrk="1" hangingPunct="1">
              <a:buFont typeface="Wingdings" pitchFamily="2" charset="2"/>
              <a:buNone/>
            </a:pPr>
            <a:r>
              <a:rPr lang="en-US"/>
              <a:t>JALAN KECIL (</a:t>
            </a:r>
            <a:r>
              <a:rPr lang="en-US" i="1"/>
              <a:t>street</a:t>
            </a:r>
            <a:r>
              <a:rPr lang="en-US"/>
              <a:t>)</a:t>
            </a:r>
          </a:p>
          <a:p>
            <a:pPr eaLnBrk="1" hangingPunct="1">
              <a:buFont typeface="Wingdings" pitchFamily="2" charset="2"/>
              <a:buNone/>
            </a:pPr>
            <a:r>
              <a:rPr lang="en-US"/>
              <a:t>	jalan umum untuk melayani lalu lintas setempat, paling sedikit 2 lajur untuk 2 arah dengan lebar paling sedikit 5,5 m</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a:t>Jalan Khusus</a:t>
            </a:r>
          </a:p>
        </p:txBody>
      </p:sp>
      <p:sp>
        <p:nvSpPr>
          <p:cNvPr id="74755" name="Rectangle 3"/>
          <p:cNvSpPr>
            <a:spLocks noGrp="1" noChangeArrowheads="1"/>
          </p:cNvSpPr>
          <p:nvPr>
            <p:ph idx="1"/>
          </p:nvPr>
        </p:nvSpPr>
        <p:spPr/>
        <p:txBody>
          <a:bodyPr/>
          <a:lstStyle/>
          <a:p>
            <a:pPr eaLnBrk="1" hangingPunct="1">
              <a:buFont typeface="Wingdings" pitchFamily="2" charset="2"/>
              <a:buNone/>
            </a:pPr>
            <a:r>
              <a:rPr lang="en-US"/>
              <a:t>Yang dimaksud dengan jalan khusus antara lain :</a:t>
            </a:r>
          </a:p>
          <a:p>
            <a:pPr eaLnBrk="1" hangingPunct="1">
              <a:buFont typeface="Wingdings" pitchFamily="2" charset="2"/>
              <a:buNone/>
            </a:pPr>
            <a:r>
              <a:rPr lang="en-US"/>
              <a:t>	jalan di dalam kawasan pelabuhan, jalan kehutanan, jalan perkebunan, jalan inspeksi pengairan, jalan di kawasan industri, dan jalan di kawasan pemukiman yang belum diserahkan kepada pemerintah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p:txBody>
          <a:bodyPr/>
          <a:lstStyle/>
          <a:p>
            <a:pPr eaLnBrk="1" hangingPunct="1">
              <a:buFont typeface="Wingdings" pitchFamily="2" charset="2"/>
              <a:buNone/>
            </a:pPr>
            <a:r>
              <a:rPr lang="en-US" u="sng">
                <a:latin typeface="Comic Sans MS" pitchFamily="66" charset="0"/>
              </a:rPr>
              <a:t>Menurut Klasifikasi Pergerakan</a:t>
            </a:r>
          </a:p>
          <a:p>
            <a:pPr eaLnBrk="1" hangingPunct="1">
              <a:buFontTx/>
              <a:buChar char="-"/>
            </a:pPr>
            <a:r>
              <a:rPr lang="en-US">
                <a:latin typeface="Comic Sans MS" pitchFamily="66" charset="0"/>
              </a:rPr>
              <a:t>Jalan Arteri</a:t>
            </a:r>
          </a:p>
          <a:p>
            <a:pPr eaLnBrk="1" hangingPunct="1">
              <a:buFontTx/>
              <a:buChar char="-"/>
            </a:pPr>
            <a:r>
              <a:rPr lang="en-US">
                <a:latin typeface="Comic Sans MS" pitchFamily="66" charset="0"/>
              </a:rPr>
              <a:t>Jalan Kolektor</a:t>
            </a:r>
          </a:p>
          <a:p>
            <a:pPr eaLnBrk="1" hangingPunct="1">
              <a:buFontTx/>
              <a:buChar char="-"/>
            </a:pPr>
            <a:r>
              <a:rPr lang="en-US">
                <a:latin typeface="Comic Sans MS" pitchFamily="66" charset="0"/>
              </a:rPr>
              <a:t>Jalan Lokal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p:txBody>
          <a:bodyPr/>
          <a:lstStyle/>
          <a:p>
            <a:pPr eaLnBrk="1" hangingPunct="1">
              <a:buFont typeface="Wingdings" pitchFamily="2" charset="2"/>
              <a:buNone/>
            </a:pPr>
            <a:r>
              <a:rPr lang="en-US" u="sng">
                <a:latin typeface="Comic Sans MS" pitchFamily="66" charset="0"/>
              </a:rPr>
              <a:t>Menurut Fasilitas Jalan</a:t>
            </a:r>
          </a:p>
          <a:p>
            <a:pPr eaLnBrk="1" hangingPunct="1">
              <a:buFontTx/>
              <a:buChar char="-"/>
            </a:pPr>
            <a:r>
              <a:rPr lang="en-US">
                <a:latin typeface="Comic Sans MS" pitchFamily="66" charset="0"/>
              </a:rPr>
              <a:t>Jalan dengan median</a:t>
            </a:r>
          </a:p>
          <a:p>
            <a:pPr eaLnBrk="1" hangingPunct="1">
              <a:buFontTx/>
              <a:buChar char="-"/>
            </a:pPr>
            <a:r>
              <a:rPr lang="en-US">
                <a:latin typeface="Comic Sans MS" pitchFamily="66" charset="0"/>
              </a:rPr>
              <a:t>Jalan tanpa median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p:txBody>
          <a:bodyPr/>
          <a:lstStyle/>
          <a:p>
            <a:pPr eaLnBrk="1" hangingPunct="1">
              <a:buFont typeface="Wingdings" pitchFamily="2" charset="2"/>
              <a:buNone/>
            </a:pPr>
            <a:r>
              <a:rPr lang="en-US" u="sng">
                <a:latin typeface="Comic Sans MS" pitchFamily="66" charset="0"/>
              </a:rPr>
              <a:t>Menurut Kewenangan Pengelolaan Jalan</a:t>
            </a:r>
          </a:p>
          <a:p>
            <a:pPr eaLnBrk="1" hangingPunct="1">
              <a:buFontTx/>
              <a:buChar char="-"/>
            </a:pPr>
            <a:r>
              <a:rPr lang="en-US">
                <a:latin typeface="Comic Sans MS" pitchFamily="66" charset="0"/>
              </a:rPr>
              <a:t>Jalan negara</a:t>
            </a:r>
          </a:p>
          <a:p>
            <a:pPr eaLnBrk="1" hangingPunct="1">
              <a:buFontTx/>
              <a:buChar char="-"/>
            </a:pPr>
            <a:r>
              <a:rPr lang="en-US">
                <a:latin typeface="Comic Sans MS" pitchFamily="66" charset="0"/>
              </a:rPr>
              <a:t>Jalan propinsi</a:t>
            </a:r>
          </a:p>
          <a:p>
            <a:pPr eaLnBrk="1" hangingPunct="1">
              <a:buFontTx/>
              <a:buChar char="-"/>
            </a:pPr>
            <a:r>
              <a:rPr lang="en-US">
                <a:latin typeface="Comic Sans MS" pitchFamily="66" charset="0"/>
              </a:rPr>
              <a:t>Jalan kabupaten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p:txBody>
          <a:bodyPr/>
          <a:lstStyle/>
          <a:p>
            <a:pPr eaLnBrk="1" hangingPunct="1">
              <a:buFont typeface="Wingdings" pitchFamily="2" charset="2"/>
              <a:buNone/>
            </a:pPr>
            <a:r>
              <a:rPr lang="en-US"/>
              <a:t>SISTEM JARINGAN JALAN PRIMER</a:t>
            </a:r>
          </a:p>
          <a:p>
            <a:pPr eaLnBrk="1" hangingPunct="1">
              <a:buFont typeface="Wingdings" pitchFamily="2" charset="2"/>
              <a:buNone/>
            </a:pPr>
            <a:r>
              <a:rPr lang="en-US"/>
              <a:t>	sistem jaringan jalan dengan peranan pelayanan distribusi barang dan jasa untuk pengembangan semua wilayah di tingkat nasional, dengan menghubungkan semua simpul jasa distribusi yang berwujud pusat-pusat kegiatan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p:txBody>
          <a:bodyPr/>
          <a:lstStyle/>
          <a:p>
            <a:pPr eaLnBrk="1" hangingPunct="1">
              <a:buFont typeface="Wingdings" pitchFamily="2" charset="2"/>
              <a:buNone/>
            </a:pPr>
            <a:r>
              <a:rPr lang="en-US"/>
              <a:t>Sistem jaringan jalan primer bersifat menerus, yang memberikan pelayanan lalu lintas tidak terputus walaupun masuk ke dalam kawasan perkotaan.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p:txBody>
          <a:bodyPr/>
          <a:lstStyle/>
          <a:p>
            <a:pPr eaLnBrk="1" hangingPunct="1">
              <a:buFont typeface="Wingdings" pitchFamily="2" charset="2"/>
              <a:buNone/>
            </a:pPr>
            <a:r>
              <a:rPr lang="en-US"/>
              <a:t>SISTEM JARINGAN JALAN SEKUNDER</a:t>
            </a:r>
          </a:p>
          <a:p>
            <a:pPr eaLnBrk="1" hangingPunct="1">
              <a:buFont typeface="Wingdings" pitchFamily="2" charset="2"/>
              <a:buNone/>
            </a:pPr>
            <a:r>
              <a:rPr lang="en-US"/>
              <a:t>	sistem jaringan jalan dengan peranan pelayanan distribusi barang dan jasa untuk masyarakat di dalam kawasan perkotaan</a:t>
            </a: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1321</TotalTime>
  <Words>972</Words>
  <Application>Microsoft Office PowerPoint</Application>
  <PresentationFormat>On-screen Show (4:3)</PresentationFormat>
  <Paragraphs>109</Paragraphs>
  <Slides>39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Calibri</vt:lpstr>
      <vt:lpstr>Century Gothic</vt:lpstr>
      <vt:lpstr>Comic Sans MS</vt:lpstr>
      <vt:lpstr>Wingdings</vt:lpstr>
      <vt:lpstr>Wingdings 3</vt:lpstr>
      <vt:lpstr>Wisp</vt:lpstr>
      <vt:lpstr>PERENCANAAN GEOMETRIK JALAN</vt:lpstr>
      <vt:lpstr>PERENCANAAN JALAN RAYA</vt:lpstr>
      <vt:lpstr>Beberapa Pembagian Jalan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Jalan Umum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Jalan Strategis</vt:lpstr>
      <vt:lpstr>PowerPoint Presentation</vt:lpstr>
      <vt:lpstr>PowerPoint Presentation</vt:lpstr>
      <vt:lpstr>Pembagian Kelas Jalan</vt:lpstr>
      <vt:lpstr>PowerPoint Presentation</vt:lpstr>
      <vt:lpstr>PowerPoint Presentation</vt:lpstr>
      <vt:lpstr>PowerPoint Presentation</vt:lpstr>
      <vt:lpstr>PowerPoint Presentation</vt:lpstr>
      <vt:lpstr>PowerPoint Presentation</vt:lpstr>
      <vt:lpstr>Jalan Khusus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PELAKSANAAN PEKERJAAN FONDASI DAN KOLOM BANGUNAN BLOK E PADA PROYEK PEMBANGUNAN GEDUNG GERIATRI PUSAT KOMPREHENSIF PARIPURNA RSUD Prof. Dr. MARGONO SOEKARJO TAHAP II PURWOKERTO</dc:title>
  <dc:creator>Ir. Imamatsu</dc:creator>
  <cp:lastModifiedBy>Irham Aswery</cp:lastModifiedBy>
  <cp:revision>154</cp:revision>
  <dcterms:created xsi:type="dcterms:W3CDTF">2008-08-28T00:07:29Z</dcterms:created>
  <dcterms:modified xsi:type="dcterms:W3CDTF">2020-07-29T16:14:49Z</dcterms:modified>
</cp:coreProperties>
</file>