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3" r:id="rId55"/>
    <p:sldId id="310" r:id="rId56"/>
    <p:sldId id="311" r:id="rId57"/>
    <p:sldId id="312" r:id="rId5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5B71AFD-5A4D-42A5-8DEC-7B344CA4D000}" type="datetimeFigureOut">
              <a:rPr lang="id-ID" smtClean="0"/>
              <a:pPr/>
              <a:t>27/07/2018</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A4DB8BC-480E-4F7A-806B-95CAE2A51B1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B71AFD-5A4D-42A5-8DEC-7B344CA4D000}" type="datetimeFigureOut">
              <a:rPr lang="id-ID" smtClean="0"/>
              <a:pPr/>
              <a:t>27/07/2018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A4DB8BC-480E-4F7A-806B-95CAE2A51B1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B71AFD-5A4D-42A5-8DEC-7B344CA4D000}" type="datetimeFigureOut">
              <a:rPr lang="id-ID" smtClean="0"/>
              <a:pPr/>
              <a:t>27/07/2018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A4DB8BC-480E-4F7A-806B-95CAE2A51B1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B71AFD-5A4D-42A5-8DEC-7B344CA4D000}" type="datetimeFigureOut">
              <a:rPr lang="id-ID" smtClean="0"/>
              <a:pPr/>
              <a:t>27/07/2018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A4DB8BC-480E-4F7A-806B-95CAE2A51B19}"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B71AFD-5A4D-42A5-8DEC-7B344CA4D000}" type="datetimeFigureOut">
              <a:rPr lang="id-ID" smtClean="0"/>
              <a:pPr/>
              <a:t>27/07/2018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A4DB8BC-480E-4F7A-806B-95CAE2A51B19}"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B71AFD-5A4D-42A5-8DEC-7B344CA4D000}" type="datetimeFigureOut">
              <a:rPr lang="id-ID" smtClean="0"/>
              <a:pPr/>
              <a:t>27/07/2018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A4DB8BC-480E-4F7A-806B-95CAE2A51B19}"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B71AFD-5A4D-42A5-8DEC-7B344CA4D000}" type="datetimeFigureOut">
              <a:rPr lang="id-ID" smtClean="0"/>
              <a:pPr/>
              <a:t>27/07/2018</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EA4DB8BC-480E-4F7A-806B-95CAE2A51B19}"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5B71AFD-5A4D-42A5-8DEC-7B344CA4D000}" type="datetimeFigureOut">
              <a:rPr lang="id-ID" smtClean="0"/>
              <a:pPr/>
              <a:t>27/07/2018</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EA4DB8BC-480E-4F7A-806B-95CAE2A51B19}"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5B71AFD-5A4D-42A5-8DEC-7B344CA4D000}" type="datetimeFigureOut">
              <a:rPr lang="id-ID" smtClean="0"/>
              <a:pPr/>
              <a:t>27/07/2018</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EA4DB8BC-480E-4F7A-806B-95CAE2A51B1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5B71AFD-5A4D-42A5-8DEC-7B344CA4D000}" type="datetimeFigureOut">
              <a:rPr lang="id-ID" smtClean="0"/>
              <a:pPr/>
              <a:t>27/07/2018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A4DB8BC-480E-4F7A-806B-95CAE2A51B19}"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5B71AFD-5A4D-42A5-8DEC-7B344CA4D000}" type="datetimeFigureOut">
              <a:rPr lang="id-ID" smtClean="0"/>
              <a:pPr/>
              <a:t>27/07/2018</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A4DB8BC-480E-4F7A-806B-95CAE2A51B19}"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B71AFD-5A4D-42A5-8DEC-7B344CA4D000}" type="datetimeFigureOut">
              <a:rPr lang="id-ID" smtClean="0"/>
              <a:pPr/>
              <a:t>27/07/2018</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A4DB8BC-480E-4F7A-806B-95CAE2A51B1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2763738"/>
          </a:xfrm>
        </p:spPr>
        <p:txBody>
          <a:bodyPr>
            <a:normAutofit fontScale="90000"/>
          </a:bodyPr>
          <a:lstStyle/>
          <a:p>
            <a:r>
              <a:rPr lang="id-ID" dirty="0" smtClean="0"/>
              <a:t>APLIKASI PSIKOLOGI KOMUNIKASI  </a:t>
            </a:r>
            <a:r>
              <a:rPr lang="en-GB" dirty="0" smtClean="0"/>
              <a:t>BIDANG</a:t>
            </a:r>
            <a:r>
              <a:rPr lang="id-ID" dirty="0" smtClean="0"/>
              <a:t> MEDIA,</a:t>
            </a:r>
            <a:r>
              <a:rPr lang="en-GB" dirty="0" smtClean="0"/>
              <a:t> GENDER DAN </a:t>
            </a:r>
            <a:r>
              <a:rPr lang="en-GB" i="1" dirty="0" smtClean="0"/>
              <a:t>PUBLIC RELATION</a:t>
            </a:r>
            <a:endParaRPr lang="id-ID" dirty="0"/>
          </a:p>
        </p:txBody>
      </p:sp>
      <p:sp>
        <p:nvSpPr>
          <p:cNvPr id="3" name="Subtitle 2"/>
          <p:cNvSpPr>
            <a:spLocks noGrp="1"/>
          </p:cNvSpPr>
          <p:nvPr>
            <p:ph type="subTitle" idx="1"/>
          </p:nvPr>
        </p:nvSpPr>
        <p:spPr/>
        <p:txBody>
          <a:bodyPr/>
          <a:lstStyle/>
          <a:p>
            <a:endParaRPr lang="id-ID" dirty="0" smtClean="0"/>
          </a:p>
          <a:p>
            <a:r>
              <a:rPr lang="id-ID" dirty="0" smtClean="0"/>
              <a:t>K13-k14</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id-ID" b="1" dirty="0" smtClean="0"/>
              <a:t>3.Teori Gestalt dan Kognitif</a:t>
            </a:r>
          </a:p>
          <a:p>
            <a:r>
              <a:rPr lang="id-ID" dirty="0" smtClean="0"/>
              <a:t>memandang organisme sebagai agen yang aktif dalam menerima, memanfaatkan, memanipulasi, dan menstranformasi informasi yang diperolehnya. </a:t>
            </a:r>
          </a:p>
          <a:p>
            <a:r>
              <a:rPr lang="id-ID" dirty="0" smtClean="0"/>
              <a:t>Manusia adalah organisme yang memiliki kemampuan berpikir, merencanakan, memecahkan masalah, dan membuat keputusan. </a:t>
            </a:r>
          </a:p>
          <a:p>
            <a:r>
              <a:rPr lang="id-ID" dirty="0" smtClean="0"/>
              <a:t>Dalam perspektif gestalt dan kognitif, kognisi adalah istilah yang mengacu pada proses mental yang memiliki fungsi menstranformasikan semua masukan (input) sensorik ke dalam struktur yang bermakna</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b="1" dirty="0" smtClean="0"/>
              <a:t>Teori Lapangan (Field Theory)</a:t>
            </a:r>
          </a:p>
          <a:p>
            <a:r>
              <a:rPr lang="id-ID" dirty="0" smtClean="0"/>
              <a:t>Pendiri teori lapangan (field theory) adalah Kurt Lewin (1890-1947). </a:t>
            </a:r>
          </a:p>
          <a:p>
            <a:r>
              <a:rPr lang="id-ID" dirty="0" smtClean="0"/>
              <a:t>Pemikiran teori lapangan berbasis pada konsep lapangan atau ruang hidup (</a:t>
            </a:r>
            <a:r>
              <a:rPr lang="id-ID" i="1" dirty="0" smtClean="0"/>
              <a:t>life space</a:t>
            </a:r>
            <a:r>
              <a:rPr lang="id-ID" dirty="0" smtClean="0"/>
              <a:t>).</a:t>
            </a:r>
          </a:p>
          <a:p>
            <a:r>
              <a:rPr lang="id-ID" dirty="0" smtClean="0"/>
              <a:t> Kurt Lewin mengemukakan bahwa segenap peristiwa perilaku, seperti bermimpi, berkeinginan atau bertindak, merupakan fungsi dari ruang hidupnya (Hergenhahn, 2000)</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id-ID" b="1" dirty="0" smtClean="0"/>
              <a:t>4.Teori Pertukaran Sosial (</a:t>
            </a:r>
            <a:r>
              <a:rPr lang="id-ID" dirty="0" smtClean="0"/>
              <a:t> George Homan)</a:t>
            </a:r>
            <a:endParaRPr lang="id-ID" b="1" dirty="0" smtClean="0"/>
          </a:p>
          <a:p>
            <a:pPr>
              <a:buNone/>
            </a:pPr>
            <a:r>
              <a:rPr lang="id-ID" dirty="0" smtClean="0"/>
              <a:t> (social exchange theory) juga merupakan perkembangan lanjut perspektif teori behavioristik. </a:t>
            </a:r>
          </a:p>
          <a:p>
            <a:pPr>
              <a:buNone/>
            </a:pPr>
            <a:r>
              <a:rPr lang="id-ID" dirty="0" smtClean="0"/>
              <a:t>Prinsip belajar teori behavioristik berdasarkan prinsip ganjaran </a:t>
            </a:r>
            <a:r>
              <a:rPr lang="id-ID" i="1" dirty="0" smtClean="0"/>
              <a:t>(reward</a:t>
            </a:r>
            <a:r>
              <a:rPr lang="id-ID" dirty="0" smtClean="0"/>
              <a:t>) dan hukuman </a:t>
            </a:r>
            <a:r>
              <a:rPr lang="id-ID" i="1" dirty="0" smtClean="0"/>
              <a:t>(punishment</a:t>
            </a:r>
            <a:r>
              <a:rPr lang="id-ID" dirty="0" smtClean="0"/>
              <a:t>) yang diintegrasikan bersama prinsip-prinsip teori ekonomi klasik, salah satu tokoh teori pertukaran sosial adalah </a:t>
            </a:r>
          </a:p>
          <a:p>
            <a:pPr>
              <a:buNone/>
            </a:pPr>
            <a:r>
              <a:rPr lang="id-ID" dirty="0" smtClean="0"/>
              <a:t>Menurut teori pertukaran sosial, individu memasuki dan mempertahankan suatu hubungan sosial dengan orang lain karena ia merassa mendapat banyak keuntungan-keuntungan berupa ganjaran dari hubungan itu.</a:t>
            </a:r>
          </a:p>
          <a:p>
            <a:pPr>
              <a:buNone/>
            </a:pP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b="1" dirty="0" smtClean="0"/>
              <a:t>5. Interaksionisme Simbolik</a:t>
            </a:r>
          </a:p>
          <a:p>
            <a:r>
              <a:rPr lang="id-ID" dirty="0" smtClean="0"/>
              <a:t>Pakar-pakar filsafat pragmatisme Anglo Saxon itu adalah William Jaames (1842-1910) dan John Dewey (1859-1952).</a:t>
            </a:r>
          </a:p>
          <a:p>
            <a:r>
              <a:rPr lang="id-ID" dirty="0" smtClean="0"/>
              <a:t> Dalam </a:t>
            </a:r>
            <a:r>
              <a:rPr lang="id-ID" b="1" dirty="0" smtClean="0"/>
              <a:t>teori Interaksionisme Simbolik terdapat dua jenis aliran yaitu aliran Chicago dan Iow</a:t>
            </a:r>
            <a:r>
              <a:rPr lang="id-ID" dirty="0" smtClean="0"/>
              <a:t>a. </a:t>
            </a:r>
          </a:p>
          <a:p>
            <a:r>
              <a:rPr lang="id-ID" dirty="0" smtClean="0"/>
              <a:t>Aliran chicago lebih menekankan metode penelitian kualitatif dalam penelitian psikologi sosial dan sosiologi, </a:t>
            </a:r>
          </a:p>
          <a:p>
            <a:r>
              <a:rPr lang="id-ID" dirty="0" smtClean="0"/>
              <a:t>Aliran Iowa lebih menekankan pada metode penelitian kuantitatif (Stephan &amp; Stephan, 1990).</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b="1" dirty="0" smtClean="0"/>
              <a:t>6. Etnometodologi</a:t>
            </a:r>
            <a:r>
              <a:rPr lang="id-ID" dirty="0" smtClean="0"/>
              <a:t> </a:t>
            </a:r>
          </a:p>
          <a:p>
            <a:r>
              <a:rPr lang="id-ID" dirty="0" smtClean="0"/>
              <a:t>Etnometologi berarti prosedur yang digunakan orang dalam usaha membuat kehidupan sosial dan masyarakat menjadi lebih dapat dipahami dan memungkinkan untuk diteliti.</a:t>
            </a:r>
          </a:p>
          <a:p>
            <a:r>
              <a:rPr lang="id-ID" dirty="0" smtClean="0"/>
              <a:t> Fokus utama etnometodologi adalah mengkaji aktivitas praktis hidup sehari-hari orang yang secara etnis hidup dalam wilayah geografis dan kebudayaan tertentu, termasuk perilaku sosial</a:t>
            </a:r>
            <a:endParaRPr lang="id-ID" b="1" dirty="0" smtClean="0"/>
          </a:p>
          <a:p>
            <a:endParaRPr lang="id-ID" b="1" dirty="0" smtClean="0"/>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b="1" dirty="0" smtClean="0"/>
              <a:t>7.Teori Peran</a:t>
            </a:r>
          </a:p>
          <a:p>
            <a:r>
              <a:rPr lang="id-ID" dirty="0" smtClean="0"/>
              <a:t>Peran adalah sekumpulan norma yang mengatur individu-individu yang brada daalam suatu posisi atau fungsi sosial tertentu memiliki keharusan untuk berperilaku tertentu (Myers, 2002).</a:t>
            </a:r>
          </a:p>
          <a:p>
            <a:r>
              <a:rPr lang="id-ID" dirty="0" smtClean="0"/>
              <a:t> Teori peran (role </a:t>
            </a:r>
            <a:r>
              <a:rPr lang="id-ID" i="1" dirty="0" smtClean="0"/>
              <a:t>theory</a:t>
            </a:r>
            <a:r>
              <a:rPr lang="id-ID" dirty="0" smtClean="0"/>
              <a:t>) memberi penelaah terhadap perilaku sosial dengan penekanan pada konteks status, fungsi, dan posisi sosial yang terdapat dalam masyarakat.</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Manusia memiliki kemampuan untuk hidup dalam 3 dimensi waktu. </a:t>
            </a:r>
          </a:p>
          <a:p>
            <a:r>
              <a:rPr lang="id-ID" dirty="0" smtClean="0"/>
              <a:t>Manusia mampu mendasarkan tingkah lakunya pada</a:t>
            </a:r>
          </a:p>
          <a:p>
            <a:r>
              <a:rPr lang="id-ID" dirty="0" smtClean="0"/>
              <a:t> pengalaman masa lalunya, </a:t>
            </a:r>
          </a:p>
          <a:p>
            <a:r>
              <a:rPr lang="id-ID" dirty="0" smtClean="0"/>
              <a:t>kebutuhan-kebutuhan sekarang</a:t>
            </a:r>
          </a:p>
          <a:p>
            <a:r>
              <a:rPr lang="id-ID" dirty="0" smtClean="0"/>
              <a:t>Harapan dan perencanaan  masa yang akan datang </a:t>
            </a:r>
            <a:endParaRPr lang="id-ID" dirty="0"/>
          </a:p>
        </p:txBody>
      </p:sp>
      <p:sp>
        <p:nvSpPr>
          <p:cNvPr id="2" name="Title 1"/>
          <p:cNvSpPr>
            <a:spLocks noGrp="1"/>
          </p:cNvSpPr>
          <p:nvPr>
            <p:ph type="title"/>
          </p:nvPr>
        </p:nvSpPr>
        <p:spPr/>
        <p:txBody>
          <a:bodyPr/>
          <a:lstStyle/>
          <a:p>
            <a:r>
              <a:rPr lang="id-ID" dirty="0" smtClean="0"/>
              <a:t>Hidup dalam 3 dimensi waktu.</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r>
              <a:rPr lang="id-ID" dirty="0" smtClean="0"/>
              <a:t>Dengan potensinya tersebut, manusia juga disebut sebagai makhluk monopluralis. Disebut demikian karena manusia dapat dipandang sebagai makhluk individu, sosial, dan ber-Tuhan.</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dirty="0" smtClean="0"/>
              <a:t>Menurut Para Ahli Universitas Psikologi 16 April 2018 Add Comment Pengertian Teori Psikologi Media Komunikasi Menurut Para Ahli - Psikologi Komunikasi dan Media merupakan interaksi dan gabungan antara llmu Psikologi dan llmu Komunikasi.</a:t>
            </a:r>
          </a:p>
          <a:p>
            <a:r>
              <a:rPr lang="id-ID" dirty="0" smtClean="0"/>
              <a:t>Salah satu cabangi lmu psikologi yang membahas bagaimana manusia bernteraksi dengan manusia lainnya disebut dengan psikologi sosial atau sosiopsikologi (sociopsychology). </a:t>
            </a:r>
            <a:endParaRPr lang="id-ID" dirty="0"/>
          </a:p>
        </p:txBody>
      </p:sp>
      <p:sp>
        <p:nvSpPr>
          <p:cNvPr id="2" name="Title 1"/>
          <p:cNvSpPr>
            <a:spLocks noGrp="1"/>
          </p:cNvSpPr>
          <p:nvPr>
            <p:ph type="title"/>
          </p:nvPr>
        </p:nvSpPr>
        <p:spPr/>
        <p:txBody>
          <a:bodyPr>
            <a:normAutofit fontScale="90000"/>
          </a:bodyPr>
          <a:lstStyle/>
          <a:p>
            <a:r>
              <a:rPr lang="id-ID" dirty="0" smtClean="0"/>
              <a:t>Pengertian Teori Psikologi Komunikasi dan Media</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endParaRPr lang="id-ID" dirty="0" smtClean="0"/>
          </a:p>
          <a:p>
            <a:r>
              <a:rPr lang="id-ID" dirty="0" smtClean="0"/>
              <a:t>Sebagi bagian dari ilmu tentang manusia (humaniora) yang mempelajari manusia dari berbagai aspeknya para ahli psikologi maupun ahli komunikasi tidak dapat mempelajari manusia hanya dengan menggunakan pendekatan disiplin ilmu masing-masing. </a:t>
            </a:r>
          </a:p>
          <a:p>
            <a:endParaRPr lang="id-ID" dirty="0" smtClean="0"/>
          </a:p>
          <a:p>
            <a:r>
              <a:rPr lang="id-ID" dirty="0" smtClean="0"/>
              <a:t>Untuk mempelajari manusia dalam konteks komunikasi dan psikologi memerlukan pendekatan yang komprehensif dengan memadukan kedua disiplin ilmu..</a:t>
            </a:r>
            <a:br>
              <a:rPr lang="id-ID" dirty="0" smtClean="0"/>
            </a:br>
            <a:r>
              <a:rPr lang="id-ID" dirty="0" smtClean="0"/>
              <a:t/>
            </a:r>
            <a:br>
              <a:rPr lang="id-ID" dirty="0" smtClean="0"/>
            </a:b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 Psikologi Komunikasi dan Media merupakan interaksi dan gabungan antara llmu Psikologi dan llmu Komunikasi.Salah satu cabangi lmu psikologi yang membahas bagaimana manusia berinteraksi dengan manusia lainnya disebut dengan psikologi sosial atau sosiopsikologi (sociopsychology)</a:t>
            </a:r>
            <a:br>
              <a:rPr lang="id-ID" dirty="0" smtClean="0"/>
            </a:br>
            <a:r>
              <a:rPr lang="id-ID" dirty="0" smtClean="0"/>
              <a:t/>
            </a:r>
            <a:br>
              <a:rPr lang="id-ID" dirty="0" smtClean="0"/>
            </a:br>
            <a:endParaRPr lang="id-ID" dirty="0" smtClean="0"/>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Komunikasi adalah bagian paling penting dalam aktivitas kita sehari-hari. </a:t>
            </a:r>
          </a:p>
          <a:p>
            <a:r>
              <a:rPr lang="id-ID" dirty="0" smtClean="0"/>
              <a:t>Para ahli menyebutkan lebih dari 80% alokasi waktu kita dalam satu hari dilakukan dengan berkomunikasi</a:t>
            </a:r>
          </a:p>
          <a:p>
            <a:r>
              <a:rPr lang="id-ID" dirty="0" smtClean="0"/>
              <a:t> Psikologi mencoba menganalisis seluruh komponen yang terlibat dalam proses kemunikasi</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b="1" dirty="0" smtClean="0"/>
              <a:t>Peran media dalam komunikasi menjadi unsur yang tidak dapat diabaikan</a:t>
            </a:r>
            <a:r>
              <a:rPr lang="id-ID" dirty="0" smtClean="0"/>
              <a:t>.</a:t>
            </a:r>
          </a:p>
          <a:p>
            <a:r>
              <a:rPr lang="id-ID" dirty="0" smtClean="0"/>
              <a:t> Perkembangan media yang semakin pesat menciptakan berbagai alternatif komunikasi serta berbagai dampak psikologis. </a:t>
            </a:r>
          </a:p>
          <a:p>
            <a:r>
              <a:rPr lang="id-ID" dirty="0" smtClean="0"/>
              <a:t>Fenomena psikolog dalam komunikasi dan media menjadi kajian yang akan memperkaya pengetahuan dan aplikasi dalam bidang psikologi.</a:t>
            </a:r>
          </a:p>
          <a:p>
            <a:r>
              <a:rPr lang="id-ID" dirty="0" smtClean="0"/>
              <a:t>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Pengertian Teori Psikologi Media Komunikasi Menurut Para Ahli Pengantar Psikologi Komunikasi dan Media Artikel, akan membantu untuk memahani peran komunikasi dalam interaksinya sehari-hari baik dalam </a:t>
            </a:r>
            <a:r>
              <a:rPr lang="id-ID" b="1" dirty="0" smtClean="0"/>
              <a:t>konteks hubungan personal, kelompok, organisasi maupun budaya</a:t>
            </a:r>
            <a:r>
              <a:rPr lang="id-ID" dirty="0" smtClean="0"/>
              <a:t>.</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Definisi Komunikasi Suatu proses penyampaian dan pemaknaan symbol-symbol dalam berbagai konteks untuk mencapai pemahaman </a:t>
            </a:r>
            <a:r>
              <a:rPr lang="id-ID" i="1" dirty="0" smtClean="0"/>
              <a:t>(understanding</a:t>
            </a:r>
            <a:r>
              <a:rPr lang="id-ID" dirty="0" smtClean="0"/>
              <a:t>) </a:t>
            </a:r>
          </a:p>
          <a:p>
            <a:r>
              <a:rPr lang="id-ID" dirty="0" smtClean="0"/>
              <a:t>Proses relasional menciptakan dan menafsirkan pesan yang memunculkan respon.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smtClean="0"/>
              <a:t>West dan Turner (2010) komunikasi Sebuah proses sosial di mana individu menggunakan simbol untuk membangun dan menafsirkan makna dalam lingkungan individu.</a:t>
            </a:r>
          </a:p>
          <a:p>
            <a:r>
              <a:rPr lang="id-ID" dirty="0" smtClean="0"/>
              <a:t> Proses penyampaian pesan yang dilakukan oleh satu pihak atau orang kepada pihak lain atau orang lain dengan menggunakan media untuk tujuan agar si penerima pesan memahami isi pesan yang ingin disampaikan.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smtClean="0"/>
              <a:t>Psikologi Komunikasi Perilaku (kognitif, afektif, psikomotorik, motivasi, intensi, persepsi dlll) interaksi psiko-sosial yang mendasar dari seseorang, ketika terjadinya proses penyampaian dan pemaknaan symbol-symbol dalam berbagai konteks.</a:t>
            </a:r>
          </a:p>
          <a:p>
            <a:r>
              <a:rPr lang="id-ID" dirty="0" smtClean="0"/>
              <a:t>Tujuannya adalah transmisi informasi, untuk mencapai stabilitas atau perubahan perilaku individu dan kelompok.</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smtClean="0"/>
              <a:t>Menurut Para Ahli Psikologi Komunikasi (West dan Turner, 2012) Sosial: gagasan bahwa masyarakat dan interaksi merupakan bagian dari proses komunikasi.</a:t>
            </a:r>
          </a:p>
          <a:p>
            <a:r>
              <a:rPr lang="id-ID" dirty="0" smtClean="0"/>
              <a:t> Proses komunikasi : berkelanjutan, dinamis, dan kejadian tak berujung Simbol: sinyal (perilaku atau lainnya) yang ada untuk, atau menandakan, sesuatu selain dirinya (Krauss dan Fussell).</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Simbol nyata: simbol yang mewakili suatu objek.</a:t>
            </a:r>
          </a:p>
          <a:p>
            <a:r>
              <a:rPr lang="id-ID" dirty="0" smtClean="0"/>
              <a:t> simbol abstrak: simbol yang mewakili ide atau pemikiran </a:t>
            </a:r>
          </a:p>
          <a:p>
            <a:r>
              <a:rPr lang="id-ID" dirty="0" smtClean="0"/>
              <a:t>Makna: apa yang orang mengekstraksi dari pesan Lingkungan: situasi atau konteks di mana terjadi komunikasi.</a:t>
            </a:r>
          </a:p>
          <a:p>
            <a:endParaRPr lang="id-ID" dirty="0"/>
          </a:p>
        </p:txBody>
      </p:sp>
      <p:sp>
        <p:nvSpPr>
          <p:cNvPr id="2" name="Title 1"/>
          <p:cNvSpPr>
            <a:spLocks noGrp="1"/>
          </p:cNvSpPr>
          <p:nvPr>
            <p:ph type="title"/>
          </p:nvPr>
        </p:nvSpPr>
        <p:spPr/>
        <p:txBody>
          <a:bodyPr/>
          <a:lstStyle/>
          <a:p>
            <a:r>
              <a:rPr lang="id-ID" dirty="0" smtClean="0"/>
              <a:t>ISTILAH</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smtClean="0"/>
              <a:t>Teori ini mengambarkan mengenai bagaimana media massa mengatur dan mempengaruhi masyarakat dalam menentukan informasi.</a:t>
            </a:r>
          </a:p>
          <a:p>
            <a:r>
              <a:rPr lang="id-ID" dirty="0" smtClean="0"/>
              <a:t> Media massa dapat membuat suatu agenda informasi yang nantinya akan dianggap penting oleh masyarakat.</a:t>
            </a:r>
          </a:p>
          <a:p>
            <a:r>
              <a:rPr lang="id-ID" dirty="0" smtClean="0"/>
              <a:t> Begitu juga sebaliknya pemberitaan yang dianggap tidak penting oleh media akan menjadi tidak penting juga dalam masyarakat. </a:t>
            </a:r>
          </a:p>
          <a:p>
            <a:endParaRPr lang="id-ID" dirty="0"/>
          </a:p>
        </p:txBody>
      </p:sp>
      <p:sp>
        <p:nvSpPr>
          <p:cNvPr id="2" name="Title 1"/>
          <p:cNvSpPr>
            <a:spLocks noGrp="1"/>
          </p:cNvSpPr>
          <p:nvPr>
            <p:ph type="title"/>
          </p:nvPr>
        </p:nvSpPr>
        <p:spPr/>
        <p:txBody>
          <a:bodyPr/>
          <a:lstStyle/>
          <a:p>
            <a:r>
              <a:rPr lang="id-ID" dirty="0" smtClean="0"/>
              <a:t>Teori Psikologi Komunikasi</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r>
              <a:rPr lang="id-ID" dirty="0" smtClean="0"/>
              <a:t>Teory agenda setting: opini tentang suatu topik tertentu media massa dapat mempengaruhi opini publik serta cara pandang masyarakat terhadap suatu hal.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dirty="0" smtClean="0"/>
              <a:t>Sebagi bagian dari ilmu tentang manusia (humaniora) yang mempelajari manusia dari berbagai aspeknya para ahli psikologi maupun ahli komunikasi tidak dapat mempelajari manusia hanya dengan menggunakan pendekatan disiplin ilmu masing-masing. </a:t>
            </a:r>
          </a:p>
          <a:p>
            <a:r>
              <a:rPr lang="id-ID" dirty="0" smtClean="0"/>
              <a:t>Untuk mempelajari manusia dalam konteks komunikasi dan psikologi memerlukan pendekatan yang komprehensif dengan memadukan kedua disiplin ilmu.</a:t>
            </a:r>
            <a:br>
              <a:rPr lang="id-ID" dirty="0" smtClean="0"/>
            </a:br>
            <a:r>
              <a:rPr lang="id-ID" dirty="0" smtClean="0"/>
              <a:t/>
            </a:r>
            <a:br>
              <a:rPr lang="id-ID" dirty="0" smtClean="0"/>
            </a:br>
            <a:endParaRPr lang="id-ID" dirty="0" smtClean="0"/>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smtClean="0"/>
              <a:t>menyatakan beberapa fungsi komunikasi: </a:t>
            </a:r>
            <a:r>
              <a:rPr lang="id-ID" b="1" dirty="0" smtClean="0"/>
              <a:t>a.Control –</a:t>
            </a:r>
            <a:r>
              <a:rPr lang="id-ID" dirty="0" smtClean="0"/>
              <a:t> </a:t>
            </a:r>
          </a:p>
          <a:p>
            <a:r>
              <a:rPr lang="id-ID" dirty="0" smtClean="0"/>
              <a:t>komunikator mengendalikan perilaku komunikan Information – dalam komunikasi terjadi peralihan informasi </a:t>
            </a:r>
          </a:p>
          <a:p>
            <a:r>
              <a:rPr lang="id-ID" b="1" dirty="0" smtClean="0"/>
              <a:t>b.Motivation</a:t>
            </a:r>
          </a:p>
          <a:p>
            <a:r>
              <a:rPr lang="id-ID" dirty="0" smtClean="0"/>
              <a:t>komunikator dapat memotivasi komunikan demikian sebaliknya Emotive – sebagai sarana mengekspresikan emosi</a:t>
            </a:r>
          </a:p>
          <a:p>
            <a:endParaRPr lang="id-ID" dirty="0"/>
          </a:p>
        </p:txBody>
      </p:sp>
      <p:sp>
        <p:nvSpPr>
          <p:cNvPr id="2" name="Title 1"/>
          <p:cNvSpPr>
            <a:spLocks noGrp="1"/>
          </p:cNvSpPr>
          <p:nvPr>
            <p:ph type="title"/>
          </p:nvPr>
        </p:nvSpPr>
        <p:spPr/>
        <p:txBody>
          <a:bodyPr>
            <a:normAutofit fontScale="90000"/>
          </a:bodyPr>
          <a:lstStyle/>
          <a:p>
            <a:r>
              <a:rPr lang="id-ID" dirty="0" smtClean="0"/>
              <a:t>Fungsi Komunikasi Scott &amp; Mitchel (1976)</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Model : </a:t>
            </a:r>
          </a:p>
          <a:p>
            <a:r>
              <a:rPr lang="id-ID" dirty="0" smtClean="0"/>
              <a:t>(models) atau representasi sederhana dari hubungan-hubungan kompleks di antara elemen-elemen dalam proses komunikasi.</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Sumber (</a:t>
            </a:r>
            <a:r>
              <a:rPr lang="id-ID" b="1" i="1" dirty="0" smtClean="0"/>
              <a:t>source</a:t>
            </a:r>
            <a:r>
              <a:rPr lang="id-ID" dirty="0" smtClean="0"/>
              <a:t>): asal atau pengirim suara Pesan (</a:t>
            </a:r>
            <a:r>
              <a:rPr lang="id-ID" b="1" i="1" dirty="0" smtClean="0"/>
              <a:t>Message</a:t>
            </a:r>
            <a:r>
              <a:rPr lang="id-ID" dirty="0" smtClean="0"/>
              <a:t>): kata-kata, suara, tindakan atau gerak-gerik dalam sebuah interaksi Penerima (</a:t>
            </a:r>
            <a:r>
              <a:rPr lang="id-ID" b="1" i="1" dirty="0" smtClean="0"/>
              <a:t>Receiver</a:t>
            </a:r>
            <a:r>
              <a:rPr lang="id-ID" dirty="0" smtClean="0"/>
              <a:t>): yang menerima pesan Saluran (</a:t>
            </a:r>
            <a:r>
              <a:rPr lang="id-ID" b="1" dirty="0" smtClean="0"/>
              <a:t>Channel)</a:t>
            </a:r>
            <a:r>
              <a:rPr lang="id-ID" dirty="0" smtClean="0"/>
              <a:t>: jalan untuk berkomunikasi yang biasanya berhubungan langsung dengan indra penglihatan, perasa, penciuman dan pendengaran</a:t>
            </a:r>
          </a:p>
          <a:p>
            <a:endParaRPr lang="id-ID" dirty="0"/>
          </a:p>
        </p:txBody>
      </p:sp>
      <p:sp>
        <p:nvSpPr>
          <p:cNvPr id="2" name="Title 1"/>
          <p:cNvSpPr>
            <a:spLocks noGrp="1"/>
          </p:cNvSpPr>
          <p:nvPr>
            <p:ph type="title"/>
          </p:nvPr>
        </p:nvSpPr>
        <p:spPr/>
        <p:txBody>
          <a:bodyPr>
            <a:normAutofit fontScale="90000"/>
          </a:bodyPr>
          <a:lstStyle/>
          <a:p>
            <a:r>
              <a:rPr lang="id-ID" sz="3100" dirty="0" smtClean="0"/>
              <a:t>Pendekatan pada komunikasi manusia ini terdiri atas beberapa elemen kunci yait</a:t>
            </a:r>
            <a:r>
              <a:rPr lang="id-ID" dirty="0" smtClean="0"/>
              <a:t>u</a:t>
            </a:r>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smtClean="0"/>
              <a:t>1.Gangguan semantik (</a:t>
            </a:r>
            <a:r>
              <a:rPr lang="id-ID" b="1" i="1" dirty="0" smtClean="0"/>
              <a:t>semantic noise</a:t>
            </a:r>
            <a:r>
              <a:rPr lang="id-ID" dirty="0" smtClean="0"/>
              <a:t>); berhubungan dengan slang, jargon atau bahasa-bahasa spesialisasi yang digunakan secara perseorangan dan kelompok.</a:t>
            </a:r>
          </a:p>
          <a:p>
            <a:r>
              <a:rPr lang="id-ID" dirty="0" smtClean="0"/>
              <a:t>2. Gangguan fisik (</a:t>
            </a:r>
            <a:r>
              <a:rPr lang="id-ID" b="1" i="1" dirty="0" smtClean="0"/>
              <a:t>eksternal</a:t>
            </a:r>
            <a:r>
              <a:rPr lang="id-ID" dirty="0" smtClean="0"/>
              <a:t>); berada di luar penerima </a:t>
            </a:r>
          </a:p>
          <a:p>
            <a:r>
              <a:rPr lang="id-ID" dirty="0" smtClean="0"/>
              <a:t>3.Gangguan psikologis </a:t>
            </a:r>
            <a:r>
              <a:rPr lang="id-ID" b="1" i="1" dirty="0" smtClean="0"/>
              <a:t>(psychological noise</a:t>
            </a:r>
            <a:r>
              <a:rPr lang="id-ID" dirty="0" smtClean="0"/>
              <a:t>); merujuk pada prasangka, bias dan kecenderungan yang dimiliki oleh komunikator terhadap satu sama lain atau terhadap pesan itu sendiri.</a:t>
            </a:r>
          </a:p>
          <a:p>
            <a:r>
              <a:rPr lang="id-ID" dirty="0" smtClean="0"/>
              <a:t>4. Gangguan fisiologis (</a:t>
            </a:r>
            <a:r>
              <a:rPr lang="id-ID" b="1" i="1" dirty="0" smtClean="0"/>
              <a:t>physiological noise</a:t>
            </a:r>
            <a:r>
              <a:rPr lang="id-ID" dirty="0" smtClean="0"/>
              <a:t>); gangguan yang bersifat biologis terhadap proses komunikasi. Gangguan semacam ini akan muncul apabila seseorang sebagai pembicara sedang sakit, lelah atau lapar.</a:t>
            </a:r>
          </a:p>
          <a:p>
            <a:endParaRPr lang="id-ID" dirty="0"/>
          </a:p>
        </p:txBody>
      </p:sp>
      <p:sp>
        <p:nvSpPr>
          <p:cNvPr id="2" name="Title 1"/>
          <p:cNvSpPr>
            <a:spLocks noGrp="1"/>
          </p:cNvSpPr>
          <p:nvPr>
            <p:ph type="title"/>
          </p:nvPr>
        </p:nvSpPr>
        <p:spPr/>
        <p:txBody>
          <a:bodyPr>
            <a:normAutofit fontScale="90000"/>
          </a:bodyPr>
          <a:lstStyle/>
          <a:p>
            <a:r>
              <a:rPr lang="id-ID" dirty="0" smtClean="0"/>
              <a:t>Terdapat 4 jenis gangguan yaitu: </a:t>
            </a:r>
            <a:br>
              <a:rPr lang="id-ID" dirty="0" smtClean="0"/>
            </a:br>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id-ID" dirty="0" smtClean="0"/>
              <a:t>Komunikasi sebagai Interaksi Model Komunikasi Interaksional (</a:t>
            </a:r>
            <a:r>
              <a:rPr lang="id-ID" i="1" dirty="0" smtClean="0"/>
              <a:t>Interactional Model of Communication</a:t>
            </a:r>
            <a:r>
              <a:rPr lang="id-ID" dirty="0" smtClean="0"/>
              <a:t>) Pandangan akan komunikasi sebagai pertukaran makna dengan adanya umpan balik yang menghubungkan sumber dan penerima pesan</a:t>
            </a:r>
          </a:p>
          <a:p>
            <a:r>
              <a:rPr lang="id-ID" dirty="0" smtClean="0"/>
              <a:t>Elemen Model Komunikasi Interaksional Umpan balik (</a:t>
            </a:r>
            <a:r>
              <a:rPr lang="id-ID" b="1" i="1" dirty="0" smtClean="0"/>
              <a:t>feedback</a:t>
            </a:r>
            <a:r>
              <a:rPr lang="id-ID" dirty="0" smtClean="0"/>
              <a:t>) atau tanggapan. Komunikasi yang diberikan pada sumber pesan oleh penerima pesan untuk menunjukkan pemahaman (makna).</a:t>
            </a:r>
          </a:p>
          <a:p>
            <a:r>
              <a:rPr lang="id-ID" dirty="0" smtClean="0"/>
              <a:t> Umpan balik dapat berupa verbal atau nonverbal, sengaja maupun tidak disengaja.</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id-ID" dirty="0" smtClean="0"/>
              <a:t>Pemilihan media komunikasi merupakan salah satu kemampuan yang dituntut pada komunikator.</a:t>
            </a:r>
          </a:p>
          <a:p>
            <a:r>
              <a:rPr lang="id-ID" dirty="0" smtClean="0"/>
              <a:t>Media komunikasi ialah perantara dalam penyampaian informasi dari komunikator kepada komunikate yang bertujuan untuk efisiensi penyebaran informasi atau pesan tersebut (Burgon &amp; Huffner, 2002).</a:t>
            </a:r>
          </a:p>
          <a:p>
            <a:r>
              <a:rPr lang="id-ID" dirty="0" smtClean="0"/>
              <a:t>Menyadari hubungan interaktif dan dinamis antara manusia dan media adalah kunci untuk pemahaman yang lebih akurat dan berguna dari manusia dan media.</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smtClean="0"/>
              <a:t>Merupakan akar dari penilaian yang efektif, pengembangan, dan produksi media yang dapat memberikan kontribusi positif terhadap kehidupan dan masyarakat. </a:t>
            </a:r>
          </a:p>
          <a:p>
            <a:r>
              <a:rPr lang="id-ID" dirty="0" smtClean="0"/>
              <a:t>Media dan teknologi merupakan bagian dari media masa yang menjadi sumber media dan hiburan, serta membawa pesan persuasi.</a:t>
            </a:r>
          </a:p>
          <a:p>
            <a:r>
              <a:rPr lang="id-ID" dirty="0" smtClean="0"/>
              <a:t> Dunia dengan segala isi dan peristiwanya tidak bisa melepas diri dari kaitannya dengan media massa, dan juga sebaliknya.</a:t>
            </a:r>
          </a:p>
          <a:p>
            <a:r>
              <a:rPr lang="id-ID" dirty="0" smtClean="0"/>
              <a:t> Hubungan antara keduanya sangat erat sehingga menjadi saling tergantung dan saling membutuhkan.</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id-ID" dirty="0" smtClean="0"/>
              <a:t>Willian L. Rivers dkk (dalam Maulana dan Gumelar, 2013) mengatakan bahwa pada dasarnya kondisi di dunia nyata mempengaruhi media massa, dan ternyata keberadaan media massa juga dapat mempengaruhi kondisi nyata dunia. </a:t>
            </a:r>
          </a:p>
          <a:p>
            <a:r>
              <a:rPr lang="id-ID" dirty="0" smtClean="0"/>
              <a:t>Media massa membutuhkan berita dan informasi untuk publikasinya baik untuk kepentingan media itu sendiri maupun untuk kepentingan orang atau institusi lainnya, di lain pihak manusia membutuhkan adanya pemberitaan, publikasi untuk kepentingan-kepentingan tertentu.</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id-ID" dirty="0" smtClean="0"/>
              <a:t>Pengertian media massa seringkali ditujukan pada peralatan teknik yang digunakan dalam komunikasi massa.</a:t>
            </a:r>
          </a:p>
          <a:p>
            <a:endParaRPr lang="id-ID" dirty="0" smtClean="0"/>
          </a:p>
          <a:p>
            <a:r>
              <a:rPr lang="id-ID" dirty="0" smtClean="0"/>
              <a:t> Jenis media massa bisa berupa media cetak, bisa pula elektronik.</a:t>
            </a:r>
          </a:p>
          <a:p>
            <a:endParaRPr lang="id-ID" dirty="0" smtClean="0"/>
          </a:p>
          <a:p>
            <a:r>
              <a:rPr lang="id-ID" dirty="0" smtClean="0"/>
              <a:t> Keberadaan media massa membutuhkan dua perkembangan yakni adanya teknologi yang relatif maju, melek huruf pada sebagian masyarakat yang memanfaatkan informasi.</a:t>
            </a:r>
          </a:p>
          <a:p>
            <a:endParaRPr lang="id-ID" dirty="0" smtClean="0"/>
          </a:p>
          <a:p>
            <a:r>
              <a:rPr lang="id-ID" dirty="0" smtClean="0"/>
              <a:t> Semakin tinggi status ekonomi seseorang dan semakin besar komunitas di mana seseorang tinggal, maka semakin besar kemungkinannya ia menjadi pembaca surat kabar yang teratur</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smtClean="0"/>
              <a:t>Media cetak mempengaruhi pembacanya untuk bertindak, ternyata lebih kuat jika dibandingkan dengan media elektronik. </a:t>
            </a:r>
          </a:p>
          <a:p>
            <a:r>
              <a:rPr lang="id-ID" dirty="0" smtClean="0"/>
              <a:t>Televisi dapat mempengaruhi eksistensi suatu kebudayaan, medium untuk mentransmisikan pengalaman, mempengaruhi sikap, pandangan, persepsi, dan perasaan audiensi, meningkatkan status sosial pemiliknya, berpengaruh terhadap penjadwalan kegiatan sehari-hari dan menghilangkan perasaan serta menumbuhkan perasaan tertentu.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dirty="0" smtClean="0"/>
              <a:t>Pada diri komunikasi psikologi memberikan karakteristik manusia komunikan serta faktor-faktor internal maupun eksternal yang mempengaruhi perilaku komunikasinya.</a:t>
            </a:r>
          </a:p>
          <a:p>
            <a:endParaRPr lang="id-ID" dirty="0"/>
          </a:p>
          <a:p>
            <a:r>
              <a:rPr lang="id-ID" dirty="0" smtClean="0"/>
              <a:t> Pada komunikator, psikologi melacak sifat-sifatnya dan bertanya apa yang menyebabkan satu sumber komunikasi berhasil dalam mempengaruhi orang lain, sementara sumber komunikasi yang lain tidak. </a:t>
            </a:r>
            <a:br>
              <a:rPr lang="id-ID" dirty="0" smtClean="0"/>
            </a:br>
            <a:r>
              <a:rPr lang="id-ID" dirty="0" smtClean="0"/>
              <a:t/>
            </a:r>
            <a:br>
              <a:rPr lang="id-ID" dirty="0" smtClean="0"/>
            </a:b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1.kesamaan fungsional,</a:t>
            </a:r>
          </a:p>
          <a:p>
            <a:r>
              <a:rPr lang="id-ID" dirty="0" smtClean="0"/>
              <a:t> 2.kegiatan yang diubah dan </a:t>
            </a:r>
          </a:p>
          <a:p>
            <a:r>
              <a:rPr lang="id-ID" dirty="0" smtClean="0"/>
              <a:t>3.kegiatan yang marjinal. </a:t>
            </a:r>
          </a:p>
          <a:p>
            <a:r>
              <a:rPr lang="id-ID" dirty="0" smtClean="0"/>
              <a:t>Dalam psikologi, media dapat membantu individu yang bertanggung jawab atas bagian dalam sistem komunikasi dengan cara mengembangkan teknologi yang lebih baik dan menggunakannya dengan baik.</a:t>
            </a:r>
          </a:p>
          <a:p>
            <a:endParaRPr lang="id-ID" dirty="0"/>
          </a:p>
        </p:txBody>
      </p:sp>
      <p:sp>
        <p:nvSpPr>
          <p:cNvPr id="2" name="Title 1"/>
          <p:cNvSpPr>
            <a:spLocks noGrp="1"/>
          </p:cNvSpPr>
          <p:nvPr>
            <p:ph type="title"/>
          </p:nvPr>
        </p:nvSpPr>
        <p:spPr/>
        <p:txBody>
          <a:bodyPr>
            <a:normAutofit/>
          </a:bodyPr>
          <a:lstStyle/>
          <a:p>
            <a:r>
              <a:rPr lang="id-ID" sz="3200" dirty="0" smtClean="0"/>
              <a:t>Televisi pun dapat menimbulkan </a:t>
            </a:r>
            <a:r>
              <a:rPr lang="id-ID" sz="3200" i="1" dirty="0" smtClean="0"/>
              <a:t>dispalcement effects</a:t>
            </a:r>
            <a:r>
              <a:rPr lang="id-ID" sz="3200" dirty="0" smtClean="0"/>
              <a:t>, yang terdiri dari </a:t>
            </a:r>
            <a:r>
              <a:rPr lang="id-ID" sz="3200" b="1" dirty="0" smtClean="0"/>
              <a:t>tiga prinsip</a:t>
            </a:r>
            <a:r>
              <a:rPr lang="id-ID" sz="3200" dirty="0" smtClean="0"/>
              <a:t> yakni </a:t>
            </a:r>
            <a:endParaRPr lang="id-ID" sz="32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dirty="0" smtClean="0"/>
              <a:t>Media psikologi berusaha untuk memahami interaksi antar individu, kelompok, masyarakat, dan teknologi dan memahami interaksi tersebut sehingga individu dapat membuat keputusan dan menjalani kehidupan dengan cara yang paling positif dan produktif mungkin (Pamela Rutledge).</a:t>
            </a:r>
          </a:p>
          <a:p>
            <a:r>
              <a:rPr lang="id-ID" dirty="0" smtClean="0"/>
              <a:t> Menurutnya media massa berfungsi sebagai variabel antara untuk terjadinya perubahan perilaku manusia.</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endParaRPr lang="id-ID" dirty="0" smtClean="0"/>
          </a:p>
          <a:p>
            <a:r>
              <a:rPr lang="id-ID" dirty="0" smtClean="0">
                <a:latin typeface="Times New Roman" pitchFamily="18" charset="0"/>
                <a:cs typeface="Times New Roman" pitchFamily="18" charset="0"/>
              </a:rPr>
              <a:t>1.Efisiensi penyebaran informasi, adanya media komunikasi terlebih yang hi-tech,penyebaran informasi menjadi efisien murah dan cepat. </a:t>
            </a:r>
          </a:p>
          <a:p>
            <a:r>
              <a:rPr lang="id-ID" dirty="0" smtClean="0">
                <a:latin typeface="Times New Roman" pitchFamily="18" charset="0"/>
                <a:cs typeface="Times New Roman" pitchFamily="18" charset="0"/>
              </a:rPr>
              <a:t>2.Memperkuat eksistensi informasi, media komunikasi yang hi-tech, dapat membuat informasi atau pesan lebih berkesan dan bermakna pada target komunikasi</a:t>
            </a:r>
          </a:p>
          <a:p>
            <a:r>
              <a:rPr lang="id-ID" dirty="0" smtClean="0">
                <a:latin typeface="Times New Roman" pitchFamily="18" charset="0"/>
                <a:cs typeface="Times New Roman" pitchFamily="18" charset="0"/>
              </a:rPr>
              <a:t>3. Mendidik dan mengarahkan, media komunikasi yang berteknologi tinggi dapat lebih menarik komunikan untuk terlibat didalamnya.</a:t>
            </a:r>
          </a:p>
          <a:p>
            <a:r>
              <a:rPr lang="id-ID" dirty="0" smtClean="0">
                <a:latin typeface="Times New Roman" pitchFamily="18" charset="0"/>
                <a:cs typeface="Times New Roman" pitchFamily="18" charset="0"/>
              </a:rPr>
              <a:t>4. Hiburan, media komunikasi berteknologi tinggi dapat bersifat lebih menyenangkan </a:t>
            </a:r>
          </a:p>
          <a:p>
            <a:r>
              <a:rPr lang="id-ID" dirty="0" smtClean="0">
                <a:latin typeface="Times New Roman" pitchFamily="18" charset="0"/>
                <a:cs typeface="Times New Roman" pitchFamily="18" charset="0"/>
              </a:rPr>
              <a:t>5.Kontrol sosial, media komunikasi yang berteknologi tinggi akan lebih mempunyai fungsi kontrol dan pengawasan terhadap kebijakan sosial </a:t>
            </a:r>
          </a:p>
          <a:p>
            <a:r>
              <a:rPr lang="id-ID" dirty="0" smtClean="0">
                <a:latin typeface="Times New Roman" pitchFamily="18" charset="0"/>
                <a:cs typeface="Times New Roman" pitchFamily="18" charset="0"/>
              </a:rPr>
              <a:t>6. Psikologi Media berlaku untuk berbagai industri dan pekerjaan yang melibatkan penggunaan atau pengembangan komunikasi yang dimediasi dan teknologi informasi.</a:t>
            </a:r>
          </a:p>
          <a:p>
            <a:endParaRPr lang="id-ID" dirty="0"/>
          </a:p>
        </p:txBody>
      </p:sp>
      <p:sp>
        <p:nvSpPr>
          <p:cNvPr id="2" name="Title 1"/>
          <p:cNvSpPr>
            <a:spLocks noGrp="1"/>
          </p:cNvSpPr>
          <p:nvPr>
            <p:ph type="title"/>
          </p:nvPr>
        </p:nvSpPr>
        <p:spPr/>
        <p:txBody>
          <a:bodyPr>
            <a:normAutofit fontScale="90000"/>
          </a:bodyPr>
          <a:lstStyle/>
          <a:p>
            <a:r>
              <a:rPr lang="id-ID" dirty="0" smtClean="0"/>
              <a:t> </a:t>
            </a:r>
            <a:br>
              <a:rPr lang="id-ID" dirty="0" smtClean="0"/>
            </a:br>
            <a:r>
              <a:rPr lang="id-ID" sz="3600" dirty="0" smtClean="0"/>
              <a:t>Fungsi Media Komunikasi Berteknologi Tinggi (Burgon &amp; Huffner, 2002) :</a:t>
            </a:r>
            <a:r>
              <a:rPr lang="id-ID" dirty="0" smtClean="0"/>
              <a:t/>
            </a:r>
            <a:br>
              <a:rPr lang="id-ID" dirty="0" smtClean="0"/>
            </a:br>
            <a:endParaRPr lang="id-ID"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id-ID" dirty="0" smtClean="0"/>
              <a:t>Daftar Pustaka</a:t>
            </a:r>
          </a:p>
          <a:p>
            <a:r>
              <a:rPr lang="id-ID" dirty="0" smtClean="0"/>
              <a:t> Maulana, H &amp; Gumelar, G. 2013. Psikologi Komunikasi. Akademia Permata.</a:t>
            </a:r>
          </a:p>
          <a:p>
            <a:r>
              <a:rPr lang="id-ID" dirty="0" smtClean="0"/>
              <a:t> Burgon &amp; Huffner. 2002. Human Communication. London: Sage Publication. </a:t>
            </a:r>
          </a:p>
          <a:p>
            <a:r>
              <a:rPr lang="id-ID" dirty="0" smtClean="0"/>
              <a:t>West, R. &amp; Turner, H. L. 2012. Introducing Communication Theory.ANALYSIS AND APPLICATION. The McGraw-Hill Companies, Inc. </a:t>
            </a:r>
          </a:p>
          <a:p>
            <a:r>
              <a:rPr lang="id-ID" dirty="0" smtClean="0"/>
              <a:t>Katz, E., Gurevitch, M., &amp; Haas, H. (1973). On the Use of the Mass Media for Important Things. American Sociological Review, 38 (2), 164-181.</a:t>
            </a:r>
            <a:br>
              <a:rPr lang="id-ID" dirty="0" smtClean="0"/>
            </a:br>
            <a:r>
              <a:rPr lang="id-ID" dirty="0" smtClean="0"/>
              <a:t/>
            </a:r>
            <a:br>
              <a:rPr lang="id-ID" dirty="0" smtClean="0"/>
            </a:br>
            <a:endParaRPr lang="id-ID" dirty="0" smtClean="0"/>
          </a:p>
          <a:p>
            <a:endParaRPr lang="id-ID" dirty="0"/>
          </a:p>
        </p:txBody>
      </p:sp>
      <p:sp>
        <p:nvSpPr>
          <p:cNvPr id="2" name="Title 1"/>
          <p:cNvSpPr>
            <a:spLocks noGrp="1"/>
          </p:cNvSpPr>
          <p:nvPr>
            <p:ph type="title"/>
          </p:nvPr>
        </p:nvSpPr>
        <p:spPr/>
        <p:txBody>
          <a:bodyPr/>
          <a:lstStyle/>
          <a:p>
            <a:r>
              <a:rPr lang="id-ID" dirty="0" smtClean="0"/>
              <a:t>Silahkan baca rujukan </a:t>
            </a:r>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b="1" dirty="0" smtClean="0"/>
              <a:t>Pengertian Peran Gender</a:t>
            </a:r>
            <a:endParaRPr lang="id-ID" dirty="0" smtClean="0"/>
          </a:p>
          <a:p>
            <a:r>
              <a:rPr lang="id-ID" b="1" dirty="0" smtClean="0"/>
              <a:t> </a:t>
            </a:r>
            <a:r>
              <a:rPr lang="id-ID" dirty="0" smtClean="0"/>
              <a:t>Menurut Bem (1981), </a:t>
            </a:r>
            <a:r>
              <a:rPr lang="id-ID" i="1" dirty="0" smtClean="0"/>
              <a:t>gender</a:t>
            </a:r>
            <a:r>
              <a:rPr lang="id-ID" dirty="0" smtClean="0"/>
              <a:t> merupakan karakteristik kepribadian, seseorang yang dipengaruhi oleh peran gender yang dimilikinya. </a:t>
            </a:r>
          </a:p>
          <a:p>
            <a:r>
              <a:rPr lang="id-ID" dirty="0" smtClean="0"/>
              <a:t> 4 klasifikasi yaitu maskulin, feminim, androgini dan tak terbedakan.</a:t>
            </a:r>
          </a:p>
          <a:p>
            <a:r>
              <a:rPr lang="id-ID" dirty="0" smtClean="0"/>
              <a:t> Konsep Gender dan peran gender merupakan dua konsep yang berbeda, gender merupakan istilah biologis, orang-orang dilihat sebagain pria atau wanita tergantung dari organ-organ dan gen-gen jenid kelamin mereka.</a:t>
            </a:r>
          </a:p>
          <a:p>
            <a:endParaRPr lang="id-ID" dirty="0"/>
          </a:p>
        </p:txBody>
      </p:sp>
      <p:sp>
        <p:nvSpPr>
          <p:cNvPr id="2" name="Title 1"/>
          <p:cNvSpPr>
            <a:spLocks noGrp="1"/>
          </p:cNvSpPr>
          <p:nvPr>
            <p:ph type="title"/>
          </p:nvPr>
        </p:nvSpPr>
        <p:spPr/>
        <p:txBody>
          <a:bodyPr/>
          <a:lstStyle/>
          <a:p>
            <a:r>
              <a:rPr lang="id-ID" dirty="0" smtClean="0"/>
              <a:t>GENDER DAN PUBLIC RELATION  </a:t>
            </a:r>
            <a:endParaRPr lang="id-ID"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id-ID" dirty="0" smtClean="0"/>
              <a:t>menurut Basow (1992), peran gender merupakan istilah psikologis dan kultural, diartikan sebagai perasaan subjektif seseorang mengenai ke-pria-an (</a:t>
            </a:r>
            <a:r>
              <a:rPr lang="id-ID" i="1" dirty="0" smtClean="0"/>
              <a:t>maleness</a:t>
            </a:r>
            <a:r>
              <a:rPr lang="id-ID" dirty="0" smtClean="0"/>
              <a:t>) atau kewanitaan (</a:t>
            </a:r>
            <a:r>
              <a:rPr lang="id-ID" i="1" dirty="0" smtClean="0"/>
              <a:t>femaleness</a:t>
            </a:r>
            <a:r>
              <a:rPr lang="id-ID" dirty="0" smtClean="0"/>
              <a:t>).</a:t>
            </a:r>
          </a:p>
          <a:p>
            <a:endParaRPr lang="id-ID" dirty="0" smtClean="0"/>
          </a:p>
          <a:p>
            <a:r>
              <a:rPr lang="id-ID" dirty="0" smtClean="0"/>
              <a:t>Brigham (1986) lebih menekankan terhadap konsep </a:t>
            </a:r>
            <a:r>
              <a:rPr lang="id-ID" i="1" dirty="0" smtClean="0"/>
              <a:t>stereotipe</a:t>
            </a:r>
            <a:r>
              <a:rPr lang="id-ID" dirty="0" smtClean="0"/>
              <a:t> di dalam membahas mengenai peran gender, dan menyebutkan bahwa peran gender merupakan karakterisitik status, yang dapat digunakan untuk mendukung diskriminasi sama seperti yang digunakan untuk mendukung diskriminasi sama seperti ras, kepercayaan, dan usia.</a:t>
            </a:r>
            <a:br>
              <a:rPr lang="id-ID" dirty="0" smtClean="0"/>
            </a:b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Menurut Myers (1995), peran gender merupakan suatu set tingkah laku yang diharapkan (berupa norma) untuk pria dan wanita, dikaitkan dengan ciri-ciri feminim dan maskulin sesuai dengan yang diharapkan dalam masyarakat.</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Kondisi dimana semua manusia dapat berkembang dan mendapat hak yang sama jelas bergantung bagaimana keadaan sosial masyarakat di masing-masing Negara juga tergantung oleh konstruksi sosial yang terbangun daalam masyarakta itu sendiri. </a:t>
            </a:r>
          </a:p>
          <a:p>
            <a:r>
              <a:rPr lang="id-ID" dirty="0" smtClean="0"/>
              <a:t>Tidak ada lagi golongan masayarat tertentu yang merasa dimarjinalkan oleh golongan lain</a:t>
            </a:r>
          </a:p>
          <a:p>
            <a:endParaRPr lang="id-ID" dirty="0"/>
          </a:p>
        </p:txBody>
      </p:sp>
      <p:sp>
        <p:nvSpPr>
          <p:cNvPr id="2" name="Title 1"/>
          <p:cNvSpPr>
            <a:spLocks noGrp="1"/>
          </p:cNvSpPr>
          <p:nvPr>
            <p:ph type="title"/>
          </p:nvPr>
        </p:nvSpPr>
        <p:spPr/>
        <p:txBody>
          <a:bodyPr>
            <a:noAutofit/>
          </a:bodyPr>
          <a:lstStyle/>
          <a:p>
            <a:r>
              <a:rPr lang="id-ID" sz="2800" b="1" dirty="0" smtClean="0"/>
              <a:t/>
            </a:r>
            <a:br>
              <a:rPr lang="id-ID" sz="2800" b="1" dirty="0" smtClean="0"/>
            </a:br>
            <a:r>
              <a:rPr lang="id-ID" sz="2800" b="1" dirty="0" smtClean="0"/>
              <a:t>Peran Media Massa Dalam Mengkonsturksi Kesetraan Gender</a:t>
            </a:r>
            <a:br>
              <a:rPr lang="id-ID" sz="2800" b="1" dirty="0" smtClean="0"/>
            </a:br>
            <a:endParaRPr lang="id-ID"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smtClean="0"/>
              <a:t>Peran media masa sangat besar terutama dalam membangun opini publik dan juga sebagai sarana sosialisasi tidak langsung bagi pemerintah atau bagi mereka para pengusaha yang menawakan produk mereka.</a:t>
            </a:r>
          </a:p>
          <a:p>
            <a:r>
              <a:rPr lang="id-ID" dirty="0" smtClean="0"/>
              <a:t>Tahun 2000 konferensi PBB menghasilkan ‘The Millenium Development Goals’ (MDGs) yang mempromosikan kesetaraan gender dan pemberdayaan perempuan sebagai cara efektif untuk memerangi kemiskinan, kelaparan, dan penyakit serta menstimulasi pembangunan yang sungguh-sungguh dan berkelanjutan</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r>
              <a:rPr lang="id-ID" dirty="0" smtClean="0"/>
              <a:t>Kesetaraan gender atau persamaan gender adalah  suatu kondisi dimana semua manusia (baik laki-laki maupun perempuan) bebas mengembangkan kemampuan personal mereka dan membuat pilihan-pilihan tanpa dibatasi oleh stereotype, peran gender yang kaku.</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smtClean="0"/>
              <a:t>Peran media dalam komunikasi menjadi unsur yang tidak dapat diabaikan. Perkembangan media yang semakin pesat menciptakan berbagai alternatif komunikasi serta berbagai dampak psikologis.</a:t>
            </a:r>
          </a:p>
          <a:p>
            <a:r>
              <a:rPr lang="id-ID" dirty="0" smtClean="0"/>
              <a:t> Fenomena psikolog dalam komunikasi dan media menjadi kajian yang akan memperkaya pengetahuan dan aplikasi dalam bidang psikologi.</a:t>
            </a:r>
            <a:br>
              <a:rPr lang="id-ID" dirty="0" smtClean="0"/>
            </a:br>
            <a:r>
              <a:rPr lang="id-ID" dirty="0" smtClean="0"/>
              <a:t/>
            </a:r>
            <a:br>
              <a:rPr lang="id-ID" dirty="0" smtClean="0"/>
            </a:br>
            <a:endParaRPr lang="id-ID" dirty="0" smtClean="0"/>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Media adalah salah satu instrumen utama dalam membentuk konstruksi gender pada masyarakat.</a:t>
            </a:r>
          </a:p>
          <a:p>
            <a:r>
              <a:rPr lang="id-ID" dirty="0" smtClean="0"/>
              <a:t> Media yang memiliki karakteristik dengan jangkauannya yang luas, bisa menjadi alat yang efektif dalam menyebarluaskan konstruksi gender kepada masyarakat.</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Debra Yatim mengungkapkan bahwa media</a:t>
            </a:r>
          </a:p>
          <a:p>
            <a:r>
              <a:rPr lang="id-ID" dirty="0" smtClean="0"/>
              <a:t>massa Indonesia dikuasai oleh budaya patriarkhi dan kapitalisme dengan dominasi laki-laki di dalamnya. Media seharusnya</a:t>
            </a:r>
          </a:p>
          <a:p>
            <a:r>
              <a:rPr lang="id-ID" dirty="0" smtClean="0"/>
              <a:t>meningkatkan jumlah praktisi perempuan serta menempatkan perempuan tidak lagi sebagai objek, tetapi berperan aktif sebagai subjek.</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Pencitraan perempuan dalam media, yang selama ini cenderung seksis, objek iklan, objek pelecehan dan ratu dalam ruang publik, perlu diperluas wacananya </a:t>
            </a:r>
            <a:r>
              <a:rPr lang="id-ID" b="1" dirty="0" smtClean="0"/>
              <a:t>menjadi perempuan yang mampu menjadi subjek dan mampu</a:t>
            </a:r>
          </a:p>
          <a:p>
            <a:r>
              <a:rPr lang="sv-SE" b="1" dirty="0" smtClean="0"/>
              <a:t>menjalankan peran–peran publik dalam ruang publik.</a:t>
            </a:r>
            <a:endParaRPr lang="id-ID" b="1"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556792"/>
            <a:ext cx="8229600" cy="4525963"/>
          </a:xfrm>
        </p:spPr>
        <p:txBody>
          <a:bodyPr>
            <a:normAutofit lnSpcReduction="10000"/>
          </a:bodyPr>
          <a:lstStyle/>
          <a:p>
            <a:r>
              <a:rPr lang="id-ID" dirty="0" smtClean="0"/>
              <a:t>setidaknya mempertimbangkan kepentingan praktis atau pun strategis perempuan. Terbentuknya pemahaman perspektif</a:t>
            </a:r>
          </a:p>
          <a:p>
            <a:r>
              <a:rPr lang="id-ID" dirty="0" smtClean="0"/>
              <a:t>gender diharapkan tidak saja akan mengubah cara pandang masyarakat dalam menghadapi keberadaan kaum perempuan,</a:t>
            </a:r>
          </a:p>
          <a:p>
            <a:r>
              <a:rPr lang="id-ID" dirty="0" smtClean="0"/>
              <a:t>tetapi juga diharapkan mampu menepis pandangan negatif yang cenderung diskriminatif dan berbias gender.</a:t>
            </a:r>
          </a:p>
        </p:txBody>
      </p:sp>
      <p:sp>
        <p:nvSpPr>
          <p:cNvPr id="2" name="Title 1"/>
          <p:cNvSpPr>
            <a:spLocks noGrp="1"/>
          </p:cNvSpPr>
          <p:nvPr>
            <p:ph type="title"/>
          </p:nvPr>
        </p:nvSpPr>
        <p:spPr>
          <a:xfrm>
            <a:off x="395536" y="260648"/>
            <a:ext cx="8229600" cy="1143000"/>
          </a:xfrm>
        </p:spPr>
        <p:txBody>
          <a:bodyPr>
            <a:noAutofit/>
          </a:bodyPr>
          <a:lstStyle/>
          <a:p>
            <a:r>
              <a:rPr lang="sv-SE" sz="3200" dirty="0" smtClean="0"/>
              <a:t>D</a:t>
            </a:r>
            <a:r>
              <a:rPr lang="id-ID" sz="3200" dirty="0" smtClean="0"/>
              <a:t/>
            </a:r>
            <a:br>
              <a:rPr lang="id-ID" sz="3200" dirty="0" smtClean="0"/>
            </a:br>
            <a:r>
              <a:rPr lang="id-ID" sz="3200" dirty="0" smtClean="0"/>
              <a:t>D</a:t>
            </a:r>
            <a:r>
              <a:rPr lang="sv-SE" sz="3200" dirty="0" smtClean="0"/>
              <a:t>alam menjalankan fungsinya sehari–hari, media</a:t>
            </a:r>
            <a:br>
              <a:rPr lang="sv-SE" sz="3200" dirty="0" smtClean="0"/>
            </a:br>
            <a:endParaRPr lang="id-ID" sz="3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smtClean="0"/>
              <a:t>Dimasukkannya media massa sebagai satu dari 12 landasan Aksi Deklarasi Beijing menunjukkan </a:t>
            </a:r>
            <a:r>
              <a:rPr lang="id-ID" b="1" dirty="0" smtClean="0"/>
              <a:t>bahwa peran media massa</a:t>
            </a:r>
          </a:p>
          <a:p>
            <a:r>
              <a:rPr lang="id-ID" dirty="0" smtClean="0"/>
              <a:t>menjadi sangat strategis untuk membantu perempuan lepas dari ketertindasannya selama ini. Media massa mampu menjadi</a:t>
            </a:r>
          </a:p>
          <a:p>
            <a:r>
              <a:rPr lang="id-ID" dirty="0" smtClean="0"/>
              <a:t>kekuatan positif untuk mengangkat harkat dan status hukum perempuan dalam relasi gender. Hanya saja perlu diwaspadai</a:t>
            </a:r>
          </a:p>
          <a:p>
            <a:r>
              <a:rPr lang="id-ID" dirty="0" smtClean="0"/>
              <a:t>karena pada peluang yang sama, media massa bisa sekaligus berubah menjadi virus yang justru semakin memperburuk posisi</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id-ID" sz="2800" dirty="0" smtClean="0"/>
              <a:t>Media massa memang bukan satu-satunya faktor yang berpengaruh, tetapi media massa telah berkembang menjadi agen sosialisasi yang semakin menentukan karena intensitas masyarakat mengkonsumsinya. </a:t>
            </a:r>
          </a:p>
          <a:p>
            <a:pPr algn="just"/>
            <a:r>
              <a:rPr lang="id-ID" sz="2800" dirty="0" smtClean="0"/>
              <a:t>Efek media juga akan semakin kuat mengingat sosok perempuan yang ditampilkannya adalah cara yang memperkokoh stereotip yang sudah terbangun di</a:t>
            </a:r>
          </a:p>
          <a:p>
            <a:pPr>
              <a:buNone/>
            </a:pPr>
            <a:r>
              <a:rPr lang="id-ID" sz="2800" dirty="0" smtClean="0"/>
              <a:t>     tengah masyarakat. </a:t>
            </a:r>
          </a:p>
          <a:p>
            <a:endParaRPr lang="id-ID" sz="2800"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r>
              <a:rPr lang="id-ID" dirty="0" smtClean="0"/>
              <a:t>Media massa memang bukan yang melahirkan ketidaksetaraan gender. Namun, </a:t>
            </a:r>
            <a:r>
              <a:rPr lang="id-ID" dirty="0" smtClean="0"/>
              <a:t>media massa </a:t>
            </a:r>
            <a:r>
              <a:rPr lang="id-ID" dirty="0" smtClean="0"/>
              <a:t>jelas memperkokoh, melestarikan, bahkan memperburuk segenap ketidakadilan terhadap perempuan dalam masyarakat.</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pPr algn="ctr"/>
            <a:r>
              <a:rPr lang="id-ID" dirty="0" smtClean="0"/>
              <a:t>SELAMAT  MENGANALISA DAN MEMAHAMI </a:t>
            </a:r>
          </a:p>
          <a:p>
            <a:pPr algn="ctr"/>
            <a:r>
              <a:rPr lang="id-ID" dirty="0" smtClean="0"/>
              <a:t>MATERI  INI </a:t>
            </a:r>
          </a:p>
          <a:p>
            <a:pPr algn="ctr"/>
            <a:r>
              <a:rPr lang="id-ID" dirty="0" smtClean="0"/>
              <a:t>SAMPAI JUMPA</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id-ID" b="1" dirty="0" smtClean="0"/>
              <a:t>Penggunaan Bahasa</a:t>
            </a:r>
            <a:endParaRPr lang="id-ID" dirty="0" smtClean="0"/>
          </a:p>
          <a:p>
            <a:pPr lvl="0"/>
            <a:r>
              <a:rPr lang="id-ID" b="1" dirty="0" smtClean="0"/>
              <a:t>Etik</a:t>
            </a:r>
          </a:p>
          <a:p>
            <a:r>
              <a:rPr lang="id-ID" b="1" dirty="0" smtClean="0"/>
              <a:t>Tiga Dimensi Waktu</a:t>
            </a:r>
            <a:endParaRPr lang="id-ID" dirty="0" smtClean="0"/>
          </a:p>
          <a:p>
            <a:r>
              <a:rPr lang="id-ID" b="1" dirty="0" smtClean="0"/>
              <a:t>Pengaruh Lingkungan terhadap Individu</a:t>
            </a:r>
            <a:endParaRPr lang="id-ID" dirty="0" smtClean="0"/>
          </a:p>
          <a:p>
            <a:r>
              <a:rPr lang="id-ID" b="1" dirty="0" smtClean="0"/>
              <a:t>Keseimbangan Aspek Jasmani dan Rohani</a:t>
            </a:r>
            <a:endParaRPr lang="id-ID" dirty="0" smtClean="0"/>
          </a:p>
          <a:p>
            <a:r>
              <a:rPr lang="id-ID" b="1" dirty="0" smtClean="0"/>
              <a:t>Pengaturan Hubungan Antar Kelompok</a:t>
            </a:r>
            <a:endParaRPr lang="id-ID" dirty="0" smtClean="0"/>
          </a:p>
          <a:p>
            <a:r>
              <a:rPr lang="id-ID" b="1" dirty="0" smtClean="0"/>
              <a:t>Pembuatan Norma dan Peraturan</a:t>
            </a:r>
          </a:p>
          <a:p>
            <a:pPr lvl="0"/>
            <a:r>
              <a:rPr lang="id-ID" b="1" dirty="0" smtClean="0"/>
              <a:t>Pembuatan Kesepakatan Mufakat</a:t>
            </a:r>
            <a:endParaRPr lang="id-ID" dirty="0" smtClean="0"/>
          </a:p>
          <a:p>
            <a:pPr lvl="0"/>
            <a:r>
              <a:rPr lang="id-ID" b="1" dirty="0" smtClean="0"/>
              <a:t>Proses Komunikasi</a:t>
            </a:r>
            <a:endParaRPr lang="id-ID" dirty="0" smtClean="0"/>
          </a:p>
          <a:p>
            <a:pPr lvl="0"/>
            <a:r>
              <a:rPr lang="id-ID" b="1" dirty="0" smtClean="0"/>
              <a:t>Individu sebagai Makhluk Sosial</a:t>
            </a:r>
            <a:endParaRPr lang="id-ID" dirty="0" smtClean="0"/>
          </a:p>
          <a:p>
            <a:endParaRPr lang="id-ID" dirty="0" smtClean="0"/>
          </a:p>
          <a:p>
            <a:pPr lvl="0"/>
            <a:endParaRPr lang="id-ID" dirty="0" smtClean="0"/>
          </a:p>
          <a:p>
            <a:endParaRPr lang="id-ID" dirty="0"/>
          </a:p>
        </p:txBody>
      </p:sp>
      <p:sp>
        <p:nvSpPr>
          <p:cNvPr id="2" name="Title 1"/>
          <p:cNvSpPr>
            <a:spLocks noGrp="1"/>
          </p:cNvSpPr>
          <p:nvPr>
            <p:ph type="title"/>
          </p:nvPr>
        </p:nvSpPr>
        <p:spPr/>
        <p:txBody>
          <a:bodyPr>
            <a:normAutofit fontScale="90000"/>
          </a:bodyPr>
          <a:lstStyle/>
          <a:p>
            <a:r>
              <a:rPr lang="id-ID" sz="3100" b="1" dirty="0" smtClean="0"/>
              <a:t/>
            </a:r>
            <a:br>
              <a:rPr lang="id-ID" sz="3100" b="1" dirty="0" smtClean="0"/>
            </a:br>
            <a:r>
              <a:rPr lang="id-ID" sz="3100" b="1" dirty="0" smtClean="0"/>
              <a:t>10 Implementasi Konsep Dasar Psikologi Sosial dalam Kehidupan Bermasyarakat</a:t>
            </a:r>
            <a:r>
              <a:rPr lang="id-ID" dirty="0" smtClean="0"/>
              <a:t/>
            </a:r>
            <a:br>
              <a:rPr lang="id-ID" dirty="0" smtClean="0"/>
            </a:br>
            <a:endParaRPr lang="id-ID" dirty="0"/>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id-ID" sz="12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Pengaturan Hubungan Antar Kelompok</a:t>
            </a:r>
            <a:endParaRPr kumimoji="0" lang="id-ID"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b="1" dirty="0" smtClean="0"/>
              <a:t>Teori-teori Psikologi Sosial</a:t>
            </a:r>
            <a:endParaRPr lang="id-ID" dirty="0" smtClean="0"/>
          </a:p>
          <a:p>
            <a:r>
              <a:rPr lang="id-ID" dirty="0" smtClean="0"/>
              <a:t>Secara umun dapat dikemukakan </a:t>
            </a:r>
            <a:r>
              <a:rPr lang="id-ID" b="1" dirty="0" smtClean="0"/>
              <a:t>TEORI </a:t>
            </a:r>
            <a:r>
              <a:rPr lang="id-ID" dirty="0" smtClean="0"/>
              <a:t>merupakan penjelasan lengkap tentang gejala-gejala (Baron &amp; Byrne, 2004; Myers, 2002). Dalam disiplin psikologi sosial,</a:t>
            </a:r>
          </a:p>
          <a:p>
            <a:r>
              <a:rPr lang="id-ID" dirty="0" smtClean="0"/>
              <a:t> </a:t>
            </a:r>
            <a:r>
              <a:rPr lang="id-ID" b="1" dirty="0" smtClean="0"/>
              <a:t>FUNGSI TEORI </a:t>
            </a:r>
            <a:r>
              <a:rPr lang="id-ID" dirty="0" smtClean="0"/>
              <a:t>adlah untuk menjelaskan gejala-gejala psikolgis dan perilaku</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b="1" dirty="0" smtClean="0"/>
              <a:t>1. Teori Behavioristik</a:t>
            </a:r>
            <a:r>
              <a:rPr lang="id-ID" dirty="0" smtClean="0"/>
              <a:t>(John B. Watson, seorang tokoh pendiri aliran psikologi behavioristik )</a:t>
            </a:r>
          </a:p>
          <a:p>
            <a:r>
              <a:rPr lang="id-ID" dirty="0" smtClean="0"/>
              <a:t>Perspektif teori behavioristik sangat menekankan pada cara individu sebagai organisme membuat respons terhadap stimulus lingkungan melalui proses belajar.</a:t>
            </a:r>
          </a:p>
          <a:p>
            <a:r>
              <a:rPr lang="id-ID" dirty="0" smtClean="0"/>
              <a:t> </a:t>
            </a:r>
            <a:endParaRPr lang="id-ID" dirty="0"/>
          </a:p>
        </p:txBody>
      </p:sp>
      <p:sp>
        <p:nvSpPr>
          <p:cNvPr id="2" name="Title 1"/>
          <p:cNvSpPr>
            <a:spLocks noGrp="1"/>
          </p:cNvSpPr>
          <p:nvPr>
            <p:ph type="title"/>
          </p:nvPr>
        </p:nvSpPr>
        <p:spPr>
          <a:xfrm>
            <a:off x="395536" y="332656"/>
            <a:ext cx="8229600" cy="1143000"/>
          </a:xfrm>
        </p:spPr>
        <p:txBody>
          <a:bodyPr>
            <a:normAutofit fontScale="90000"/>
          </a:bodyPr>
          <a:lstStyle/>
          <a:p>
            <a:r>
              <a:rPr lang="id-ID" sz="3100" dirty="0" smtClean="0"/>
              <a:t/>
            </a:r>
            <a:br>
              <a:rPr lang="id-ID" sz="3100" dirty="0" smtClean="0"/>
            </a:br>
            <a:r>
              <a:rPr lang="id-ID" sz="3100" b="1" dirty="0" smtClean="0"/>
              <a:t>TEORI-TEORI KONTEMPORER DALAM PSIKOLOGI SOSIAL.</a:t>
            </a:r>
            <a:r>
              <a:rPr lang="id-ID" dirty="0" smtClean="0"/>
              <a:t/>
            </a:r>
            <a:br>
              <a:rPr lang="id-ID" dirty="0" smtClean="0"/>
            </a:b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dirty="0" smtClean="0"/>
              <a:t>Teori Belajar Sosial.</a:t>
            </a:r>
          </a:p>
          <a:p>
            <a:r>
              <a:rPr lang="id-ID" dirty="0" smtClean="0"/>
              <a:t>(</a:t>
            </a:r>
            <a:r>
              <a:rPr lang="id-ID" i="1" dirty="0" smtClean="0"/>
              <a:t>Social Learning Theory)</a:t>
            </a:r>
            <a:r>
              <a:rPr lang="id-ID" dirty="0" smtClean="0"/>
              <a:t>. pakar teori belajar sosial Albert Bandura (dalam Baron dan Byrne, 2004) mengemukakan bahwa perilaku sosial individu dipelajari dengan melakukannya dan secara langsung mengalami konsekuensi-konsekuensi dari perilaku sosial itu. Selain itu, individu juga mempelajari perilaku baru melalui pengamatan terhadap</a:t>
            </a:r>
            <a:r>
              <a:rPr lang="id-ID" i="1" dirty="0" smtClean="0"/>
              <a:t>(Observational Learning)</a:t>
            </a:r>
          </a:p>
          <a:p>
            <a:r>
              <a:rPr lang="id-ID" dirty="0" smtClean="0"/>
              <a:t> perilaku orang lain</a:t>
            </a:r>
            <a:endParaRPr lang="id-ID" i="1" dirty="0" smtClean="0"/>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286</TotalTime>
  <Words>2819</Words>
  <Application>Microsoft Office PowerPoint</Application>
  <PresentationFormat>On-screen Show (4:3)</PresentationFormat>
  <Paragraphs>195</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Concourse</vt:lpstr>
      <vt:lpstr>APLIKASI PSIKOLOGI KOMUNIKASI  BIDANG MEDIA, GENDER DAN PUBLIC RELATION</vt:lpstr>
      <vt:lpstr>Slide 2</vt:lpstr>
      <vt:lpstr>Slide 3</vt:lpstr>
      <vt:lpstr>Slide 4</vt:lpstr>
      <vt:lpstr>Slide 5</vt:lpstr>
      <vt:lpstr> 10 Implementasi Konsep Dasar Psikologi Sosial dalam Kehidupan Bermasyarakat </vt:lpstr>
      <vt:lpstr>Slide 7</vt:lpstr>
      <vt:lpstr> TEORI-TEORI KONTEMPORER DALAM PSIKOLOGI SOSIAL. </vt:lpstr>
      <vt:lpstr>Slide 9</vt:lpstr>
      <vt:lpstr>Slide 10</vt:lpstr>
      <vt:lpstr>Slide 11</vt:lpstr>
      <vt:lpstr>Slide 12</vt:lpstr>
      <vt:lpstr>Slide 13</vt:lpstr>
      <vt:lpstr>Slide 14</vt:lpstr>
      <vt:lpstr>Slide 15</vt:lpstr>
      <vt:lpstr>Hidup dalam 3 dimensi waktu.</vt:lpstr>
      <vt:lpstr>Slide 17</vt:lpstr>
      <vt:lpstr>Pengertian Teori Psikologi Komunikasi dan Media</vt:lpstr>
      <vt:lpstr>Slide 19</vt:lpstr>
      <vt:lpstr>Slide 20</vt:lpstr>
      <vt:lpstr>Slide 21</vt:lpstr>
      <vt:lpstr>Slide 22</vt:lpstr>
      <vt:lpstr>Slide 23</vt:lpstr>
      <vt:lpstr>Slide 24</vt:lpstr>
      <vt:lpstr>Slide 25</vt:lpstr>
      <vt:lpstr>Slide 26</vt:lpstr>
      <vt:lpstr>ISTILAH</vt:lpstr>
      <vt:lpstr>Teori Psikologi Komunikasi</vt:lpstr>
      <vt:lpstr>Slide 29</vt:lpstr>
      <vt:lpstr>Fungsi Komunikasi Scott &amp; Mitchel (1976)</vt:lpstr>
      <vt:lpstr>Slide 31</vt:lpstr>
      <vt:lpstr>Pendekatan pada komunikasi manusia ini terdiri atas beberapa elemen kunci yaitu</vt:lpstr>
      <vt:lpstr>Terdapat 4 jenis gangguan yaitu:  </vt:lpstr>
      <vt:lpstr>Slide 34</vt:lpstr>
      <vt:lpstr>Slide 35</vt:lpstr>
      <vt:lpstr>Slide 36</vt:lpstr>
      <vt:lpstr>Slide 37</vt:lpstr>
      <vt:lpstr>Slide 38</vt:lpstr>
      <vt:lpstr>Slide 39</vt:lpstr>
      <vt:lpstr>Televisi pun dapat menimbulkan dispalcement effects, yang terdiri dari tiga prinsip yakni </vt:lpstr>
      <vt:lpstr>Slide 41</vt:lpstr>
      <vt:lpstr>  Fungsi Media Komunikasi Berteknologi Tinggi (Burgon &amp; Huffner, 2002) : </vt:lpstr>
      <vt:lpstr>Silahkan baca rujukan </vt:lpstr>
      <vt:lpstr>GENDER DAN PUBLIC RELATION  </vt:lpstr>
      <vt:lpstr>Slide 45</vt:lpstr>
      <vt:lpstr>Slide 46</vt:lpstr>
      <vt:lpstr> Peran Media Massa Dalam Mengkonsturksi Kesetraan Gender </vt:lpstr>
      <vt:lpstr>Slide 48</vt:lpstr>
      <vt:lpstr>Slide 49</vt:lpstr>
      <vt:lpstr>Slide 50</vt:lpstr>
      <vt:lpstr>Slide 51</vt:lpstr>
      <vt:lpstr>Slide 52</vt:lpstr>
      <vt:lpstr>D Dalam menjalankan fungsinya sehari–hari, media </vt:lpstr>
      <vt:lpstr>Slide 54</vt:lpstr>
      <vt:lpstr>Slide 55</vt:lpstr>
      <vt:lpstr>Slide 56</vt:lpstr>
      <vt:lpstr>Slide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BUNDA RATU</dc:creator>
  <cp:lastModifiedBy>BUNDA RATU</cp:lastModifiedBy>
  <cp:revision>4</cp:revision>
  <dcterms:created xsi:type="dcterms:W3CDTF">2018-07-23T06:37:12Z</dcterms:created>
  <dcterms:modified xsi:type="dcterms:W3CDTF">2018-07-27T02:51:29Z</dcterms:modified>
</cp:coreProperties>
</file>