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 id="280" r:id="rId26"/>
    <p:sldId id="281" r:id="rId27"/>
    <p:sldId id="282" r:id="rId2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9D1E9DB-82ED-4115-8A4A-67FBFC43EAF7}" type="datetimeFigureOut">
              <a:rPr lang="id-ID" smtClean="0"/>
              <a:pPr/>
              <a:t>15/12/2018</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9B967D0B-4678-4658-8EE2-6D37B6F140F6}"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D1E9DB-82ED-4115-8A4A-67FBFC43EAF7}" type="datetimeFigureOut">
              <a:rPr lang="id-ID" smtClean="0"/>
              <a:pPr/>
              <a:t>15/12/2018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967D0B-4678-4658-8EE2-6D37B6F140F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D1E9DB-82ED-4115-8A4A-67FBFC43EAF7}" type="datetimeFigureOut">
              <a:rPr lang="id-ID" smtClean="0"/>
              <a:pPr/>
              <a:t>15/12/2018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967D0B-4678-4658-8EE2-6D37B6F140F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D1E9DB-82ED-4115-8A4A-67FBFC43EAF7}" type="datetimeFigureOut">
              <a:rPr lang="id-ID" smtClean="0"/>
              <a:pPr/>
              <a:t>15/12/2018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967D0B-4678-4658-8EE2-6D37B6F140F6}"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D1E9DB-82ED-4115-8A4A-67FBFC43EAF7}" type="datetimeFigureOut">
              <a:rPr lang="id-ID" smtClean="0"/>
              <a:pPr/>
              <a:t>15/12/2018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967D0B-4678-4658-8EE2-6D37B6F140F6}"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D1E9DB-82ED-4115-8A4A-67FBFC43EAF7}" type="datetimeFigureOut">
              <a:rPr lang="id-ID" smtClean="0"/>
              <a:pPr/>
              <a:t>15/12/2018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B967D0B-4678-4658-8EE2-6D37B6F140F6}"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D1E9DB-82ED-4115-8A4A-67FBFC43EAF7}" type="datetimeFigureOut">
              <a:rPr lang="id-ID" smtClean="0"/>
              <a:pPr/>
              <a:t>15/12/2018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B967D0B-4678-4658-8EE2-6D37B6F140F6}"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D1E9DB-82ED-4115-8A4A-67FBFC43EAF7}" type="datetimeFigureOut">
              <a:rPr lang="id-ID" smtClean="0"/>
              <a:pPr/>
              <a:t>15/12/2018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B967D0B-4678-4658-8EE2-6D37B6F140F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D1E9DB-82ED-4115-8A4A-67FBFC43EAF7}" type="datetimeFigureOut">
              <a:rPr lang="id-ID" smtClean="0"/>
              <a:pPr/>
              <a:t>15/12/2018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B967D0B-4678-4658-8EE2-6D37B6F140F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D1E9DB-82ED-4115-8A4A-67FBFC43EAF7}" type="datetimeFigureOut">
              <a:rPr lang="id-ID" smtClean="0"/>
              <a:pPr/>
              <a:t>15/12/2018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B967D0B-4678-4658-8EE2-6D37B6F140F6}"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D1E9DB-82ED-4115-8A4A-67FBFC43EAF7}" type="datetimeFigureOut">
              <a:rPr lang="id-ID" smtClean="0"/>
              <a:pPr/>
              <a:t>15/12/2018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9B967D0B-4678-4658-8EE2-6D37B6F140F6}"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D1E9DB-82ED-4115-8A4A-67FBFC43EAF7}" type="datetimeFigureOut">
              <a:rPr lang="id-ID" smtClean="0"/>
              <a:pPr/>
              <a:t>15/12/2018</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B967D0B-4678-4658-8EE2-6D37B6F140F6}"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katanewss.wordpress.com/2010/10/02/membangun-budaya-sadar-berkonstutisi/#_ftn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APLIKASI KOMUNIKASI  BIDANG POLITIK DAN BIDANG EKONOMI</a:t>
            </a:r>
            <a:endParaRPr lang="id-ID" dirty="0"/>
          </a:p>
        </p:txBody>
      </p:sp>
      <p:sp>
        <p:nvSpPr>
          <p:cNvPr id="3" name="Subtitle 2"/>
          <p:cNvSpPr>
            <a:spLocks noGrp="1"/>
          </p:cNvSpPr>
          <p:nvPr>
            <p:ph type="subTitle" idx="1"/>
          </p:nvPr>
        </p:nvSpPr>
        <p:spPr/>
        <p:txBody>
          <a:bodyPr/>
          <a:lstStyle/>
          <a:p>
            <a:endParaRPr lang="id-ID" dirty="0" smtClean="0"/>
          </a:p>
          <a:p>
            <a:r>
              <a:rPr lang="id-ID" smtClean="0"/>
              <a:t>K 11 E-LEARNING </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Kunci dari Retorika Politik :</a:t>
            </a:r>
            <a:br>
              <a:rPr lang="id-ID" dirty="0" smtClean="0"/>
            </a:b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1.membangun kedekatan secara psikologis)</a:t>
            </a:r>
          </a:p>
          <a:p>
            <a:r>
              <a:rPr lang="id-ID" dirty="0" smtClean="0"/>
              <a:t>2.kemampuan menggunakan diksi atau pilihan kata)</a:t>
            </a:r>
          </a:p>
          <a:p>
            <a:r>
              <a:rPr lang="id-ID" dirty="0" smtClean="0"/>
              <a:t>3.performance aktor politik ketika melakukan komunikasi politik dengan khalayaknya)</a:t>
            </a:r>
          </a:p>
          <a:p>
            <a:r>
              <a:rPr lang="id-ID" b="1" dirty="0" smtClean="0"/>
              <a:t>Jenis Retorika Politik :</a:t>
            </a:r>
          </a:p>
          <a:p>
            <a:r>
              <a:rPr lang="id-ID" dirty="0" smtClean="0"/>
              <a:t>1</a:t>
            </a:r>
            <a:r>
              <a:rPr lang="id-ID" b="1" dirty="0" smtClean="0"/>
              <a:t>. Retorika Deliberatif </a:t>
            </a:r>
            <a:r>
              <a:rPr lang="id-ID" dirty="0" smtClean="0"/>
              <a:t>(mempengaruhi khalayak mengenai kebijakan pemerintah)</a:t>
            </a:r>
          </a:p>
          <a:p>
            <a:r>
              <a:rPr lang="id-ID" b="1" dirty="0" smtClean="0"/>
              <a:t>2.Retorika Forensik </a:t>
            </a:r>
            <a:r>
              <a:rPr lang="id-ID" dirty="0" smtClean="0"/>
              <a:t>(proses pengadilan dan proses keputusan)</a:t>
            </a:r>
          </a:p>
          <a:p>
            <a:r>
              <a:rPr lang="id-ID" b="1" dirty="0" smtClean="0"/>
              <a:t>3.Retorika Demonstratif </a:t>
            </a:r>
            <a:r>
              <a:rPr lang="id-ID" dirty="0" smtClean="0"/>
              <a:t>(untuk memuji, menyanjung, bahkan menghujat untuk mempengaruhi khalayak)</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Agitasi Politik</a:t>
            </a:r>
          </a:p>
        </p:txBody>
      </p:sp>
      <p:sp>
        <p:nvSpPr>
          <p:cNvPr id="3" name="Content Placeholder 2"/>
          <p:cNvSpPr>
            <a:spLocks noGrp="1"/>
          </p:cNvSpPr>
          <p:nvPr>
            <p:ph idx="1"/>
          </p:nvPr>
        </p:nvSpPr>
        <p:spPr/>
        <p:txBody>
          <a:bodyPr>
            <a:normAutofit/>
          </a:bodyPr>
          <a:lstStyle/>
          <a:p>
            <a:r>
              <a:rPr lang="id-ID" dirty="0" smtClean="0"/>
              <a:t>Bentuk kegiatan komunikasi politik yang dilakukan untuk memotivasi atau mendorong gerakan politik yang ada di tengah masyarakat. Bisaanya dilakukan oleh penyiar radio, agitasi selalu diawali dengan mengutarakan sesuatu yang kontradiktif sehingga dapat menimbulkan keadaan ketidakpastian untuk menggerakkan atau mempengaruhi khalayak. Isinya cenderung bersifat negatif.</a:t>
            </a:r>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Propaganda Politik</a:t>
            </a:r>
            <a:br>
              <a:rPr lang="id-ID" dirty="0" smtClean="0"/>
            </a:br>
            <a:endParaRPr lang="id-ID" dirty="0"/>
          </a:p>
        </p:txBody>
      </p:sp>
      <p:sp>
        <p:nvSpPr>
          <p:cNvPr id="3" name="Content Placeholder 2"/>
          <p:cNvSpPr>
            <a:spLocks noGrp="1"/>
          </p:cNvSpPr>
          <p:nvPr>
            <p:ph idx="1"/>
          </p:nvPr>
        </p:nvSpPr>
        <p:spPr/>
        <p:txBody>
          <a:bodyPr/>
          <a:lstStyle/>
          <a:p>
            <a:r>
              <a:rPr lang="id-ID" dirty="0" smtClean="0"/>
              <a:t>Bentuk kegiatan komunikasi politik untuk menananmkan kepercayaan dan sugesti atau dukungan publik secara persuasif. Propaganda selalu menjangkau khalayak secara luas, dilakukan intens (terus menerus) untuk mendapatkan pembenaran publik.</a:t>
            </a: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Tipe-tipe Propaganda Politik :</a:t>
            </a:r>
            <a:br>
              <a:rPr lang="id-ID" dirty="0" smtClean="0"/>
            </a:b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1</a:t>
            </a:r>
            <a:r>
              <a:rPr lang="id-ID" b="1" dirty="0" smtClean="0"/>
              <a:t>. Propaganda politik yang dilakukan aktor politik. </a:t>
            </a:r>
            <a:r>
              <a:rPr lang="id-ID" dirty="0" smtClean="0"/>
              <a:t>Untuk mencapai tujuan dengan pesan-pesan instan persuasif.</a:t>
            </a:r>
          </a:p>
          <a:p>
            <a:r>
              <a:rPr lang="id-ID" dirty="0" smtClean="0"/>
              <a:t>2. </a:t>
            </a:r>
            <a:r>
              <a:rPr lang="id-ID" b="1" dirty="0" smtClean="0"/>
              <a:t>Propaganda psikologis. Dilakukan oleh orang-orang diluar politik</a:t>
            </a:r>
            <a:r>
              <a:rPr lang="id-ID" dirty="0" smtClean="0"/>
              <a:t>, dilakukan dalam jangka panjang dan eksplisit (bertahap) dalam rangka kepentingan umum.</a:t>
            </a:r>
          </a:p>
          <a:p>
            <a:r>
              <a:rPr lang="id-ID" b="1" dirty="0" smtClean="0"/>
              <a:t>JENIS PROPAGANDA :</a:t>
            </a:r>
          </a:p>
          <a:p>
            <a:r>
              <a:rPr lang="id-ID" b="1" dirty="0" smtClean="0"/>
              <a:t>1 Propaganda Vertikal</a:t>
            </a:r>
          </a:p>
          <a:p>
            <a:r>
              <a:rPr lang="id-ID" dirty="0" smtClean="0"/>
              <a:t>Kegiatan propaganda yang dilakukan seseorang kepada semua orang dengan retorika secara langsung atau melalui media.</a:t>
            </a:r>
          </a:p>
          <a:p>
            <a:r>
              <a:rPr lang="id-ID" b="1" dirty="0" smtClean="0"/>
              <a:t>2. Propaganda Horisontal</a:t>
            </a:r>
          </a:p>
          <a:p>
            <a:r>
              <a:rPr lang="id-ID" dirty="0" smtClean="0"/>
              <a:t>Kegiatan propaganda yang dilakukan dalam kelompok atau komunitas tertentu yang dilakukan pemimpin kepada anggotanya secara dialogis.</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Public Relation Politik</a:t>
            </a:r>
            <a:br>
              <a:rPr lang="id-ID" dirty="0" smtClean="0"/>
            </a:br>
            <a:endParaRPr lang="id-ID" dirty="0"/>
          </a:p>
        </p:txBody>
      </p:sp>
      <p:sp>
        <p:nvSpPr>
          <p:cNvPr id="3" name="Content Placeholder 2"/>
          <p:cNvSpPr>
            <a:spLocks noGrp="1"/>
          </p:cNvSpPr>
          <p:nvPr>
            <p:ph idx="1"/>
          </p:nvPr>
        </p:nvSpPr>
        <p:spPr/>
        <p:txBody>
          <a:bodyPr/>
          <a:lstStyle/>
          <a:p>
            <a:r>
              <a:rPr lang="id-ID" dirty="0" smtClean="0"/>
              <a:t>Bentuk hubungan masyarakat (humas) dengan masyarakat untuk menciptakan persepsi dan citra yang baik dalam rangka meraih simpati dan dukungan publik. Hubungan sosial dilakukan secara langsung dialogis atau melalui media massa secara iklan politik atau pemberitaan politik.</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FUNGSI  PRP:</a:t>
            </a:r>
            <a:br>
              <a:rPr lang="id-ID" dirty="0" smtClean="0"/>
            </a:br>
            <a:endParaRPr lang="id-ID" dirty="0"/>
          </a:p>
        </p:txBody>
      </p:sp>
      <p:sp>
        <p:nvSpPr>
          <p:cNvPr id="3" name="Content Placeholder 2"/>
          <p:cNvSpPr>
            <a:spLocks noGrp="1"/>
          </p:cNvSpPr>
          <p:nvPr>
            <p:ph idx="1"/>
          </p:nvPr>
        </p:nvSpPr>
        <p:spPr/>
        <p:txBody>
          <a:bodyPr>
            <a:normAutofit/>
          </a:bodyPr>
          <a:lstStyle/>
          <a:p>
            <a:r>
              <a:rPr lang="id-ID" dirty="0" smtClean="0"/>
              <a:t>1. Mengabdi kepada kepentingan umum, harus dilakukan secara jujur, terbuka dan apa adanya dalam mengungkapkan kebenaran.</a:t>
            </a:r>
          </a:p>
          <a:p>
            <a:r>
              <a:rPr lang="id-ID" dirty="0" smtClean="0"/>
              <a:t>2. Memelihara komunikasi yang baik (reciprocal atau timbal balik dan equivalent atau sejajar).</a:t>
            </a:r>
          </a:p>
          <a:p>
            <a:r>
              <a:rPr lang="id-ID" dirty="0" smtClean="0"/>
              <a:t>3.Menitikberatkan moral dan tingkah laku yang baik (berorientasi pada pola (tata karma atau etika politik)</a:t>
            </a: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id-ID" dirty="0"/>
          </a:p>
        </p:txBody>
      </p:sp>
      <p:sp>
        <p:nvSpPr>
          <p:cNvPr id="3" name="Content Placeholder 2"/>
          <p:cNvSpPr>
            <a:spLocks noGrp="1"/>
          </p:cNvSpPr>
          <p:nvPr>
            <p:ph idx="1"/>
          </p:nvPr>
        </p:nvSpPr>
        <p:spPr>
          <a:xfrm>
            <a:off x="395536" y="1124744"/>
            <a:ext cx="8291264" cy="5001419"/>
          </a:xfrm>
        </p:spPr>
        <p:txBody>
          <a:bodyPr>
            <a:normAutofit lnSpcReduction="10000"/>
          </a:bodyPr>
          <a:lstStyle/>
          <a:p>
            <a:r>
              <a:rPr lang="id-ID" b="1" dirty="0" smtClean="0"/>
              <a:t>Salah satu dampak pada Perkembangan media komunikasi dan informasi dapat </a:t>
            </a:r>
          </a:p>
          <a:p>
            <a:pPr>
              <a:buNone/>
            </a:pPr>
            <a:r>
              <a:rPr lang="id-ID" b="1" dirty="0" smtClean="0"/>
              <a:t>	dirasakan pada Bidang Ekonomi. </a:t>
            </a:r>
          </a:p>
          <a:p>
            <a:pPr>
              <a:buNone/>
            </a:pPr>
            <a:r>
              <a:rPr lang="id-ID" b="1" dirty="0" smtClean="0"/>
              <a:t>Dalam perekonomian suatu negara, teknologi informasi mulai dirasa mempunyai peran yang penting dalam perekonomian suatu negara memperlihatkan perubahan yang cukup signifikan.</a:t>
            </a:r>
          </a:p>
          <a:p>
            <a:pPr>
              <a:buNone/>
            </a:pPr>
            <a:r>
              <a:rPr lang="id-ID" b="1" dirty="0" smtClean="0"/>
              <a:t>Namun perkembangan teknologi informasi ini juga memiliki sisi negatif, dimana banyak penyalahgunaan teknologi dalam melakukan tindak kriminal..</a:t>
            </a:r>
          </a:p>
          <a:p>
            <a:pPr>
              <a:buNone/>
            </a:pPr>
            <a:endParaRPr lang="id-ID" b="1" dirty="0" smtClean="0"/>
          </a:p>
          <a:p>
            <a:pPr>
              <a:buNone/>
            </a:pP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b="1" dirty="0" smtClean="0"/>
              <a:t>Berdagang melalui situs jejaring sosial, misalnya, sangat mudah dilakukan oleh siapa saja dan tidak memerlukan biaya yang besar. Kita tinggal membuat account di situs jejaring sosial, memajang gambar-gambar barang yang akan dijual melalui situs jejaring sosial tersebut, dan mempromosikannya kepada khalayak. Usaha seperti ini tentu saja sangat minim modal, namun terbukti efektif dalam meraup keuntungan yang cukup besar</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Bisnis belanja online</a:t>
            </a:r>
            <a:endParaRPr lang="id-ID" dirty="0"/>
          </a:p>
        </p:txBody>
      </p:sp>
      <p:sp>
        <p:nvSpPr>
          <p:cNvPr id="3" name="Content Placeholder 2"/>
          <p:cNvSpPr>
            <a:spLocks noGrp="1"/>
          </p:cNvSpPr>
          <p:nvPr>
            <p:ph idx="1"/>
          </p:nvPr>
        </p:nvSpPr>
        <p:spPr/>
        <p:txBody>
          <a:bodyPr/>
          <a:lstStyle/>
          <a:p>
            <a:r>
              <a:rPr lang="id-ID" b="1" dirty="0" smtClean="0"/>
              <a:t>perkembangan teknologi juga dapat mempengaruhi perusahaan dalam beriklan. Di saat ini banyak perusahaan melakukan kegiatan promosis terhadap produk yang mereka hasilkan suapaya lebih cepat meluas kepada masyarakat dan masyarakat dapat mengetahuinya melalui Media Cetak mupaun Elelktronik.</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b="1" dirty="0" smtClean="0"/>
          </a:p>
          <a:p>
            <a:r>
              <a:rPr lang="id-ID" sz="3200" b="1" dirty="0" smtClean="0"/>
              <a:t>Pemasangan iklan dan promosi melalui media online juga dianggap sangat efektif karena sebagian besar masyarakat sudah dan sering mengakses internet.</a:t>
            </a:r>
            <a:endParaRPr lang="id-ID"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KONSTITUSI adalah</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suatu dokumen yang berisi aturan-aturan untuk menjalankan suatu organisasi.</a:t>
            </a:r>
          </a:p>
          <a:p>
            <a:r>
              <a:rPr lang="id-ID" dirty="0" smtClean="0"/>
              <a:t> Organisasi dimaksud beragam bentuk dan kompleksitas struktur­nya, mulai dari organisasi mahasiswa, perkumpulan masyarakat di daerah tertentu, serikat buruh, organisasi-organisasi kemasyarakatan, organisasi politik, organisasi bisnis, perkumpulan sosial sampai ke organisasi tingkat dunia seperti misalnya Perkumpulan ASEAN, European Communities (EC), World Trade Organization (WTO), Perserikatan Bangsa-Bangsa (PBB), dan sebagainya </a:t>
            </a:r>
            <a:r>
              <a:rPr lang="id-ID" b="1" dirty="0" smtClean="0"/>
              <a:t>semua­nya membutuhkan dokumen dasar yang disebut konstitusi</a:t>
            </a:r>
            <a:r>
              <a:rPr lang="id-ID" dirty="0" smtClean="0"/>
              <a:t>.</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Dampak positif perkembangan media komunikasi antara lain</a:t>
            </a:r>
            <a:endParaRPr lang="id-ID" dirty="0"/>
          </a:p>
        </p:txBody>
      </p:sp>
      <p:sp>
        <p:nvSpPr>
          <p:cNvPr id="3" name="Content Placeholder 2"/>
          <p:cNvSpPr>
            <a:spLocks noGrp="1"/>
          </p:cNvSpPr>
          <p:nvPr>
            <p:ph idx="1"/>
          </p:nvPr>
        </p:nvSpPr>
        <p:spPr/>
        <p:txBody>
          <a:bodyPr>
            <a:normAutofit fontScale="85000" lnSpcReduction="10000"/>
          </a:bodyPr>
          <a:lstStyle/>
          <a:p>
            <a:pPr>
              <a:buNone/>
            </a:pPr>
            <a:endParaRPr lang="id-ID" dirty="0" smtClean="0"/>
          </a:p>
          <a:p>
            <a:r>
              <a:rPr lang="id-ID" b="1" dirty="0" smtClean="0"/>
              <a:t>a.Pertumbuhan ekonomi semakin maju dan berkembang cepat</a:t>
            </a:r>
            <a:endParaRPr lang="id-ID" dirty="0" smtClean="0"/>
          </a:p>
          <a:p>
            <a:r>
              <a:rPr lang="id-ID" b="1" dirty="0" smtClean="0"/>
              <a:t>b.Terjadinya pusat industrialisi pada suatu daerah.negara yang mampu dengan gepat megembangkan media komunikasi dengan cepat.</a:t>
            </a:r>
            <a:endParaRPr lang="id-ID" dirty="0" smtClean="0"/>
          </a:p>
          <a:p>
            <a:r>
              <a:rPr lang="id-ID" b="1" dirty="0" smtClean="0"/>
              <a:t>c.Produktifitas dari dunia industri semakin banyak dan cepat dan kapasitas produksi semakin banyak.</a:t>
            </a:r>
            <a:endParaRPr lang="id-ID" dirty="0" smtClean="0"/>
          </a:p>
          <a:p>
            <a:r>
              <a:rPr lang="id-ID" b="1" dirty="0" smtClean="0"/>
              <a:t>d.Terbukanya dunia usaha yang baru atau lapangan kerja yang baru, </a:t>
            </a:r>
            <a:endParaRPr lang="id-ID" dirty="0" smtClean="0"/>
          </a:p>
          <a:p>
            <a:r>
              <a:rPr lang="id-ID" b="1" dirty="0" smtClean="0"/>
              <a:t>e.Menuntut para pekerja untuk menambah ketrampilan dan ilmu pengetahuan dan masih banyak manfaat dari perkembangan media komunikasi pada bidang ekonomi</a:t>
            </a:r>
            <a:endParaRPr lang="id-ID" dirty="0" smtClean="0"/>
          </a:p>
          <a:p>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Dampak negatif antara lain ;</a:t>
            </a:r>
            <a:r>
              <a:rPr lang="id-ID" dirty="0" smtClean="0"/>
              <a:t/>
            </a:r>
            <a:br>
              <a:rPr lang="id-ID" dirty="0" smtClean="0"/>
            </a:br>
            <a:endParaRPr lang="id-ID" dirty="0"/>
          </a:p>
        </p:txBody>
      </p:sp>
      <p:sp>
        <p:nvSpPr>
          <p:cNvPr id="3" name="Content Placeholder 2"/>
          <p:cNvSpPr>
            <a:spLocks noGrp="1"/>
          </p:cNvSpPr>
          <p:nvPr>
            <p:ph idx="1"/>
          </p:nvPr>
        </p:nvSpPr>
        <p:spPr/>
        <p:txBody>
          <a:bodyPr/>
          <a:lstStyle/>
          <a:p>
            <a:r>
              <a:rPr lang="id-ID" b="1" dirty="0" smtClean="0"/>
              <a:t>a.Terjadinya persaingan pada dunia usaha yang semakin ketat</a:t>
            </a:r>
          </a:p>
          <a:p>
            <a:pPr>
              <a:buNone/>
            </a:pPr>
            <a:endParaRPr lang="id-ID" dirty="0" smtClean="0"/>
          </a:p>
          <a:p>
            <a:r>
              <a:rPr lang="id-ID" b="1" dirty="0" smtClean="0"/>
              <a:t>b.Terjadinya tindak kriminal karena adanya kesenjangan ekonomi</a:t>
            </a:r>
            <a:endParaRPr lang="id-ID" dirty="0" smtClean="0"/>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smtClean="0"/>
              <a:t>Setiap inovasi diciptakan untuk memberikan manfaat positif bagi kehidupan manusia. Memberikan banyak kemudahan, serta sebagai cara baru dalam melakukan aktifitas manusia. Khusus dalam bidang teknologi informasi masyarakat sudah dapat menikmati banyak manfaat yang dibawa oleh inovasi-inovasi yang telah dihasilkan dalam perkembangan teknologi informasi. </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e-COMMERCE</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Untuk perdagangan secara elektronik atau dikenal sebagai E-Commerce. </a:t>
            </a:r>
          </a:p>
          <a:p>
            <a:r>
              <a:rPr lang="id-ID" dirty="0" smtClean="0"/>
              <a:t>E-Commerce adalah perdagangan menggunakan jaringan komunikasi internet.</a:t>
            </a:r>
            <a:r>
              <a:rPr lang="sv-SE" sz="2800" dirty="0" smtClean="0"/>
              <a:t> </a:t>
            </a:r>
            <a:endParaRPr lang="id-ID" sz="2800" dirty="0" smtClean="0"/>
          </a:p>
          <a:p>
            <a:r>
              <a:rPr lang="sv-SE" sz="2800" dirty="0" smtClean="0"/>
              <a:t>TI dalam bidang ekonomi adalah:</a:t>
            </a:r>
            <a:endParaRPr lang="sv-SE" dirty="0" smtClean="0"/>
          </a:p>
          <a:p>
            <a:pPr lvl="2">
              <a:buNone/>
            </a:pPr>
            <a:r>
              <a:rPr lang="sv-SE" sz="800" b="1" dirty="0" smtClean="0"/>
              <a:t>    </a:t>
            </a:r>
            <a:r>
              <a:rPr lang="sv-SE" sz="2400" b="1" dirty="0" smtClean="0"/>
              <a:t>E-Banking</a:t>
            </a:r>
            <a:r>
              <a:rPr lang="id-ID" sz="2400" dirty="0" smtClean="0"/>
              <a:t>E-banking didefinisikan sebagai penghantaran otomatis jasa dan produk bank secara langsung kepada nasabah melalui elektronik, saluran komunikasi interaktif. E-Banking meliputi sistem yang memungkinkan nasabah bank, baik individu ataupun bisnis, untuk mengakses rekening, melakukan transaksi bisnis, atau mendapatkan informasi produk dan jasa bank melalui jaringan pribadi atau publik, termasuk internet. Nasabah dapat mengakses e-banking melalui piranti pintar elektronik seperti komputer/PC, PDA, ATM, atau telepon.</a:t>
            </a:r>
            <a:endParaRPr lang="id-ID" sz="2400" b="1" dirty="0" smtClean="0"/>
          </a:p>
          <a:p>
            <a:pPr lvl="2"/>
            <a:endParaRPr lang="sv-SE" dirty="0" smtClean="0"/>
          </a:p>
          <a:p>
            <a:endParaRPr lang="id-ID" dirty="0" smtClean="0"/>
          </a:p>
          <a:p>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smtClean="0"/>
              <a:t>E-Commerce</a:t>
            </a:r>
            <a:endParaRPr lang="id-ID" dirty="0" smtClean="0"/>
          </a:p>
          <a:p>
            <a:r>
              <a:rPr lang="id-ID" dirty="0" smtClean="0"/>
              <a:t>	Perdagangan elektronik atau e-dagang (bahasa Inggris: Electronic commerce, juga e-commerce) adalah penyebaran, pembelian, penjualan, pemasaran barang dan jasa melalui sistem elektronik seperti internet atau televisi, www, atau jaringan komputer lainnya. E-dagang dapat melibatkan transfer dana elektronik, pertukaran data elektronik, sistem manajemen inventori otomatis, dan sistem pengumpulan data otomatis.</a:t>
            </a:r>
          </a:p>
          <a:p>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b="1" dirty="0" smtClean="0"/>
              <a:t>M- Dagang</a:t>
            </a:r>
            <a:endParaRPr lang="id-ID" dirty="0" smtClean="0"/>
          </a:p>
          <a:p>
            <a:r>
              <a:rPr lang="id-ID" dirty="0" smtClean="0"/>
              <a:t> 	M-dagang atau M-Commerce (Mobile-Commerce, mCommerce) adalah sistem perdagangan elektronik (e-Commerce) dengan menggunakan peralatan portabel/mobile seperti: telepon genggam, telepon pintar, PDA, notebook, dan lain lain. Pada saat pengguna komputer berpindah dari satu tempat ke tempat lain (sewaktu berada dalam mobil, misalnya), pengguna komputer tersebut dapat melakukan transaksi jual beli produk di Internet dengan menggunakan sistem m-dagang ini. Selain m-dagang, istilah lain yang sering dipakai adalah m-bisnis (Mobile Business atau m-business).</a:t>
            </a:r>
          </a:p>
          <a:p>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smtClean="0"/>
              <a:t>L-dagang atau L-Commerce </a:t>
            </a:r>
            <a:endParaRPr lang="id-ID" dirty="0" smtClean="0"/>
          </a:p>
          <a:p>
            <a:r>
              <a:rPr lang="id-ID" dirty="0" smtClean="0"/>
              <a:t> 	L-dagang atau L-Commerce (Location based-Commerce) adalah sistem perdagangan elektronik (e-Commerce) yang menekankan pada pencarian informasi yang dihasilkan oleh peralatan GPS (Global Positioning Systems) dan satelit. Berbeda dengan m-dagang yang lebih menekankan pada aspek pemakaian peralatan mobile, maka L-dagang bisa menggunakan baik peralatan mobile maupun komputer jenis desktop.                 LOKASI</a:t>
            </a:r>
          </a:p>
          <a:p>
            <a:endParaRPr lang="id-ID" dirty="0"/>
          </a:p>
        </p:txBody>
      </p:sp>
      <p:sp>
        <p:nvSpPr>
          <p:cNvPr id="4" name="Notched Right Arrow 3"/>
          <p:cNvSpPr/>
          <p:nvPr/>
        </p:nvSpPr>
        <p:spPr>
          <a:xfrm>
            <a:off x="4499992" y="5661248"/>
            <a:ext cx="978408" cy="43204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negara, pada umumnya selalu memiliki naskah yang disebut sebagai </a:t>
            </a:r>
            <a:r>
              <a:rPr lang="id-ID" b="1" dirty="0" smtClean="0"/>
              <a:t>konstitusi atau Undang-Undang Dasar.</a:t>
            </a:r>
          </a:p>
          <a:p>
            <a:r>
              <a:rPr lang="id-ID" dirty="0" smtClean="0"/>
              <a:t> Bahkan negara yang tidak memiliki satu naskah konstitusi seperti </a:t>
            </a:r>
            <a:r>
              <a:rPr lang="id-ID" b="1" dirty="0" smtClean="0"/>
              <a:t>Inggris, tetap memiliki aturan-aturan yang tumbuh</a:t>
            </a:r>
            <a:r>
              <a:rPr lang="id-ID" b="1" dirty="0" smtClean="0">
                <a:hlinkClick r:id="rId2"/>
              </a:rPr>
              <a:t>[</a:t>
            </a:r>
            <a:r>
              <a:rPr lang="id-ID" b="1" dirty="0" smtClean="0"/>
              <a:t>menjadi konstitusi dalam pengalaman praktek ketatanegaraan </a:t>
            </a:r>
            <a:r>
              <a:rPr lang="id-ID" dirty="0" smtClean="0"/>
              <a:t>dan para ahli tetap dapat menyebut adanya konstitusi dalam konteks hukum tata negara Inggris,.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Phillips Hood and Jackson  MENGEMUKAKAN  </a:t>
            </a:r>
            <a:r>
              <a:rPr lang="id-ID" i="1" dirty="0" smtClean="0"/>
              <a:t>“a body of laws, customs and conventions that define the composition and powers of the organs of the State and that regulate the relations of the various State organs to one another and to the private citizen.</a:t>
            </a:r>
          </a:p>
          <a:p>
            <a:r>
              <a:rPr lang="id-ID" i="1" dirty="0" smtClean="0"/>
              <a:t>(</a:t>
            </a:r>
            <a:r>
              <a:rPr lang="id-ID" dirty="0" smtClean="0"/>
              <a:t>badan hukum, adat istiadat dan konvensi yang mendefinisikan komposisi dan kekuasaan bagian-bagian  Negara dan yang mengatur hubungan dari berbagai bagian Negara terhadap satu sama lain dan kepada warga negara umumnya.)</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D</a:t>
            </a:r>
            <a:r>
              <a:rPr lang="id-ID" dirty="0" smtClean="0"/>
              <a:t>alam konsep konstitusi itu tercakup juga pengertian peraturan tertulis dan tidak tertulis. </a:t>
            </a:r>
          </a:p>
          <a:p>
            <a:r>
              <a:rPr lang="id-ID" dirty="0" smtClean="0"/>
              <a:t>Peraturan tidak tertulis berupa kebiasaan dan konvensi-konvensi ke­negaraan (ketatanegaraan) yang menentukan susunan dan kedudukan organ-organ negara, meng­atur hubungan antar organ-organ negara itu, dan mengatur hubungan organ-organ negara tersebut dengan warga negara.</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Berlakunya suatu konstitusi sebagai hukum dasar yang mengikat didasarkan atas kekuasaan tertinggi atau prinsip kedaulatan yang dianut dalam suatu negara.</a:t>
            </a:r>
          </a:p>
          <a:p>
            <a:r>
              <a:rPr lang="id-ID" dirty="0" smtClean="0"/>
              <a:t> Jika negara itu menganut paham kedaulatan rakyat, maka sumber legitimasi konstitusi itu adalah rakyat. Jika yang berlaku adalah paham kedaulatan raja, maka raja yang menentukan berlaku tidaknya suatu konstitusi.</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i="1" dirty="0"/>
              <a:t>C</a:t>
            </a:r>
            <a:r>
              <a:rPr lang="id-ID" b="1" i="1" dirty="0" smtClean="0"/>
              <a:t>onstituent power :</a:t>
            </a:r>
            <a:r>
              <a:rPr lang="id-ID" b="1" dirty="0" smtClean="0"/>
              <a:t> </a:t>
            </a:r>
            <a:r>
              <a:rPr lang="id-ID" dirty="0" smtClean="0"/>
              <a:t>merupakan kewenangan yang berada di luar dan sekaligus di atas sistem yang diatur­nya.</a:t>
            </a:r>
            <a:endParaRPr lang="id-ID" smtClean="0"/>
          </a:p>
          <a:p>
            <a:r>
              <a:rPr lang="id-ID" smtClean="0"/>
              <a:t> </a:t>
            </a:r>
            <a:r>
              <a:rPr lang="id-ID" dirty="0" smtClean="0"/>
              <a:t>Karena itu, di lingkungan negara-negara demokrasi, rakyatlah yang dianggap menentukan berlakunya suatu konstitusi.</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dirty="0" smtClean="0"/>
              <a:t>Orientasi Politik, dalam rangka memperoleh dukungan, ada tiga level :</a:t>
            </a:r>
            <a:br>
              <a:rPr lang="id-ID" sz="3600" dirty="0" smtClean="0"/>
            </a:br>
            <a:endParaRPr lang="id-ID" sz="3600" dirty="0"/>
          </a:p>
        </p:txBody>
      </p:sp>
      <p:sp>
        <p:nvSpPr>
          <p:cNvPr id="3" name="Content Placeholder 2"/>
          <p:cNvSpPr>
            <a:spLocks noGrp="1"/>
          </p:cNvSpPr>
          <p:nvPr>
            <p:ph idx="1"/>
          </p:nvPr>
        </p:nvSpPr>
        <p:spPr/>
        <p:txBody>
          <a:bodyPr>
            <a:normAutofit fontScale="92500" lnSpcReduction="10000"/>
          </a:bodyPr>
          <a:lstStyle/>
          <a:p>
            <a:r>
              <a:rPr lang="id-ID" b="1" dirty="0" smtClean="0"/>
              <a:t>1.Pengetahuan (knowledge)</a:t>
            </a:r>
          </a:p>
          <a:p>
            <a:r>
              <a:rPr lang="id-ID" dirty="0" smtClean="0"/>
              <a:t>Aspek pengetahuan untuk memperdalam wawasan atau pengetahuan khalayak melalui kegiatan sosialisasi politik baik langsung maupun melalui media.</a:t>
            </a:r>
          </a:p>
          <a:p>
            <a:r>
              <a:rPr lang="id-ID" b="1" dirty="0" smtClean="0"/>
              <a:t>2. Sikap (attitude)</a:t>
            </a:r>
          </a:p>
          <a:p>
            <a:r>
              <a:rPr lang="id-ID" dirty="0" smtClean="0"/>
              <a:t>Orientasi politik yang menyebabkan perubahan sikap terhadap gagsan dan tindakan dari aktor politik.</a:t>
            </a:r>
          </a:p>
          <a:p>
            <a:r>
              <a:rPr lang="id-ID" b="1" dirty="0" smtClean="0"/>
              <a:t>3. Perilaku (behaviour</a:t>
            </a:r>
            <a:r>
              <a:rPr lang="id-ID" dirty="0" smtClean="0"/>
              <a:t>)</a:t>
            </a:r>
          </a:p>
          <a:p>
            <a:r>
              <a:rPr lang="id-ID" dirty="0" smtClean="0"/>
              <a:t>Orientasi politik mengarahkan perilaku atau tindakan masyarakat dalam mendukung gagasan atau cita-cita politik wujudnya dalam bentuk partisipasi politik.</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Format Poltik</a:t>
            </a:r>
          </a:p>
          <a:p>
            <a:r>
              <a:rPr lang="id-ID" dirty="0" smtClean="0"/>
              <a:t> Retorika Politik</a:t>
            </a:r>
          </a:p>
          <a:p>
            <a:r>
              <a:rPr lang="id-ID" dirty="0" smtClean="0"/>
              <a:t>Bentuk komunikasi politik yang mengandalkan pidato atau retorika untuk menyampaikan gagasan atau cita-cita politik.</a:t>
            </a:r>
          </a:p>
          <a:p>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TotalTime>
  <Words>1086</Words>
  <Application>Microsoft Office PowerPoint</Application>
  <PresentationFormat>On-screen Show (4:3)</PresentationFormat>
  <Paragraphs>85</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APLIKASI KOMUNIKASI  BIDANG POLITIK DAN BIDANG EKONOMI</vt:lpstr>
      <vt:lpstr>KONSTITUSI adalah</vt:lpstr>
      <vt:lpstr>Slide 3</vt:lpstr>
      <vt:lpstr>Slide 4</vt:lpstr>
      <vt:lpstr>Slide 5</vt:lpstr>
      <vt:lpstr>Slide 6</vt:lpstr>
      <vt:lpstr>Slide 7</vt:lpstr>
      <vt:lpstr>Orientasi Politik, dalam rangka memperoleh dukungan, ada tiga level : </vt:lpstr>
      <vt:lpstr>Slide 9</vt:lpstr>
      <vt:lpstr> Kunci dari Retorika Politik : </vt:lpstr>
      <vt:lpstr>Agitasi Politik</vt:lpstr>
      <vt:lpstr> Propaganda Politik </vt:lpstr>
      <vt:lpstr> Tipe-tipe Propaganda Politik : </vt:lpstr>
      <vt:lpstr> Public Relation Politik </vt:lpstr>
      <vt:lpstr> FUNGSI  PRP: </vt:lpstr>
      <vt:lpstr>Slide 16</vt:lpstr>
      <vt:lpstr>Slide 17</vt:lpstr>
      <vt:lpstr>Bisnis belanja online</vt:lpstr>
      <vt:lpstr>Slide 19</vt:lpstr>
      <vt:lpstr>Dampak positif perkembangan media komunikasi antara lain</vt:lpstr>
      <vt:lpstr> Dampak negatif antara lain ; </vt:lpstr>
      <vt:lpstr>Slide 22</vt:lpstr>
      <vt:lpstr> e-COMMERCE</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APLIKASI KOMUNIKASI  BIDANG POLITIK DAN BIDANG EKONOMI</dc:title>
  <dc:creator>BUNDA RATU</dc:creator>
  <cp:lastModifiedBy>BUNDA RATU</cp:lastModifiedBy>
  <cp:revision>3</cp:revision>
  <dcterms:created xsi:type="dcterms:W3CDTF">2018-07-16T04:21:17Z</dcterms:created>
  <dcterms:modified xsi:type="dcterms:W3CDTF">2018-12-15T05:15:11Z</dcterms:modified>
</cp:coreProperties>
</file>