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58" r:id="rId4"/>
    <p:sldId id="259" r:id="rId5"/>
    <p:sldId id="284" r:id="rId6"/>
    <p:sldId id="285" r:id="rId7"/>
    <p:sldId id="286" r:id="rId8"/>
    <p:sldId id="287" r:id="rId9"/>
    <p:sldId id="288" r:id="rId10"/>
    <p:sldId id="289" r:id="rId11"/>
    <p:sldId id="290"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AC9ED3-F23D-49B6-B97D-04C13BEF4792}" type="datetimeFigureOut">
              <a:rPr lang="id-ID" smtClean="0"/>
              <a:pPr/>
              <a:t>21/11/2019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1FFF26-52ED-47CF-BFDA-0899868908D6}"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491FFF26-52ED-47CF-BFDA-0899868908D6}" type="slidenum">
              <a:rPr lang="id-ID" smtClean="0"/>
              <a:pPr/>
              <a:t>26</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C5459B7-5159-40C1-B208-9B2C7BCCC8D7}" type="datetimeFigureOut">
              <a:rPr lang="id-ID" smtClean="0"/>
              <a:pPr/>
              <a:t>21/11/2019</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C5E7EEA-0BDC-45E1-880B-CD066C34F6E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5459B7-5159-40C1-B208-9B2C7BCCC8D7}" type="datetimeFigureOut">
              <a:rPr lang="id-ID" smtClean="0"/>
              <a:pPr/>
              <a:t>21/11/2019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C5E7EEA-0BDC-45E1-880B-CD066C34F6E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5459B7-5159-40C1-B208-9B2C7BCCC8D7}" type="datetimeFigureOut">
              <a:rPr lang="id-ID" smtClean="0"/>
              <a:pPr/>
              <a:t>21/11/2019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C5E7EEA-0BDC-45E1-880B-CD066C34F6E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C5459B7-5159-40C1-B208-9B2C7BCCC8D7}" type="datetimeFigureOut">
              <a:rPr lang="id-ID" smtClean="0"/>
              <a:pPr/>
              <a:t>21/11/2019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C5E7EEA-0BDC-45E1-880B-CD066C34F6E5}"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C5459B7-5159-40C1-B208-9B2C7BCCC8D7}" type="datetimeFigureOut">
              <a:rPr lang="id-ID" smtClean="0"/>
              <a:pPr/>
              <a:t>21/11/2019</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C5E7EEA-0BDC-45E1-880B-CD066C34F6E5}"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C5459B7-5159-40C1-B208-9B2C7BCCC8D7}" type="datetimeFigureOut">
              <a:rPr lang="id-ID" smtClean="0"/>
              <a:pPr/>
              <a:t>21/11/2019</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C5E7EEA-0BDC-45E1-880B-CD066C34F6E5}"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C5459B7-5159-40C1-B208-9B2C7BCCC8D7}" type="datetimeFigureOut">
              <a:rPr lang="id-ID" smtClean="0"/>
              <a:pPr/>
              <a:t>21/11/2019</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8C5E7EEA-0BDC-45E1-880B-CD066C34F6E5}"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C5459B7-5159-40C1-B208-9B2C7BCCC8D7}" type="datetimeFigureOut">
              <a:rPr lang="id-ID" smtClean="0"/>
              <a:pPr/>
              <a:t>21/11/2019</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8C5E7EEA-0BDC-45E1-880B-CD066C34F6E5}"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C5459B7-5159-40C1-B208-9B2C7BCCC8D7}" type="datetimeFigureOut">
              <a:rPr lang="id-ID" smtClean="0"/>
              <a:pPr/>
              <a:t>21/11/2019</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8C5E7EEA-0BDC-45E1-880B-CD066C34F6E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C5459B7-5159-40C1-B208-9B2C7BCCC8D7}" type="datetimeFigureOut">
              <a:rPr lang="id-ID" smtClean="0"/>
              <a:pPr/>
              <a:t>21/11/2019</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C5E7EEA-0BDC-45E1-880B-CD066C34F6E5}"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C5459B7-5159-40C1-B208-9B2C7BCCC8D7}" type="datetimeFigureOut">
              <a:rPr lang="id-ID" smtClean="0"/>
              <a:pPr/>
              <a:t>21/11/2019</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C5E7EEA-0BDC-45E1-880B-CD066C34F6E5}"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C5459B7-5159-40C1-B208-9B2C7BCCC8D7}" type="datetimeFigureOut">
              <a:rPr lang="id-ID" smtClean="0"/>
              <a:pPr/>
              <a:t>21/11/2019</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C5E7EEA-0BDC-45E1-880B-CD066C34F6E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 BERKOMUNIKASI</a:t>
            </a:r>
            <a:endParaRPr lang="id-ID" dirty="0"/>
          </a:p>
        </p:txBody>
      </p:sp>
      <p:sp>
        <p:nvSpPr>
          <p:cNvPr id="3" name="Subtitle 2"/>
          <p:cNvSpPr>
            <a:spLocks noGrp="1"/>
          </p:cNvSpPr>
          <p:nvPr>
            <p:ph type="subTitle" idx="1"/>
          </p:nvPr>
        </p:nvSpPr>
        <p:spPr/>
        <p:txBody>
          <a:bodyPr/>
          <a:lstStyle/>
          <a:p>
            <a:endParaRPr lang="id-ID" dirty="0" smtClean="0"/>
          </a:p>
          <a:p>
            <a:r>
              <a:rPr lang="id-ID" dirty="0" smtClean="0"/>
              <a:t>Kul 10,11</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dirty="0" smtClean="0"/>
          </a:p>
          <a:p>
            <a:r>
              <a:rPr lang="id-ID" b="1" dirty="0" smtClean="0"/>
              <a:t> 6.Pemimpin </a:t>
            </a:r>
            <a:r>
              <a:rPr lang="id-ID" b="1" dirty="0" smtClean="0"/>
              <a:t>pendapat (</a:t>
            </a:r>
            <a:r>
              <a:rPr lang="id-ID" b="1" i="1" dirty="0" smtClean="0"/>
              <a:t>opinion leader</a:t>
            </a:r>
            <a:r>
              <a:rPr lang="id-ID" b="1" dirty="0" smtClean="0"/>
              <a:t>)</a:t>
            </a:r>
            <a:endParaRPr lang="id-ID" dirty="0" smtClean="0"/>
          </a:p>
          <a:p>
            <a:r>
              <a:rPr lang="id-ID" dirty="0" smtClean="0"/>
              <a:t>Seseorang yang mempunyai pengaruh kepada anggota kelompok. Orang tersebut tidak memiliki jabatan secara formal. Orang tersebut dapat membimbing dan dapat mengambil keputusan dengan baik, sehingga banyak dipercaya oleh anggota kelompoknya.</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smtClean="0"/>
              <a:t>7.Kosmopolit </a:t>
            </a:r>
            <a:endParaRPr lang="id-ID" dirty="0" smtClean="0"/>
          </a:p>
          <a:p>
            <a:r>
              <a:rPr lang="id-ID" dirty="0" smtClean="0"/>
              <a:t>Seorang yang menghubungkan anggota kelompok pada orang-orang di luar struktur kelompok. Orang dalam kosmopolit ini adalah orang yang aktif dalam asosiasi internasional, orang yang suka berpergian seperti duta. Fungsi kosmopolit yaitu mampu memberikan gagasan-gagasan baru dalam lingkungan yang lebih luas.</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a:t/>
            </a:r>
            <a:br>
              <a:rPr lang="id-ID" dirty="0"/>
            </a:br>
            <a:r>
              <a:rPr lang="id-ID" b="1" dirty="0"/>
              <a:t>Pertama</a:t>
            </a:r>
            <a:r>
              <a:rPr lang="id-ID" dirty="0"/>
              <a:t>, komunikasi antarpribadi membantu perkembangan intelektual dan sosial manusia. Perkembangan intelektual dan sosial manusia sangat ditentukan oleh kualitas komunikasi manusia dengan </a:t>
            </a:r>
            <a:r>
              <a:rPr lang="id-ID" dirty="0" smtClean="0"/>
              <a:t>manusia </a:t>
            </a:r>
            <a:r>
              <a:rPr lang="id-ID" dirty="0"/>
              <a:t>lain. </a:t>
            </a:r>
            <a:endParaRPr lang="id-ID" dirty="0" smtClean="0"/>
          </a:p>
          <a:p>
            <a:r>
              <a:rPr lang="id-ID" b="1" dirty="0" smtClean="0"/>
              <a:t>Kedua</a:t>
            </a:r>
            <a:r>
              <a:rPr lang="id-ID" dirty="0"/>
              <a:t>, identitas atau jati diri manusia terbentuk dalam dan lewat komunikasi dengan orang lain. </a:t>
            </a:r>
          </a:p>
          <a:p>
            <a:endParaRPr lang="id-ID" dirty="0"/>
          </a:p>
        </p:txBody>
      </p:sp>
      <p:sp>
        <p:nvSpPr>
          <p:cNvPr id="2" name="Title 1"/>
          <p:cNvSpPr>
            <a:spLocks noGrp="1"/>
          </p:cNvSpPr>
          <p:nvPr>
            <p:ph type="title"/>
          </p:nvPr>
        </p:nvSpPr>
        <p:spPr/>
        <p:txBody>
          <a:bodyPr>
            <a:normAutofit fontScale="90000"/>
          </a:bodyPr>
          <a:lstStyle/>
          <a:p>
            <a:r>
              <a:rPr lang="id-ID" b="1" dirty="0" smtClean="0"/>
              <a:t>Pentingnya Komunikasi Antar Pribadi</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b="1" dirty="0"/>
              <a:t>Ketiga,</a:t>
            </a:r>
            <a:r>
              <a:rPr lang="id-ID" dirty="0"/>
              <a:t> dalam rangka memahami realitas di sekeliling </a:t>
            </a:r>
            <a:r>
              <a:rPr lang="id-ID" dirty="0" smtClean="0"/>
              <a:t> </a:t>
            </a:r>
            <a:r>
              <a:rPr lang="id-ID" dirty="0"/>
              <a:t>serta menguji kebenaran kesan-kesan dan pengertian yang </a:t>
            </a:r>
            <a:r>
              <a:rPr lang="id-ID" dirty="0" smtClean="0"/>
              <a:t> dimiliki </a:t>
            </a:r>
            <a:r>
              <a:rPr lang="id-ID" dirty="0"/>
              <a:t>tentang dunia di sekitar, </a:t>
            </a:r>
            <a:r>
              <a:rPr lang="id-ID" dirty="0" smtClean="0"/>
              <a:t> </a:t>
            </a:r>
            <a:r>
              <a:rPr lang="id-ID" dirty="0"/>
              <a:t>perlu membandingkanya dengan kesan-kesan dan pengertian orang lain tentang realitas yang sama. </a:t>
            </a:r>
            <a:endParaRPr lang="id-ID" dirty="0" smtClean="0"/>
          </a:p>
          <a:p>
            <a:r>
              <a:rPr lang="id-ID" b="1" dirty="0" smtClean="0"/>
              <a:t>Keempat</a:t>
            </a:r>
            <a:r>
              <a:rPr lang="id-ID" b="1" dirty="0"/>
              <a:t>,</a:t>
            </a:r>
            <a:r>
              <a:rPr lang="id-ID" dirty="0"/>
              <a:t> kesehatan mental </a:t>
            </a:r>
            <a:r>
              <a:rPr lang="id-ID" dirty="0" smtClean="0"/>
              <a:t> </a:t>
            </a:r>
            <a:r>
              <a:rPr lang="id-ID" dirty="0"/>
              <a:t>sebagian besar </a:t>
            </a:r>
            <a:r>
              <a:rPr lang="id-ID" dirty="0" smtClean="0"/>
              <a:t> </a:t>
            </a:r>
            <a:r>
              <a:rPr lang="id-ID" dirty="0"/>
              <a:t>ditentukan oleh kualitas komunikasi atau hubungan </a:t>
            </a:r>
            <a:r>
              <a:rPr lang="id-ID" dirty="0" smtClean="0"/>
              <a:t> </a:t>
            </a:r>
            <a:r>
              <a:rPr lang="id-ID" dirty="0"/>
              <a:t>dengan orang lain, lebih-lebih orang-orang yang merupakan tokoh-tokoh signifikan (significant figures) dalam hidup</a:t>
            </a:r>
          </a:p>
        </p:txBody>
      </p:sp>
      <p:sp>
        <p:nvSpPr>
          <p:cNvPr id="2" name="Title 1"/>
          <p:cNvSpPr>
            <a:spLocks noGrp="1"/>
          </p:cNvSpPr>
          <p:nvPr>
            <p:ph type="title"/>
          </p:nvPr>
        </p:nvSpPr>
        <p:spPr/>
        <p:txBody>
          <a:bodyPr/>
          <a:lstStyle/>
          <a:p>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b="1" dirty="0"/>
              <a:t>Empat Fungsi </a:t>
            </a:r>
            <a:r>
              <a:rPr lang="id-ID" b="1" dirty="0" smtClean="0"/>
              <a:t>Komunikasi</a:t>
            </a:r>
          </a:p>
          <a:p>
            <a:r>
              <a:rPr lang="id-ID" dirty="0" smtClean="0"/>
              <a:t>Pengendalian</a:t>
            </a:r>
          </a:p>
          <a:p>
            <a:r>
              <a:rPr lang="id-ID" dirty="0" smtClean="0"/>
              <a:t> Motivasi</a:t>
            </a:r>
          </a:p>
          <a:p>
            <a:r>
              <a:rPr lang="id-ID" dirty="0" smtClean="0"/>
              <a:t> </a:t>
            </a:r>
            <a:r>
              <a:rPr lang="id-ID" dirty="0"/>
              <a:t>Ungkapan </a:t>
            </a:r>
            <a:r>
              <a:rPr lang="id-ID" dirty="0" smtClean="0"/>
              <a:t>Emosi  Informasi</a:t>
            </a:r>
          </a:p>
          <a:p>
            <a:r>
              <a:rPr lang="id-ID" dirty="0" smtClean="0"/>
              <a:t> </a:t>
            </a:r>
            <a:r>
              <a:rPr lang="id-ID" dirty="0"/>
              <a:t>Fungsi-fungsi Komunikasi </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1. </a:t>
            </a:r>
            <a:r>
              <a:rPr lang="id-ID" dirty="0"/>
              <a:t>Pengendalian Tindakan komunikasi formal dan informal untuk mengendalikan perilaku individu dalam organisasi. </a:t>
            </a:r>
            <a:endParaRPr lang="id-ID" dirty="0" smtClean="0"/>
          </a:p>
          <a:p>
            <a:r>
              <a:rPr lang="id-ID" dirty="0" smtClean="0"/>
              <a:t>Motivasi </a:t>
            </a:r>
            <a:r>
              <a:rPr lang="id-ID" dirty="0"/>
              <a:t>Komunikasi </a:t>
            </a:r>
            <a:r>
              <a:rPr lang="id-ID" dirty="0" smtClean="0"/>
              <a:t>yang </a:t>
            </a:r>
            <a:r>
              <a:rPr lang="id-ID" dirty="0"/>
              <a:t>jelas bagi karyawan apa yang harus dilakukan, bagaimana sebaiknya mereka melakukan, dan dapatkah mereka melakukan untuk meningkatkan kinerja </a:t>
            </a:r>
          </a:p>
        </p:txBody>
      </p:sp>
      <p:sp>
        <p:nvSpPr>
          <p:cNvPr id="2" name="Title 1"/>
          <p:cNvSpPr>
            <a:spLocks noGrp="1"/>
          </p:cNvSpPr>
          <p:nvPr>
            <p:ph type="title"/>
          </p:nvPr>
        </p:nvSpPr>
        <p:spPr/>
        <p:txBody>
          <a:bodyPr/>
          <a:lstStyle/>
          <a:p>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b="1" dirty="0"/>
              <a:t>Ungkapan Emosi Informasi</a:t>
            </a:r>
            <a:r>
              <a:rPr lang="id-ID" dirty="0"/>
              <a:t/>
            </a:r>
            <a:br>
              <a:rPr lang="id-ID" dirty="0"/>
            </a:br>
            <a:r>
              <a:rPr lang="id-ID" dirty="0"/>
              <a:t>Interaksi sosial dalam bentuk komunikasi kelompok kerja yang menyediakan cara bagi karyawan untuk menunjukkan diri mereka sendiri</a:t>
            </a:r>
            <a:r>
              <a:rPr lang="id-ID" dirty="0" smtClean="0"/>
              <a:t>.</a:t>
            </a:r>
          </a:p>
          <a:p>
            <a:r>
              <a:rPr lang="id-ID" dirty="0" smtClean="0"/>
              <a:t> </a:t>
            </a:r>
            <a:r>
              <a:rPr lang="id-ID" dirty="0"/>
              <a:t>Informasi Individu dan kelompok kerja yang membutuhkan informasi untuk membuat keputusan atau bekerja</a:t>
            </a:r>
          </a:p>
        </p:txBody>
      </p:sp>
      <p:sp>
        <p:nvSpPr>
          <p:cNvPr id="2" name="Title 1"/>
          <p:cNvSpPr>
            <a:spLocks noGrp="1"/>
          </p:cNvSpPr>
          <p:nvPr>
            <p:ph type="title"/>
          </p:nvPr>
        </p:nvSpPr>
        <p:spPr/>
        <p:txBody>
          <a:bodyPr/>
          <a:lstStyle/>
          <a:p>
            <a:endParaRPr lang="id-I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dirty="0" smtClean="0"/>
              <a:t>3.Proses </a:t>
            </a:r>
            <a:r>
              <a:rPr lang="id-ID" dirty="0"/>
              <a:t>Komunikasi Proses </a:t>
            </a:r>
            <a:r>
              <a:rPr lang="id-ID" dirty="0" smtClean="0"/>
              <a:t>kodefikasi </a:t>
            </a:r>
            <a:r>
              <a:rPr lang="id-ID" dirty="0"/>
              <a:t>pesan oleh pengirim. Pengirim mengubah gagasan, perasaan dan maksud-maksudnya kedalam bentuk pesan yang dapat dikirimkan. Proses pengiriman pesan kepada penerima. Adanya media, melalui mana pesan dikirimkan. Proses dekodifikasi pesan oleh penerima. </a:t>
            </a:r>
            <a:endParaRPr lang="id-ID" dirty="0" smtClean="0"/>
          </a:p>
          <a:p>
            <a:endParaRPr lang="id-ID" dirty="0" smtClean="0"/>
          </a:p>
          <a:p>
            <a:r>
              <a:rPr lang="id-ID" dirty="0" smtClean="0"/>
              <a:t>Penerima </a:t>
            </a:r>
            <a:r>
              <a:rPr lang="id-ID" dirty="0"/>
              <a:t>menginterpretasikan atau menafsirkan </a:t>
            </a:r>
            <a:r>
              <a:rPr lang="id-ID" dirty="0" smtClean="0"/>
              <a:t>makna </a:t>
            </a:r>
            <a:r>
              <a:rPr lang="id-ID" dirty="0"/>
              <a:t>pesan</a:t>
            </a:r>
            <a:r>
              <a:rPr lang="id-ID" dirty="0" smtClean="0"/>
              <a:t>.(incode). </a:t>
            </a:r>
            <a:r>
              <a:rPr lang="id-ID" dirty="0"/>
              <a:t>Tanggapan batin oleh penerima terhadap hasil interpretasinya tentang makna pesan yang ditangkap. Kemungkinan adanya hambatan (noise) tertentu. </a:t>
            </a:r>
          </a:p>
        </p:txBody>
      </p:sp>
      <p:sp>
        <p:nvSpPr>
          <p:cNvPr id="2" name="Title 1"/>
          <p:cNvSpPr>
            <a:spLocks noGrp="1"/>
          </p:cNvSpPr>
          <p:nvPr>
            <p:ph type="title"/>
          </p:nvPr>
        </p:nvSpPr>
        <p:spPr/>
        <p:txBody>
          <a:bodyPr/>
          <a:lstStyle/>
          <a:p>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b="1" dirty="0" smtClean="0"/>
              <a:t>Komunikasi </a:t>
            </a:r>
            <a:r>
              <a:rPr lang="id-ID" b="1" dirty="0"/>
              <a:t>Interpersonal</a:t>
            </a:r>
            <a:r>
              <a:rPr lang="id-ID" dirty="0"/>
              <a:t/>
            </a:r>
            <a:br>
              <a:rPr lang="id-ID" dirty="0"/>
            </a:br>
            <a:r>
              <a:rPr lang="id-ID" dirty="0"/>
              <a:t>Komunikasi Lisan Komunikasi yang dilakukan percakapan dua orang, diskusi kelompok, pidato. Keuntungan: cepat dan umpan balik dapat diterima dalam waktu singkat. </a:t>
            </a:r>
            <a:endParaRPr lang="id-ID" dirty="0" smtClean="0"/>
          </a:p>
          <a:p>
            <a:r>
              <a:rPr lang="id-ID" dirty="0" smtClean="0"/>
              <a:t>Kerugian</a:t>
            </a:r>
            <a:r>
              <a:rPr lang="id-ID" dirty="0"/>
              <a:t>: pesan harus melewati sejumlah orang. </a:t>
            </a:r>
            <a:endParaRPr lang="id-ID" dirty="0" smtClean="0"/>
          </a:p>
          <a:p>
            <a:r>
              <a:rPr lang="id-ID" dirty="0" smtClean="0"/>
              <a:t>Komunikasi </a:t>
            </a:r>
            <a:r>
              <a:rPr lang="id-ID" dirty="0"/>
              <a:t>Tertulis Mencakup memo, surat, , laporan organisasi, pengumuman, dan bentuk tertulis lainnya. Baik pengirim maupun penerima memiliki catatan komunikasi</a:t>
            </a:r>
          </a:p>
        </p:txBody>
      </p:sp>
      <p:sp>
        <p:nvSpPr>
          <p:cNvPr id="2" name="Title 1"/>
          <p:cNvSpPr>
            <a:spLocks noGrp="1"/>
          </p:cNvSpPr>
          <p:nvPr>
            <p:ph type="title"/>
          </p:nvPr>
        </p:nvSpPr>
        <p:spPr/>
        <p:txBody>
          <a:bodyPr/>
          <a:lstStyle/>
          <a:p>
            <a:r>
              <a:rPr lang="id-ID" dirty="0" smtClean="0"/>
              <a:t>Model Komunikasi </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a:t>Komunikasi Nonverbal Komunikasi yang disampaikan tanpa kata-kata. Suara dengan maksud tertentu atau peringatan Images yang mengendalikan atau mendorong </a:t>
            </a:r>
            <a:r>
              <a:rPr lang="id-ID" dirty="0" smtClean="0"/>
              <a:t>perilaku. </a:t>
            </a:r>
          </a:p>
          <a:p>
            <a:endParaRPr lang="id-ID" dirty="0" smtClean="0"/>
          </a:p>
          <a:p>
            <a:r>
              <a:rPr lang="id-ID" dirty="0" smtClean="0"/>
              <a:t>Perilaku </a:t>
            </a:r>
            <a:r>
              <a:rPr lang="id-ID" dirty="0"/>
              <a:t>situasional yang membawa suatu maksud Bahasa Tubuh: gerak-gerik, ekspresi wajah, dan gerakan tubuh lainnya yang menyampaikan maksud. </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a:t>BAGI KEHIDUPAN MANUSIA “ mendorong kemajuan peradaban manusia</a:t>
            </a:r>
            <a:r>
              <a:rPr lang="id-ID" dirty="0" smtClean="0"/>
              <a:t>”</a:t>
            </a:r>
          </a:p>
          <a:p>
            <a:r>
              <a:rPr lang="id-ID" dirty="0" smtClean="0"/>
              <a:t> </a:t>
            </a:r>
            <a:r>
              <a:rPr lang="id-ID" dirty="0"/>
              <a:t>BAGI ORGANISASI “sebagai sarana mengarahkan &amp; mengendalikan kegiatan, memahami tujuan organisasi, dan mempengaruhi orang-orang” </a:t>
            </a:r>
          </a:p>
          <a:p>
            <a:r>
              <a:rPr lang="id-ID" dirty="0"/>
              <a:t>Pengertian Secara luas komunikasi adalah setiap bentuk tingkah laku seseorang baik verbal maupun nonverbal yang ditanggapi oleh orang lain</a:t>
            </a:r>
          </a:p>
        </p:txBody>
      </p:sp>
      <p:sp>
        <p:nvSpPr>
          <p:cNvPr id="2" name="Title 1"/>
          <p:cNvSpPr>
            <a:spLocks noGrp="1"/>
          </p:cNvSpPr>
          <p:nvPr>
            <p:ph type="title"/>
          </p:nvPr>
        </p:nvSpPr>
        <p:spPr/>
        <p:txBody>
          <a:bodyPr/>
          <a:lstStyle/>
          <a:p>
            <a:pPr algn="ctr"/>
            <a:r>
              <a:rPr lang="id-ID" dirty="0" smtClean="0"/>
              <a:t>PENTINGNYA KOMUNIKASI</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id-ID" dirty="0"/>
              <a:t/>
            </a:r>
            <a:br>
              <a:rPr lang="id-ID" dirty="0"/>
            </a:br>
            <a:r>
              <a:rPr lang="id-ID" dirty="0"/>
              <a:t>Komunikasi Formal Komunikasi yang terjadi dalam rancangan kerja organisasi yang telah ditentukan sebelumnya</a:t>
            </a:r>
            <a:r>
              <a:rPr lang="id-ID" dirty="0" smtClean="0"/>
              <a:t>.</a:t>
            </a:r>
          </a:p>
          <a:p>
            <a:r>
              <a:rPr lang="id-ID" dirty="0" smtClean="0"/>
              <a:t> </a:t>
            </a:r>
            <a:r>
              <a:rPr lang="id-ID" dirty="0"/>
              <a:t>Komunikasi Informal Komunikasi yang tidak didefinisikan oleh struktur organisasi. Komunikasi itu memberi kesempatan para </a:t>
            </a:r>
            <a:r>
              <a:rPr lang="id-ID" dirty="0" smtClean="0"/>
              <a:t>karyawan/anak buah/pegawai, </a:t>
            </a:r>
            <a:r>
              <a:rPr lang="id-ID" dirty="0"/>
              <a:t>untuk memuaskan kebutuhan mereka akan interaksi sosial</a:t>
            </a:r>
            <a:r>
              <a:rPr lang="id-ID" dirty="0" smtClean="0"/>
              <a:t>.</a:t>
            </a:r>
          </a:p>
          <a:p>
            <a:r>
              <a:rPr lang="id-ID" dirty="0" smtClean="0"/>
              <a:t> </a:t>
            </a:r>
            <a:r>
              <a:rPr lang="id-ID" dirty="0"/>
              <a:t>Komunikasi dapat meningkatkan kinerja organisasi dengan menciptakan saluran komunikasi alternatif yang sering lebih cepat dan efisien. </a:t>
            </a:r>
          </a:p>
          <a:p>
            <a:endParaRPr lang="id-ID" dirty="0"/>
          </a:p>
        </p:txBody>
      </p:sp>
      <p:sp>
        <p:nvSpPr>
          <p:cNvPr id="2" name="Title 1"/>
          <p:cNvSpPr>
            <a:spLocks noGrp="1"/>
          </p:cNvSpPr>
          <p:nvPr>
            <p:ph type="title"/>
          </p:nvPr>
        </p:nvSpPr>
        <p:spPr/>
        <p:txBody>
          <a:bodyPr>
            <a:normAutofit fontScale="90000"/>
          </a:bodyPr>
          <a:lstStyle/>
          <a:p>
            <a:r>
              <a:rPr lang="id-ID" b="1" dirty="0" smtClean="0"/>
              <a:t>Jenis Komunikasi Dalam Organisasi</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id-ID" dirty="0"/>
              <a:t/>
            </a:r>
            <a:br>
              <a:rPr lang="id-ID" dirty="0"/>
            </a:br>
            <a:r>
              <a:rPr lang="id-ID" dirty="0"/>
              <a:t>Komunikasi ke Bawah (</a:t>
            </a:r>
            <a:r>
              <a:rPr lang="id-ID" b="1" i="1" dirty="0"/>
              <a:t>Downward communication</a:t>
            </a:r>
            <a:r>
              <a:rPr lang="id-ID" dirty="0"/>
              <a:t>). Komunikasi ke bawah mengalir dari orang pada jenjang hirarki yang lebih tinggi ke jenjang yang lebih rendah. </a:t>
            </a:r>
            <a:endParaRPr lang="id-ID" dirty="0" smtClean="0"/>
          </a:p>
          <a:p>
            <a:r>
              <a:rPr lang="id-ID" dirty="0" smtClean="0"/>
              <a:t>Bentuk </a:t>
            </a:r>
            <a:r>
              <a:rPr lang="id-ID" dirty="0"/>
              <a:t>yang paling umum adalah instruksi, memo resmi, pernyataan tentang kebijakan perusahaan, prosedur, pedoman kerja, dan pengumuman perusahaan. Komunikasi ke atas (</a:t>
            </a:r>
            <a:r>
              <a:rPr lang="id-ID" b="1" i="1" dirty="0"/>
              <a:t>Upward communication</a:t>
            </a:r>
            <a:r>
              <a:rPr lang="id-ID" b="1" i="1" dirty="0" smtClean="0"/>
              <a:t>).</a:t>
            </a:r>
          </a:p>
          <a:p>
            <a:r>
              <a:rPr lang="id-ID" dirty="0" smtClean="0"/>
              <a:t> </a:t>
            </a:r>
            <a:r>
              <a:rPr lang="id-ID" dirty="0"/>
              <a:t>Beberapa di antara arus komunikasi ke atas yang biasa, adalah kotak saran-saran, pertemuan kelompok, dan prosedur naik banding atau pengaduan. </a:t>
            </a:r>
          </a:p>
          <a:p>
            <a:endParaRPr lang="id-ID" dirty="0"/>
          </a:p>
        </p:txBody>
      </p:sp>
      <p:sp>
        <p:nvSpPr>
          <p:cNvPr id="2" name="Title 1"/>
          <p:cNvSpPr>
            <a:spLocks noGrp="1"/>
          </p:cNvSpPr>
          <p:nvPr>
            <p:ph type="title"/>
          </p:nvPr>
        </p:nvSpPr>
        <p:spPr/>
        <p:txBody>
          <a:bodyPr/>
          <a:lstStyle/>
          <a:p>
            <a:r>
              <a:rPr lang="id-ID" b="1" dirty="0" smtClean="0"/>
              <a:t>Komunikasi Dalam Organisasi</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a:t/>
            </a:r>
            <a:br>
              <a:rPr lang="id-ID" dirty="0"/>
            </a:br>
            <a:r>
              <a:rPr lang="id-ID" dirty="0"/>
              <a:t>Komunikasi yang terjadi antara semua </a:t>
            </a:r>
            <a:r>
              <a:rPr lang="id-ID" dirty="0" smtClean="0"/>
              <a:t>karyawan/pegawai/pengikut,  </a:t>
            </a:r>
            <a:r>
              <a:rPr lang="id-ID" dirty="0"/>
              <a:t>di tingkatan organisasi yang sama</a:t>
            </a:r>
            <a:r>
              <a:rPr lang="id-ID" dirty="0" smtClean="0"/>
              <a:t>.</a:t>
            </a:r>
          </a:p>
          <a:p>
            <a:endParaRPr lang="id-ID" dirty="0" smtClean="0"/>
          </a:p>
          <a:p>
            <a:r>
              <a:rPr lang="id-ID" dirty="0" smtClean="0"/>
              <a:t> </a:t>
            </a:r>
            <a:r>
              <a:rPr lang="id-ID" dirty="0"/>
              <a:t>Komunikasi diagonal </a:t>
            </a:r>
            <a:r>
              <a:rPr lang="id-ID" i="1" dirty="0"/>
              <a:t>(Diagonal Communication</a:t>
            </a:r>
            <a:r>
              <a:rPr lang="id-ID" i="1" dirty="0" smtClean="0"/>
              <a:t>) adalah </a:t>
            </a:r>
            <a:r>
              <a:rPr lang="id-ID" dirty="0" smtClean="0"/>
              <a:t>Komunikasi </a:t>
            </a:r>
            <a:r>
              <a:rPr lang="id-ID" dirty="0"/>
              <a:t>yang memotong bidang kerja dan tingkatan organisasi. </a:t>
            </a:r>
          </a:p>
          <a:p>
            <a:endParaRPr lang="id-ID" dirty="0"/>
          </a:p>
        </p:txBody>
      </p:sp>
      <p:sp>
        <p:nvSpPr>
          <p:cNvPr id="2" name="Title 1"/>
          <p:cNvSpPr>
            <a:spLocks noGrp="1"/>
          </p:cNvSpPr>
          <p:nvPr>
            <p:ph type="title"/>
          </p:nvPr>
        </p:nvSpPr>
        <p:spPr/>
        <p:txBody>
          <a:bodyPr>
            <a:normAutofit fontScale="90000"/>
          </a:bodyPr>
          <a:lstStyle/>
          <a:p>
            <a:r>
              <a:rPr lang="id-ID" b="1" dirty="0" smtClean="0"/>
              <a:t>Komunikasi horizontal (</a:t>
            </a:r>
            <a:r>
              <a:rPr lang="id-ID" b="1" i="1" dirty="0" smtClean="0"/>
              <a:t>Horizontal Communication).</a:t>
            </a:r>
            <a:endParaRPr lang="id-ID"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smtClean="0"/>
              <a:t>Jaringan </a:t>
            </a:r>
            <a:r>
              <a:rPr lang="id-ID" dirty="0"/>
              <a:t>Rantai Komunikasi mengalir sesuai dengan rantai komando formal, baik ke bawah maupun ke atas</a:t>
            </a:r>
            <a:r>
              <a:rPr lang="id-ID" dirty="0" smtClean="0"/>
              <a:t>.</a:t>
            </a:r>
          </a:p>
          <a:p>
            <a:pPr>
              <a:buNone/>
            </a:pPr>
            <a:r>
              <a:rPr lang="id-ID" dirty="0" smtClean="0"/>
              <a:t> </a:t>
            </a:r>
          </a:p>
          <a:p>
            <a:r>
              <a:rPr lang="id-ID" dirty="0" smtClean="0"/>
              <a:t>Jaringan </a:t>
            </a:r>
            <a:r>
              <a:rPr lang="id-ID" dirty="0"/>
              <a:t>Roda Komunikasi yang mengalir antara pemimpin yang kuat dan mudah dikenal dan orang lain atau tim kerja</a:t>
            </a:r>
            <a:r>
              <a:rPr lang="id-ID" dirty="0" smtClean="0"/>
              <a:t>.</a:t>
            </a:r>
          </a:p>
          <a:p>
            <a:endParaRPr lang="id-ID" dirty="0" smtClean="0"/>
          </a:p>
          <a:p>
            <a:r>
              <a:rPr lang="id-ID" dirty="0" smtClean="0"/>
              <a:t> </a:t>
            </a:r>
            <a:r>
              <a:rPr lang="id-ID" dirty="0"/>
              <a:t>Jaringan Semua saluran Komunikasi mengalir dengan bebas di antara semua anggota tim kerja. </a:t>
            </a:r>
          </a:p>
          <a:p>
            <a:endParaRPr lang="id-ID" dirty="0"/>
          </a:p>
        </p:txBody>
      </p:sp>
      <p:sp>
        <p:nvSpPr>
          <p:cNvPr id="2" name="Title 1"/>
          <p:cNvSpPr>
            <a:spLocks noGrp="1"/>
          </p:cNvSpPr>
          <p:nvPr>
            <p:ph type="title"/>
          </p:nvPr>
        </p:nvSpPr>
        <p:spPr/>
        <p:txBody>
          <a:bodyPr>
            <a:normAutofit fontScale="90000"/>
          </a:bodyPr>
          <a:lstStyle/>
          <a:p>
            <a:r>
              <a:rPr lang="id-ID" b="1" dirty="0"/>
              <a:t>P</a:t>
            </a:r>
            <a:r>
              <a:rPr lang="id-ID" b="1" dirty="0" smtClean="0"/>
              <a:t>ola arus komunikasi organisasi vertikal dan horizontal.</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dirty="0" smtClean="0"/>
              <a:t>Mendengarkan </a:t>
            </a:r>
            <a:r>
              <a:rPr lang="id-ID" dirty="0"/>
              <a:t>secara selektif </a:t>
            </a:r>
            <a:r>
              <a:rPr lang="id-ID" dirty="0" smtClean="0"/>
              <a:t>merupakan </a:t>
            </a:r>
            <a:r>
              <a:rPr lang="id-ID" dirty="0"/>
              <a:t>bentuk persepsi yang selektif dimana </a:t>
            </a:r>
            <a:r>
              <a:rPr lang="id-ID" dirty="0" smtClean="0"/>
              <a:t>cenderung </a:t>
            </a:r>
            <a:r>
              <a:rPr lang="id-ID" dirty="0"/>
              <a:t>mengaburkan informasi baru, khususnya jika informasi itu bertentangan dengan </a:t>
            </a:r>
            <a:r>
              <a:rPr lang="id-ID" dirty="0" smtClean="0"/>
              <a:t>kepercayaan/keyakinan seseorang . </a:t>
            </a:r>
          </a:p>
          <a:p>
            <a:r>
              <a:rPr lang="id-ID" dirty="0" smtClean="0"/>
              <a:t>Pertimbangan Nilai,  </a:t>
            </a:r>
            <a:r>
              <a:rPr lang="id-ID" dirty="0"/>
              <a:t>p</a:t>
            </a:r>
            <a:r>
              <a:rPr lang="id-ID" dirty="0" smtClean="0"/>
              <a:t>ertimbangan </a:t>
            </a:r>
            <a:r>
              <a:rPr lang="id-ID" dirty="0"/>
              <a:t>ini menyangkut pemberian nilai menyeluruh kepada sebuah pesan sebelum menerima seluruh komunikasi</a:t>
            </a:r>
            <a:r>
              <a:rPr lang="id-ID" dirty="0" smtClean="0"/>
              <a:t>.</a:t>
            </a:r>
          </a:p>
          <a:p>
            <a:r>
              <a:rPr lang="id-ID" dirty="0" smtClean="0"/>
              <a:t> </a:t>
            </a:r>
            <a:r>
              <a:rPr lang="id-ID" dirty="0"/>
              <a:t>Penilaian nilai mungkin didasarkan pada evaluasi penerima mengenai komunikator, pengalaman sebelumnya dengan komunikator, atau arti yang dapat diharapkan dari pesan itu. </a:t>
            </a:r>
          </a:p>
          <a:p>
            <a:endParaRPr lang="id-ID" dirty="0"/>
          </a:p>
        </p:txBody>
      </p:sp>
      <p:sp>
        <p:nvSpPr>
          <p:cNvPr id="2" name="Title 1"/>
          <p:cNvSpPr>
            <a:spLocks noGrp="1"/>
          </p:cNvSpPr>
          <p:nvPr>
            <p:ph type="title"/>
          </p:nvPr>
        </p:nvSpPr>
        <p:spPr/>
        <p:txBody>
          <a:bodyPr>
            <a:normAutofit fontScale="90000"/>
          </a:bodyPr>
          <a:lstStyle/>
          <a:p>
            <a:r>
              <a:rPr lang="id-ID" b="1" dirty="0" smtClean="0"/>
              <a:t>Hambatan Terhadap Komunikasi Organisasi yang Efektif</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id-ID" dirty="0"/>
              <a:t/>
            </a:r>
            <a:br>
              <a:rPr lang="id-ID" dirty="0"/>
            </a:br>
            <a:r>
              <a:rPr lang="id-ID" sz="3400" dirty="0"/>
              <a:t>Dapat </a:t>
            </a:r>
            <a:r>
              <a:rPr lang="id-ID" sz="3400" dirty="0" smtClean="0"/>
              <a:t>dipercaya, </a:t>
            </a:r>
            <a:r>
              <a:rPr lang="id-ID" sz="3400" dirty="0"/>
              <a:t>sumbernya adalah kepercayaan, keyakinan dan pengakuan penerima terhadap perkataan dan tindakan komunikator</a:t>
            </a:r>
            <a:r>
              <a:rPr lang="id-ID" sz="3400" dirty="0" smtClean="0"/>
              <a:t>.</a:t>
            </a:r>
          </a:p>
          <a:p>
            <a:r>
              <a:rPr lang="id-ID" sz="3400" dirty="0" smtClean="0"/>
              <a:t> </a:t>
            </a:r>
            <a:r>
              <a:rPr lang="id-ID" sz="3400" dirty="0"/>
              <a:t>Persoalan </a:t>
            </a:r>
            <a:r>
              <a:rPr lang="id-ID" sz="3400" dirty="0" smtClean="0"/>
              <a:t>Bahasa, </a:t>
            </a:r>
            <a:r>
              <a:rPr lang="id-ID" sz="3400" dirty="0"/>
              <a:t>k</a:t>
            </a:r>
            <a:r>
              <a:rPr lang="id-ID" sz="3400" dirty="0" smtClean="0"/>
              <a:t>ata-kata </a:t>
            </a:r>
            <a:r>
              <a:rPr lang="id-ID" sz="3400" dirty="0"/>
              <a:t>yang sama mungkin mempunyai arti yang berbeda-beda bagi orang yang berbeda-beda. </a:t>
            </a:r>
            <a:endParaRPr lang="id-ID" sz="3400" dirty="0" smtClean="0"/>
          </a:p>
          <a:p>
            <a:r>
              <a:rPr lang="id-ID" sz="3400" dirty="0" smtClean="0"/>
              <a:t>Pengertian </a:t>
            </a:r>
            <a:r>
              <a:rPr lang="id-ID" sz="3400" dirty="0"/>
              <a:t>itu terdapat dalam diri penerima, dan tidak dalam kata-kata. </a:t>
            </a:r>
            <a:endParaRPr lang="id-ID" sz="3400" dirty="0" smtClean="0"/>
          </a:p>
          <a:p>
            <a:r>
              <a:rPr lang="id-ID" sz="3400" dirty="0" smtClean="0"/>
              <a:t>Penyaringan  </a:t>
            </a:r>
            <a:r>
              <a:rPr lang="id-ID" sz="3400" dirty="0"/>
              <a:t>atau filtering biasa terjadi dalam komunikasi </a:t>
            </a:r>
            <a:r>
              <a:rPr lang="id-ID" sz="3400" dirty="0" smtClean="0"/>
              <a:t> organisasi</a:t>
            </a:r>
            <a:r>
              <a:rPr lang="id-ID" sz="3400" dirty="0"/>
              <a:t>. </a:t>
            </a:r>
            <a:endParaRPr lang="id-ID" sz="3400" dirty="0" smtClean="0"/>
          </a:p>
          <a:p>
            <a:r>
              <a:rPr lang="id-ID" sz="3400" dirty="0" smtClean="0"/>
              <a:t>Penyaringan </a:t>
            </a:r>
            <a:r>
              <a:rPr lang="id-ID" sz="3400" dirty="0"/>
              <a:t>berhubungan dengan manipulasi informasi sedemikian sehingga informasi ditangkap positif oleh penerimanya. </a:t>
            </a:r>
          </a:p>
          <a:p>
            <a:endParaRPr lang="id-ID" sz="3400" dirty="0"/>
          </a:p>
        </p:txBody>
      </p:sp>
      <p:sp>
        <p:nvSpPr>
          <p:cNvPr id="2" name="Title 1"/>
          <p:cNvSpPr>
            <a:spLocks noGrp="1"/>
          </p:cNvSpPr>
          <p:nvPr>
            <p:ph type="title"/>
          </p:nvPr>
        </p:nvSpPr>
        <p:spPr/>
        <p:txBody>
          <a:bodyPr>
            <a:normAutofit fontScale="90000"/>
          </a:bodyPr>
          <a:lstStyle/>
          <a:p>
            <a:r>
              <a:rPr lang="id-ID" b="1" dirty="0" smtClean="0"/>
              <a:t>SUMBER YANG DAPAT DIPERCAYA</a:t>
            </a: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dirty="0" smtClean="0"/>
              <a:t>Logat ,menunjukkan </a:t>
            </a:r>
            <a:r>
              <a:rPr lang="id-ID" dirty="0"/>
              <a:t>bahwa kata-kata atau ungkapan melukiskan prosedur yang sangat sederhana atau obyek yang biasa saja. </a:t>
            </a:r>
            <a:endParaRPr lang="id-ID" dirty="0" smtClean="0"/>
          </a:p>
          <a:p>
            <a:r>
              <a:rPr lang="id-ID" dirty="0" smtClean="0"/>
              <a:t>Perbedaan </a:t>
            </a:r>
            <a:r>
              <a:rPr lang="id-ID" dirty="0"/>
              <a:t>Status </a:t>
            </a:r>
            <a:r>
              <a:rPr lang="id-ID" dirty="0" smtClean="0"/>
              <a:t> dapat </a:t>
            </a:r>
            <a:r>
              <a:rPr lang="id-ID" dirty="0"/>
              <a:t>menimbulkan ancaman bagi seseorang yang lebih rendah kedudukannya dalam hirarki, yang dapat menghindari atau menyimpangkan komunikasi. </a:t>
            </a:r>
            <a:endParaRPr lang="id-ID" dirty="0" smtClean="0"/>
          </a:p>
          <a:p>
            <a:r>
              <a:rPr lang="id-ID" dirty="0" smtClean="0"/>
              <a:t>Tekanan </a:t>
            </a:r>
            <a:r>
              <a:rPr lang="id-ID" dirty="0"/>
              <a:t>Waktu </a:t>
            </a:r>
            <a:r>
              <a:rPr lang="id-ID" dirty="0" smtClean="0"/>
              <a:t> </a:t>
            </a:r>
            <a:r>
              <a:rPr lang="id-ID" dirty="0"/>
              <a:t>merupakan hambatan penting bagi komunikasi. Hal ini dikarenakan para manajer tidak mempunyai waktu untuk sering berkomunikasi dengan setiap bawahan. </a:t>
            </a:r>
          </a:p>
          <a:p>
            <a:endParaRPr lang="id-ID" dirty="0"/>
          </a:p>
        </p:txBody>
      </p:sp>
      <p:sp>
        <p:nvSpPr>
          <p:cNvPr id="2" name="Title 1"/>
          <p:cNvSpPr>
            <a:spLocks noGrp="1"/>
          </p:cNvSpPr>
          <p:nvPr>
            <p:ph type="title"/>
          </p:nvPr>
        </p:nvSpPr>
        <p:spPr/>
        <p:txBody>
          <a:bodyPr>
            <a:normAutofit/>
          </a:bodyPr>
          <a:lstStyle/>
          <a:p>
            <a:r>
              <a:rPr lang="id-ID" sz="3200" b="1" dirty="0" smtClean="0"/>
              <a:t>Bahasa Dalam Kelompok Perbedaan Status  dan Tekanan Waktu</a:t>
            </a:r>
            <a:endParaRPr lang="id-ID" sz="32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b="1" dirty="0"/>
              <a:t>Beban Komunikasi yang Terlalu Berat</a:t>
            </a:r>
            <a:r>
              <a:rPr lang="id-ID" dirty="0"/>
              <a:t/>
            </a:r>
            <a:br>
              <a:rPr lang="id-ID" dirty="0"/>
            </a:br>
            <a:r>
              <a:rPr lang="id-ID" dirty="0"/>
              <a:t>Salah satu syarat penting bagi pengambilan keputusan yang efektif adalah informasi</a:t>
            </a:r>
            <a:r>
              <a:rPr lang="id-ID" dirty="0" smtClean="0"/>
              <a:t>.</a:t>
            </a:r>
          </a:p>
          <a:p>
            <a:endParaRPr lang="id-ID" dirty="0" smtClean="0"/>
          </a:p>
          <a:p>
            <a:r>
              <a:rPr lang="id-ID" dirty="0" smtClean="0"/>
              <a:t> </a:t>
            </a:r>
            <a:r>
              <a:rPr lang="id-ID" dirty="0"/>
              <a:t>Karena kemajuan teknologi komunikasi, maka kesulitannya tidak terletak dalam mengumpulkan </a:t>
            </a:r>
            <a:r>
              <a:rPr lang="id-ID" dirty="0" smtClean="0"/>
              <a:t>informasi,tetapi </a:t>
            </a:r>
            <a:r>
              <a:rPr lang="id-ID" dirty="0"/>
              <a:t>oleh banyak informasi dan data yang tersedia bagi mereka</a:t>
            </a:r>
          </a:p>
        </p:txBody>
      </p:sp>
      <p:sp>
        <p:nvSpPr>
          <p:cNvPr id="2" name="Title 1"/>
          <p:cNvSpPr>
            <a:spLocks noGrp="1"/>
          </p:cNvSpPr>
          <p:nvPr>
            <p:ph type="title"/>
          </p:nvPr>
        </p:nvSpPr>
        <p:spPr/>
        <p:txBody>
          <a:bodyPr/>
          <a:lstStyle/>
          <a:p>
            <a:endParaRPr lang="id-ID"/>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Berdasarkan Pengembangan Komunikasi antar pribadi dilihat sebagai perkembangan dari komunikasi interpersonal pada satu sisi kemudian menjadi komunikasi pribadi atau intim disisi lain.</a:t>
            </a:r>
          </a:p>
          <a:p>
            <a:endParaRPr lang="id-ID" dirty="0" smtClean="0"/>
          </a:p>
          <a:p>
            <a:r>
              <a:rPr lang="id-ID" dirty="0" smtClean="0"/>
              <a:t> Oleh karena itu derajat hubungan antar pribadi turut berpengaruh terhadap keluasan dan kedalaman informasi yang dikomunikasikan- sehingga memudahkan perubahan sikap</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dirty="0" smtClean="0"/>
              <a:t>I.Keterbukaan (openness)</a:t>
            </a:r>
          </a:p>
          <a:p>
            <a:r>
              <a:rPr lang="id-ID" dirty="0" smtClean="0"/>
              <a:t>Kemauan menanggapi dengan senang hati in1ormasi #ang diterima didalam menghadapi hubungan antarpribadi. Kualitas keterbukaan mengacu pada tiga aspek dari komunikasi interpersonal</a:t>
            </a:r>
          </a:p>
          <a:p>
            <a:r>
              <a:rPr lang="id-ID" dirty="0" smtClean="0"/>
              <a:t>1. komunikator interpersonal yang efektif  harus terbuka kepada komunikannya</a:t>
            </a:r>
          </a:p>
          <a:p>
            <a:r>
              <a:rPr lang="id-ID" dirty="0" smtClean="0"/>
              <a:t>2. mengacu pada kesediaan komunikator untuk bereaksi secara jujur terhadap stimulus yang datang. </a:t>
            </a:r>
          </a:p>
          <a:p>
            <a:endParaRPr lang="id-ID" dirty="0" smtClean="0"/>
          </a:p>
          <a:p>
            <a:endParaRPr lang="id-ID" dirty="0" smtClean="0"/>
          </a:p>
          <a:p>
            <a:endParaRPr lang="id-ID" dirty="0"/>
          </a:p>
        </p:txBody>
      </p:sp>
      <p:sp>
        <p:nvSpPr>
          <p:cNvPr id="3" name="Title 2"/>
          <p:cNvSpPr>
            <a:spLocks noGrp="1"/>
          </p:cNvSpPr>
          <p:nvPr>
            <p:ph type="title"/>
          </p:nvPr>
        </p:nvSpPr>
        <p:spPr/>
        <p:txBody>
          <a:bodyPr>
            <a:normAutofit fontScale="90000"/>
          </a:bodyPr>
          <a:lstStyle/>
          <a:p>
            <a:r>
              <a:rPr lang="id-ID" dirty="0" smtClean="0"/>
              <a:t>CIRI-CIRI Komunikasi antar Pribadi</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a:t>Komunikasi mencakup pengertian yang lebih luas dari sekadar </a:t>
            </a:r>
            <a:r>
              <a:rPr lang="id-ID" dirty="0" smtClean="0"/>
              <a:t>wawancara yaitu setiap </a:t>
            </a:r>
            <a:r>
              <a:rPr lang="id-ID" dirty="0"/>
              <a:t>bentuk tingkah laku mengungkapkan pesan tertentu, sehingga juga merupakan sebentuk komunikasi. </a:t>
            </a:r>
            <a:endParaRPr lang="id-ID" dirty="0" smtClean="0"/>
          </a:p>
          <a:p>
            <a:r>
              <a:rPr lang="id-ID" dirty="0" smtClean="0"/>
              <a:t>Sementara </a:t>
            </a:r>
            <a:r>
              <a:rPr lang="id-ID" dirty="0"/>
              <a:t>secara sempit komunikasi diartikan sebagai pesan yang dikirimkan seseorang kepada satu atau lebih penerima dengan maksud sadar untuk mempengaruhi tingkah laku si penerima. ekspresi ataupun ungkapan tertentu dan gerak tubuh. </a:t>
            </a:r>
          </a:p>
          <a:p>
            <a:endParaRPr lang="id-ID" dirty="0"/>
          </a:p>
        </p:txBody>
      </p:sp>
      <p:sp>
        <p:nvSpPr>
          <p:cNvPr id="2" name="Title 1"/>
          <p:cNvSpPr>
            <a:spLocks noGrp="1"/>
          </p:cNvSpPr>
          <p:nvPr>
            <p:ph type="title"/>
          </p:nvPr>
        </p:nvSpPr>
        <p:spPr/>
        <p:txBody>
          <a:bodyPr/>
          <a:lstStyle/>
          <a:p>
            <a:endParaRPr lang="id-ID"/>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dirty="0" smtClean="0"/>
              <a:t>3.Berkaitan  kepemilikan perasaan dan pikiran dimana komunikator mengakui bahwa perasaan dan pikiran yang diungkapkan adalah miliknya dan ia bertanggung jawab atasnya</a:t>
            </a:r>
          </a:p>
          <a:p>
            <a:endParaRPr lang="id-ID" dirty="0" smtClean="0"/>
          </a:p>
          <a:p>
            <a:r>
              <a:rPr lang="id-ID" dirty="0" smtClean="0"/>
              <a:t>II. Empati (empathy)</a:t>
            </a:r>
          </a:p>
          <a:p>
            <a:r>
              <a:rPr lang="id-ID" dirty="0" smtClean="0"/>
              <a:t>adalah kemampuan seseorang untuk mengetahui apa yang sedang dialami orang lain pada suatu saat tertentu- dari sudut pandang oranglain itu- melalui kacamata orang lain itu.</a:t>
            </a:r>
          </a:p>
          <a:p>
            <a:endParaRPr lang="id-ID" dirty="0" smtClean="0"/>
          </a:p>
          <a:p>
            <a:endParaRPr lang="id-ID" dirty="0" smtClean="0"/>
          </a:p>
          <a:p>
            <a:endParaRPr lang="id-ID" dirty="0"/>
          </a:p>
        </p:txBody>
      </p:sp>
      <p:sp>
        <p:nvSpPr>
          <p:cNvPr id="3" name="Title 2"/>
          <p:cNvSpPr>
            <a:spLocks noGrp="1"/>
          </p:cNvSpPr>
          <p:nvPr>
            <p:ph type="title"/>
          </p:nvPr>
        </p:nvSpPr>
        <p:spPr/>
        <p:txBody>
          <a:bodyPr/>
          <a:lstStyle/>
          <a:p>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dirty="0" smtClean="0"/>
              <a:t>III. Dukungan (  supportiveness)</a:t>
            </a:r>
          </a:p>
          <a:p>
            <a:r>
              <a:rPr lang="id-ID" dirty="0" smtClean="0"/>
              <a:t>$ituasi Yang terbuka untuk mendukung komunikasi berlangsung efektif. hubungan interpersonal yang efektif adalah hubungan dimana terdaat sikap mendukung. </a:t>
            </a:r>
            <a:r>
              <a:rPr lang="sv-SE" dirty="0" smtClean="0"/>
              <a:t>bersika</a:t>
            </a:r>
            <a:r>
              <a:rPr lang="id-ID" dirty="0" smtClean="0"/>
              <a:t>p</a:t>
            </a:r>
            <a:r>
              <a:rPr lang="sv-SE" dirty="0" smtClean="0"/>
              <a:t> deskri</a:t>
            </a:r>
            <a:r>
              <a:rPr lang="id-ID" dirty="0" smtClean="0"/>
              <a:t>p</a:t>
            </a:r>
            <a:r>
              <a:rPr lang="sv-SE" dirty="0" smtClean="0"/>
              <a:t>ti</a:t>
            </a:r>
            <a:r>
              <a:rPr lang="id-ID" dirty="0" smtClean="0"/>
              <a:t>f</a:t>
            </a:r>
            <a:r>
              <a:rPr lang="sv-SE" dirty="0" smtClean="0"/>
              <a:t> bukan e</a:t>
            </a:r>
            <a:r>
              <a:rPr lang="id-ID" dirty="0" smtClean="0"/>
              <a:t>v</a:t>
            </a:r>
            <a:r>
              <a:rPr lang="sv-SE" dirty="0" smtClean="0"/>
              <a:t>aluati</a:t>
            </a:r>
            <a:r>
              <a:rPr lang="id-ID" dirty="0" smtClean="0"/>
              <a:t>f</a:t>
            </a:r>
            <a:r>
              <a:rPr lang="sv-SE" dirty="0" smtClean="0"/>
              <a:t>- </a:t>
            </a:r>
            <a:endParaRPr lang="id-ID" dirty="0" smtClean="0"/>
          </a:p>
          <a:p>
            <a:r>
              <a:rPr lang="sv-SE" dirty="0" smtClean="0"/>
              <a:t>s</a:t>
            </a:r>
            <a:r>
              <a:rPr lang="id-ID" dirty="0" smtClean="0"/>
              <a:t>p</a:t>
            </a:r>
            <a:r>
              <a:rPr lang="sv-SE" dirty="0" smtClean="0"/>
              <a:t>ontan bukan strategik</a:t>
            </a:r>
            <a:r>
              <a:rPr lang="id-ID" dirty="0" smtClean="0"/>
              <a:t>.</a:t>
            </a:r>
          </a:p>
          <a:p>
            <a:endParaRPr lang="id-ID" dirty="0" smtClean="0"/>
          </a:p>
          <a:p>
            <a:r>
              <a:rPr lang="id-ID" dirty="0" smtClean="0"/>
              <a:t>IV. Rasa Positif (  positiveness)</a:t>
            </a:r>
          </a:p>
          <a:p>
            <a:r>
              <a:rPr lang="id-ID" dirty="0" smtClean="0"/>
              <a:t>$eseorang harus memiliki Perasaan PositiF terhadap dirinya-mendorong orang lain lebih aktif berpartisipasi- dan menciptakan situasi komunikasi kondusif untuk interaksi yang  efektif.</a:t>
            </a:r>
          </a:p>
          <a:p>
            <a:endParaRPr lang="id-ID" dirty="0" smtClean="0"/>
          </a:p>
          <a:p>
            <a:endParaRPr lang="id-ID" dirty="0" smtClean="0"/>
          </a:p>
          <a:p>
            <a:endParaRPr lang="id-ID" dirty="0" smtClean="0"/>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Kesetaraan ( equality)</a:t>
            </a:r>
          </a:p>
          <a:p>
            <a:r>
              <a:rPr lang="id-ID" dirty="0" smtClean="0"/>
              <a:t>Komunikasi antarpribadi akan lebih efektif  bila suasananya setara, artinya- ada pengakuan secara diam-diam bahwa kedua belah pihak menghargai- berguna- dan mempunyai sesuatu yang penting </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dirty="0" smtClean="0"/>
              <a:t>1.Komunikasi antarpribadi melibatkan di dalamnya perilaku verbal dan nonverbal.</a:t>
            </a:r>
          </a:p>
          <a:p>
            <a:r>
              <a:rPr lang="id-ID" dirty="0" smtClean="0"/>
              <a:t>2.Komunikasi antar pribadi melibatkan  pernytaan atau ungkapan yang spontan.</a:t>
            </a:r>
          </a:p>
          <a:p>
            <a:r>
              <a:rPr lang="id-ID" dirty="0" smtClean="0"/>
              <a:t>3..Komunikasi antar pribadi tidaklah statis melainkan dinamis.</a:t>
            </a:r>
          </a:p>
          <a:p>
            <a:r>
              <a:rPr lang="id-ID" dirty="0" smtClean="0"/>
              <a:t>4.Komunikasi antar pribadi melibatkan umpan balik .pribadi- hubungan interaksi dan koherensi (pernyataan yang satu harus berkaitan dengan yang lain sebelumnya).'.</a:t>
            </a:r>
          </a:p>
        </p:txBody>
      </p:sp>
      <p:sp>
        <p:nvSpPr>
          <p:cNvPr id="3" name="Title 2"/>
          <p:cNvSpPr>
            <a:spLocks noGrp="1"/>
          </p:cNvSpPr>
          <p:nvPr>
            <p:ph type="title"/>
          </p:nvPr>
        </p:nvSpPr>
        <p:spPr/>
        <p:txBody>
          <a:bodyPr>
            <a:normAutofit fontScale="90000"/>
          </a:bodyPr>
          <a:lstStyle/>
          <a:p>
            <a:r>
              <a:rPr lang="id-ID" dirty="0" smtClean="0"/>
              <a:t>Tujuh sifat komunikasi antarpribadi. Menurut Liliweri (1991) </a:t>
            </a:r>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5.Komunikasi antarpribadi dipandu oleh tata aturan yang bersifat intrinsik dan ekstrinsik.</a:t>
            </a:r>
          </a:p>
          <a:p>
            <a:r>
              <a:rPr lang="id-ID" dirty="0" smtClean="0"/>
              <a:t>6.Komunikasi antarpribadi merupakan suatu kegiatan dan tindakan.</a:t>
            </a:r>
          </a:p>
          <a:p>
            <a:r>
              <a:rPr lang="id-ID" dirty="0" smtClean="0"/>
              <a:t>7.Komunikasi antarpribadi di dalamnya melibatkan bidang persuasi</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1.sangat Potensial untuk menjalankan Fungsi instrumental sebagai alat untuk mempengaruhi atau membujuk orang lain</a:t>
            </a:r>
          </a:p>
          <a:p>
            <a:r>
              <a:rPr lang="id-ID" dirty="0" smtClean="0"/>
              <a:t>2.meningkatkan hubungan insan (human relations) menghindari dan mengatasi konflik-konflik pribadi-mengurangi ketidakpastian sesuatu- serta berbagi pengetahuan dan pengalaman dengan orang lain. </a:t>
            </a:r>
          </a:p>
          <a:p>
            <a:pPr>
              <a:buNone/>
            </a:pPr>
            <a:r>
              <a:rPr lang="id-ID" dirty="0" smtClean="0"/>
              <a:t>3. membuat manusia merasa lebih akrab dengan sesamany, berbeda dengan komunikasi lewat media massa seperti suratkaba,- televisi- ataupun lewat teknologi tercanggih.</a:t>
            </a:r>
          </a:p>
          <a:p>
            <a:pPr>
              <a:buNone/>
            </a:pPr>
            <a:endParaRPr lang="id-ID" dirty="0"/>
          </a:p>
        </p:txBody>
      </p:sp>
      <p:sp>
        <p:nvSpPr>
          <p:cNvPr id="3" name="Title 2"/>
          <p:cNvSpPr>
            <a:spLocks noGrp="1"/>
          </p:cNvSpPr>
          <p:nvPr>
            <p:ph type="title"/>
          </p:nvPr>
        </p:nvSpPr>
        <p:spPr>
          <a:xfrm>
            <a:off x="611560" y="260648"/>
            <a:ext cx="8532440" cy="1287016"/>
          </a:xfrm>
        </p:spPr>
        <p:txBody>
          <a:bodyPr>
            <a:normAutofit fontScale="90000"/>
          </a:bodyPr>
          <a:lstStyle/>
          <a:p>
            <a:r>
              <a:rPr lang="id-ID" dirty="0" smtClean="0"/>
              <a:t>FUNGSI KOMUNIKASI ANTAR PRIBADI</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r>
              <a:rPr lang="id-ID" dirty="0" smtClean="0"/>
              <a:t>Penyampaian </a:t>
            </a:r>
            <a:r>
              <a:rPr lang="id-ID" dirty="0"/>
              <a:t>maksud suatu pesan yang diterima dalam suatu bentuk yang dapat diterjemahkan oleh penerima</a:t>
            </a:r>
            <a:r>
              <a:rPr lang="id-ID" dirty="0" smtClean="0"/>
              <a:t>.</a:t>
            </a:r>
          </a:p>
          <a:p>
            <a:pPr>
              <a:buNone/>
            </a:pPr>
            <a:r>
              <a:rPr lang="id-ID" dirty="0" smtClean="0"/>
              <a:t> </a:t>
            </a:r>
            <a:endParaRPr lang="id-ID" dirty="0" smtClean="0"/>
          </a:p>
          <a:p>
            <a:pPr>
              <a:buNone/>
            </a:pPr>
            <a:r>
              <a:rPr lang="id-ID" dirty="0" smtClean="0"/>
              <a:t>Memahami </a:t>
            </a:r>
            <a:r>
              <a:rPr lang="id-ID" dirty="0"/>
              <a:t>pesan belum tentu penerima setuju dengan pesan</a:t>
            </a:r>
            <a:r>
              <a:rPr lang="id-ID" dirty="0" smtClean="0"/>
              <a:t>. </a:t>
            </a:r>
            <a:r>
              <a:rPr lang="id-ID" dirty="0"/>
              <a:t>Komunikasi Interpersonal </a:t>
            </a:r>
            <a:r>
              <a:rPr lang="id-ID" dirty="0" smtClean="0"/>
              <a:t>antara </a:t>
            </a:r>
            <a:r>
              <a:rPr lang="id-ID" dirty="0"/>
              <a:t>dua orang atau </a:t>
            </a:r>
            <a:r>
              <a:rPr lang="id-ID" dirty="0" smtClean="0"/>
              <a:t>lebih</a:t>
            </a:r>
            <a:r>
              <a:rPr lang="id-ID" dirty="0" smtClean="0"/>
              <a:t>.</a:t>
            </a:r>
            <a:r>
              <a:rPr lang="id-ID" dirty="0" smtClean="0"/>
              <a:t> </a:t>
            </a:r>
            <a:endParaRPr lang="id-ID" dirty="0" smtClean="0"/>
          </a:p>
          <a:p>
            <a:pPr>
              <a:buNone/>
            </a:pPr>
            <a:endParaRPr lang="id-ID" dirty="0" smtClean="0"/>
          </a:p>
          <a:p>
            <a:pPr>
              <a:buNone/>
            </a:pPr>
            <a:r>
              <a:rPr lang="id-ID" dirty="0" smtClean="0"/>
              <a:t>Goldhaber </a:t>
            </a:r>
            <a:r>
              <a:rPr lang="id-ID" dirty="0" smtClean="0"/>
              <a:t>membagi komunikasi organisasi menjadi tujuh konsep </a:t>
            </a:r>
            <a:r>
              <a:rPr lang="id-ID" dirty="0" smtClean="0"/>
              <a:t>yaitu: </a:t>
            </a:r>
            <a:r>
              <a:rPr lang="id-ID" dirty="0" smtClean="0"/>
              <a:t>proses, pesan, jaringan, saling ketergantungan ,</a:t>
            </a:r>
            <a:r>
              <a:rPr lang="id-ID" dirty="0" smtClean="0"/>
              <a:t> </a:t>
            </a:r>
            <a:r>
              <a:rPr lang="id-ID" dirty="0" smtClean="0"/>
              <a:t>berkesinambungan, hubungan, lingkungan</a:t>
            </a:r>
            <a:r>
              <a:rPr lang="id-ID" dirty="0" smtClean="0"/>
              <a:t>, ketidak pastian </a:t>
            </a:r>
            <a:endParaRPr lang="id-ID" dirty="0" smtClean="0"/>
          </a:p>
          <a:p>
            <a:pPr>
              <a:buNone/>
            </a:pPr>
            <a:endParaRPr lang="id-ID" dirty="0" smtClean="0"/>
          </a:p>
        </p:txBody>
      </p:sp>
      <p:sp>
        <p:nvSpPr>
          <p:cNvPr id="2" name="Title 1"/>
          <p:cNvSpPr>
            <a:spLocks noGrp="1"/>
          </p:cNvSpPr>
          <p:nvPr>
            <p:ph type="title"/>
          </p:nvPr>
        </p:nvSpPr>
        <p:spPr>
          <a:xfrm>
            <a:off x="323528" y="332656"/>
            <a:ext cx="8229600" cy="1143000"/>
          </a:xfrm>
        </p:spPr>
        <p:txBody>
          <a:bodyPr>
            <a:normAutofit fontScale="90000"/>
          </a:bodyPr>
          <a:lstStyle/>
          <a:p>
            <a:r>
              <a:rPr lang="id-ID" sz="3100" b="1" dirty="0" smtClean="0"/>
              <a:t>Dalam hubungan pribadi Penyampaian dan pemahaman suatu maksud</a:t>
            </a:r>
            <a:r>
              <a:rPr lang="id-ID" b="1" dirty="0" smtClean="0"/>
              <a:t>.</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1">
              <a:buNone/>
            </a:pPr>
            <a:r>
              <a:rPr lang="id-ID" sz="3100" dirty="0" smtClean="0"/>
              <a:t>Salah </a:t>
            </a:r>
            <a:r>
              <a:rPr lang="id-ID" sz="3100" dirty="0" smtClean="0"/>
              <a:t>satu konsep dari komunikasi organisasi adalah </a:t>
            </a:r>
            <a:r>
              <a:rPr lang="id-ID" sz="3100" dirty="0" smtClean="0"/>
              <a:t>jaringan.</a:t>
            </a:r>
          </a:p>
          <a:p>
            <a:pPr lvl="1">
              <a:buNone/>
            </a:pPr>
            <a:r>
              <a:rPr lang="id-ID" sz="3100" dirty="0" smtClean="0"/>
              <a:t>Jaringan </a:t>
            </a:r>
            <a:r>
              <a:rPr lang="id-ID" sz="3100" dirty="0" smtClean="0"/>
              <a:t>merupakan struktur tersusun </a:t>
            </a:r>
            <a:r>
              <a:rPr lang="id-ID" sz="3100" dirty="0" smtClean="0"/>
              <a:t>dalamsebuahorganisasimenduduki </a:t>
            </a:r>
            <a:r>
              <a:rPr lang="id-ID" sz="3100" dirty="0" smtClean="0"/>
              <a:t>posisi atau peranan </a:t>
            </a:r>
            <a:r>
              <a:rPr lang="id-ID" sz="3100" dirty="0" smtClean="0"/>
              <a:t> tertentu</a:t>
            </a:r>
            <a:r>
              <a:rPr lang="id-ID" sz="3100" dirty="0" smtClean="0"/>
              <a:t>. </a:t>
            </a:r>
            <a:endParaRPr lang="id-ID" sz="3100" dirty="0" smtClean="0"/>
          </a:p>
          <a:p>
            <a:pPr lvl="1">
              <a:buNone/>
            </a:pPr>
            <a:endParaRPr lang="id-ID" sz="3100" dirty="0" smtClean="0"/>
          </a:p>
          <a:p>
            <a:pPr lvl="1">
              <a:buNone/>
            </a:pPr>
            <a:r>
              <a:rPr lang="id-ID" sz="3100" dirty="0" smtClean="0"/>
              <a:t>Alur </a:t>
            </a:r>
            <a:r>
              <a:rPr lang="id-ID" sz="3100" dirty="0" smtClean="0"/>
              <a:t>pertukaran informasi di dalam organisasi inilah yang disebut dengan jaringan </a:t>
            </a:r>
            <a:endParaRPr lang="id-ID" sz="3100" dirty="0" smtClean="0"/>
          </a:p>
          <a:p>
            <a:endParaRPr lang="id-ID" sz="3100" dirty="0" smtClean="0"/>
          </a:p>
          <a:p>
            <a:r>
              <a:rPr lang="id-ID" sz="3100" dirty="0" smtClean="0"/>
              <a:t> </a:t>
            </a:r>
            <a:r>
              <a:rPr lang="id-ID" sz="3100" dirty="0" smtClean="0"/>
              <a:t>Komunikasi Organisasi Semua pola, jaringan, dan sistem komunikasi ke dalam suatu organisasi</a:t>
            </a:r>
            <a:r>
              <a:rPr lang="id-ID" sz="3100" dirty="0" smtClean="0"/>
              <a:t>.</a:t>
            </a:r>
          </a:p>
          <a:p>
            <a:endParaRPr lang="id-ID" sz="3100" dirty="0" smtClean="0"/>
          </a:p>
          <a:p>
            <a:endParaRPr lang="id-ID" sz="3100" dirty="0" smtClean="0"/>
          </a:p>
          <a:p>
            <a:r>
              <a:rPr lang="sv-SE" sz="3100" dirty="0" smtClean="0"/>
              <a:t>Jaringan </a:t>
            </a:r>
            <a:r>
              <a:rPr lang="sv-SE" sz="3100" dirty="0" smtClean="0"/>
              <a:t>komunikasi ini dipengaruhi oleh hubungan, peranan, arah pesan, hakikat arah pesan, dan isi pesan. </a:t>
            </a:r>
            <a:endParaRPr lang="id-ID" sz="3100" dirty="0" smtClean="0"/>
          </a:p>
          <a:p>
            <a:endParaRPr lang="id-ID" dirty="0" smtClean="0"/>
          </a:p>
          <a:p>
            <a:endParaRPr lang="id-ID" dirty="0" smtClean="0"/>
          </a:p>
          <a:p>
            <a:endParaRPr lang="id-ID" dirty="0" smtClean="0"/>
          </a:p>
          <a:p>
            <a:endParaRPr lang="id-ID" dirty="0"/>
          </a:p>
        </p:txBody>
      </p:sp>
      <p:sp>
        <p:nvSpPr>
          <p:cNvPr id="3" name="Title 2"/>
          <p:cNvSpPr>
            <a:spLocks noGrp="1"/>
          </p:cNvSpPr>
          <p:nvPr>
            <p:ph type="title"/>
          </p:nvPr>
        </p:nvSpPr>
        <p:spPr>
          <a:xfrm>
            <a:off x="395536" y="0"/>
            <a:ext cx="8748464" cy="1340768"/>
          </a:xfrm>
        </p:spPr>
        <p:txBody>
          <a:bodyPr>
            <a:noAutofit/>
          </a:bodyPr>
          <a:lstStyle/>
          <a:p>
            <a:r>
              <a:rPr lang="id-ID" sz="2800" dirty="0" smtClean="0"/>
              <a:t/>
            </a:r>
            <a:br>
              <a:rPr lang="id-ID" sz="2800" dirty="0" smtClean="0"/>
            </a:br>
            <a:r>
              <a:rPr lang="id-ID" sz="2800" dirty="0" smtClean="0"/>
              <a:t>7 </a:t>
            </a:r>
            <a:r>
              <a:rPr lang="id-ID" sz="2800" dirty="0" smtClean="0"/>
              <a:t>Tipe Komunikasi Lingkaran dalam Jaringan</a:t>
            </a:r>
            <a:br>
              <a:rPr lang="id-ID" sz="2800" dirty="0" smtClean="0"/>
            </a:br>
            <a:endParaRPr lang="id-ID"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smtClean="0"/>
              <a:t>1.Anggota </a:t>
            </a:r>
            <a:r>
              <a:rPr lang="id-ID" b="1" dirty="0" smtClean="0"/>
              <a:t>klik</a:t>
            </a:r>
            <a:endParaRPr lang="id-ID" dirty="0" smtClean="0"/>
          </a:p>
          <a:p>
            <a:r>
              <a:rPr lang="id-ID" dirty="0" smtClean="0"/>
              <a:t>Klik adalah kelompok individu yang sering melakukan kontak dengan anggota lainnya. syarat dalam anggota klik adalah setiap individu mampu melakukan kontak dengan individu lainnya baik secara langsung maupun tidak langsung.  Fungsi anggota klik adalah sebagai pusat dari sistem komunikasi kelompok dan sebagai tujuan akhir pesan.</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b="1" dirty="0" smtClean="0"/>
              <a:t>Penyendiri (</a:t>
            </a:r>
            <a:r>
              <a:rPr lang="id-ID" b="1" i="1" dirty="0" smtClean="0"/>
              <a:t>isolates</a:t>
            </a:r>
            <a:r>
              <a:rPr lang="id-ID" b="1" dirty="0" smtClean="0"/>
              <a:t>)</a:t>
            </a:r>
            <a:endParaRPr lang="id-ID" dirty="0" smtClean="0"/>
          </a:p>
          <a:p>
            <a:r>
              <a:rPr lang="id-ID" dirty="0" smtClean="0"/>
              <a:t>Seorang anggota kelompok yang melakukan sedikit atau tidak sama sekali interaksi kepada anggota kelompok </a:t>
            </a:r>
            <a:r>
              <a:rPr lang="id-ID" dirty="0" smtClean="0"/>
              <a:t>lainnya :</a:t>
            </a:r>
          </a:p>
          <a:p>
            <a:r>
              <a:rPr lang="id-ID" dirty="0" smtClean="0"/>
              <a:t> </a:t>
            </a:r>
            <a:r>
              <a:rPr lang="id-ID" dirty="0" smtClean="0"/>
              <a:t>Kurang termotivasi oleh cita-cita</a:t>
            </a:r>
          </a:p>
          <a:p>
            <a:r>
              <a:rPr lang="id-ID" dirty="0" smtClean="0"/>
              <a:t>Kurang bersedia berkomunikasi dengan orang lain</a:t>
            </a:r>
          </a:p>
          <a:p>
            <a:r>
              <a:rPr lang="id-ID" dirty="0" smtClean="0"/>
              <a:t>Kurang berpengalaman</a:t>
            </a:r>
          </a:p>
          <a:p>
            <a:r>
              <a:rPr lang="id-ID" dirty="0" smtClean="0"/>
              <a:t>Bersifat introvert</a:t>
            </a:r>
          </a:p>
          <a:p>
            <a:r>
              <a:rPr lang="id-ID" dirty="0" smtClean="0"/>
              <a:t>Mencari aman untuk diri sendiri</a:t>
            </a:r>
          </a:p>
          <a:p>
            <a:r>
              <a:rPr lang="id-ID" dirty="0" smtClean="0"/>
              <a:t>:</a:t>
            </a:r>
          </a:p>
          <a:p>
            <a:pPr lvl="1"/>
            <a:endParaRPr lang="id-ID" dirty="0" smtClean="0"/>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id-ID" b="1" dirty="0" smtClean="0"/>
              <a:t>3.Jembatan </a:t>
            </a:r>
            <a:r>
              <a:rPr lang="id-ID" b="1" dirty="0" smtClean="0"/>
              <a:t>(</a:t>
            </a:r>
            <a:r>
              <a:rPr lang="id-ID" b="1" i="1" dirty="0" smtClean="0"/>
              <a:t>bridge</a:t>
            </a:r>
            <a:r>
              <a:rPr lang="id-ID" b="1" dirty="0" smtClean="0"/>
              <a:t>)</a:t>
            </a:r>
            <a:endParaRPr lang="id-ID" dirty="0" smtClean="0"/>
          </a:p>
          <a:p>
            <a:r>
              <a:rPr lang="id-ID" dirty="0" smtClean="0"/>
              <a:t>Seorang anggota kelompok yang berinteraksi secara menonjol dalam komunikasi kelompok. Jembatan berfungsi sebagai pusat dalam proses informasi antara dua kelompok yang </a:t>
            </a:r>
            <a:r>
              <a:rPr lang="id-ID" dirty="0" smtClean="0"/>
              <a:t>berbeda</a:t>
            </a:r>
          </a:p>
          <a:p>
            <a:endParaRPr lang="id-ID" b="1" dirty="0" smtClean="0"/>
          </a:p>
          <a:p>
            <a:r>
              <a:rPr lang="id-ID" b="1" dirty="0" smtClean="0"/>
              <a:t>4.Penghubung </a:t>
            </a:r>
            <a:r>
              <a:rPr lang="id-ID" b="1" dirty="0" smtClean="0"/>
              <a:t>(</a:t>
            </a:r>
            <a:r>
              <a:rPr lang="id-ID" b="1" i="1" dirty="0" smtClean="0"/>
              <a:t>liaisons</a:t>
            </a:r>
            <a:r>
              <a:rPr lang="id-ID" b="1" dirty="0" smtClean="0"/>
              <a:t>)</a:t>
            </a:r>
            <a:endParaRPr lang="id-ID" dirty="0" smtClean="0"/>
          </a:p>
          <a:p>
            <a:r>
              <a:rPr lang="id-ID" dirty="0" smtClean="0"/>
              <a:t>Seorang yang menghubungkan anggota kelompok yang satu dengan anggota kelompok lainnya, tetapi ia bukan seorang anggota dari salah satu kelompok tersebut. Penghubung dalam suatu kelompok dianggap dapat memberikan nilai efektif untuk semua kegiatan kelompok, tetapi dampak adanya penghubung dapat bersifat positif maupun negatif.</a:t>
            </a:r>
          </a:p>
          <a:p>
            <a:r>
              <a:rPr lang="id-ID" dirty="0" smtClean="0"/>
              <a:t>a.</a:t>
            </a:r>
          </a:p>
          <a:p>
            <a:endParaRPr lang="id-ID" dirty="0" smtClean="0"/>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b="1" dirty="0" smtClean="0"/>
          </a:p>
          <a:p>
            <a:r>
              <a:rPr lang="id-ID" b="1" dirty="0" smtClean="0"/>
              <a:t>5.Penjaga </a:t>
            </a:r>
            <a:r>
              <a:rPr lang="id-ID" b="1" dirty="0" smtClean="0"/>
              <a:t>gawang (</a:t>
            </a:r>
            <a:r>
              <a:rPr lang="id-ID" b="1" i="1" dirty="0" smtClean="0"/>
              <a:t>gate keeper</a:t>
            </a:r>
            <a:r>
              <a:rPr lang="id-ID" b="1" dirty="0" smtClean="0"/>
              <a:t>)</a:t>
            </a:r>
            <a:endParaRPr lang="id-ID" dirty="0" smtClean="0"/>
          </a:p>
          <a:p>
            <a:r>
              <a:rPr lang="id-ID" dirty="0" smtClean="0"/>
              <a:t>Seseorang ditempatkan dalam jaringan yang bertujuan untuk mengatur, mengendalikan, mengaitkan, menyimpan suatu pesan yang akan disebarkan menggunakan sistem. Adanya penjaga gawang untuk meminimalkan beban komunikasi dan meningkatkan efektivitas komunikasi.</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230</TotalTime>
  <Words>1280</Words>
  <Application>Microsoft Office PowerPoint</Application>
  <PresentationFormat>On-screen Show (4:3)</PresentationFormat>
  <Paragraphs>147</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Concourse</vt:lpstr>
      <vt:lpstr> BERKOMUNIKASI</vt:lpstr>
      <vt:lpstr>PENTINGNYA KOMUNIKASI</vt:lpstr>
      <vt:lpstr>Slide 3</vt:lpstr>
      <vt:lpstr>Dalam hubungan pribadi Penyampaian dan pemahaman suatu maksud.</vt:lpstr>
      <vt:lpstr> 7 Tipe Komunikasi Lingkaran dalam Jaringan </vt:lpstr>
      <vt:lpstr>Slide 6</vt:lpstr>
      <vt:lpstr>Slide 7</vt:lpstr>
      <vt:lpstr>Slide 8</vt:lpstr>
      <vt:lpstr>Slide 9</vt:lpstr>
      <vt:lpstr>Slide 10</vt:lpstr>
      <vt:lpstr>Slide 11</vt:lpstr>
      <vt:lpstr>Pentingnya Komunikasi Antar Pribadi</vt:lpstr>
      <vt:lpstr>Slide 13</vt:lpstr>
      <vt:lpstr>Slide 14</vt:lpstr>
      <vt:lpstr>Slide 15</vt:lpstr>
      <vt:lpstr>Slide 16</vt:lpstr>
      <vt:lpstr>Slide 17</vt:lpstr>
      <vt:lpstr>Model Komunikasi </vt:lpstr>
      <vt:lpstr>Slide 19</vt:lpstr>
      <vt:lpstr>Jenis Komunikasi Dalam Organisasi</vt:lpstr>
      <vt:lpstr>Komunikasi Dalam Organisasi</vt:lpstr>
      <vt:lpstr>Komunikasi horizontal (Horizontal Communication).</vt:lpstr>
      <vt:lpstr>Pola arus komunikasi organisasi vertikal dan horizontal.</vt:lpstr>
      <vt:lpstr>Hambatan Terhadap Komunikasi Organisasi yang Efektif</vt:lpstr>
      <vt:lpstr>SUMBER YANG DAPAT DIPERCAYA</vt:lpstr>
      <vt:lpstr>Bahasa Dalam Kelompok Perbedaan Status  dan Tekanan Waktu</vt:lpstr>
      <vt:lpstr>Slide 27</vt:lpstr>
      <vt:lpstr>Slide 28</vt:lpstr>
      <vt:lpstr>CIRI-CIRI Komunikasi antar Pribadi</vt:lpstr>
      <vt:lpstr>Slide 30</vt:lpstr>
      <vt:lpstr>Slide 31</vt:lpstr>
      <vt:lpstr>Slide 32</vt:lpstr>
      <vt:lpstr>Tujuh sifat komunikasi antarpribadi. Menurut Liliweri (1991) </vt:lpstr>
      <vt:lpstr>Slide 34</vt:lpstr>
      <vt:lpstr>FUNGSI KOMUNIKASI ANTAR PRIBADI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PENTINGNYA KOMUNIKASI</dc:title>
  <dc:creator>BUNDA RATU</dc:creator>
  <cp:lastModifiedBy>BUNDA RATU</cp:lastModifiedBy>
  <cp:revision>8</cp:revision>
  <dcterms:created xsi:type="dcterms:W3CDTF">2019-10-15T05:26:36Z</dcterms:created>
  <dcterms:modified xsi:type="dcterms:W3CDTF">2019-11-21T02:13:37Z</dcterms:modified>
</cp:coreProperties>
</file>