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64" r:id="rId4"/>
    <p:sldId id="265" r:id="rId5"/>
    <p:sldId id="266" r:id="rId6"/>
    <p:sldId id="267" r:id="rId7"/>
    <p:sldId id="268" r:id="rId8"/>
    <p:sldId id="269" r:id="rId9"/>
    <p:sldId id="270" r:id="rId10"/>
    <p:sldId id="271" r:id="rId11"/>
    <p:sldId id="272" r:id="rId12"/>
    <p:sldId id="273" r:id="rId13"/>
    <p:sldId id="274" r:id="rId14"/>
    <p:sldId id="257" r:id="rId15"/>
    <p:sldId id="258" r:id="rId16"/>
    <p:sldId id="259" r:id="rId17"/>
    <p:sldId id="260" r:id="rId18"/>
    <p:sldId id="261" r:id="rId19"/>
    <p:sldId id="262"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5" d="100"/>
          <a:sy n="35" d="100"/>
        </p:scale>
        <p:origin x="-930" y="-234"/>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70E385-F9C6-4ABA-81E3-33A235131A84}" type="datetimeFigureOut">
              <a:rPr lang="id-ID" smtClean="0"/>
              <a:pPr/>
              <a:t>07/01/2020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56BB0-CA4A-47AB-851C-9DC87877650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6956BB0-CA4A-47AB-851C-9DC87877650D}" type="slidenum">
              <a:rPr lang="id-ID" smtClean="0"/>
              <a:pPr/>
              <a:t>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6956BB0-CA4A-47AB-851C-9DC87877650D}" type="slidenum">
              <a:rPr lang="id-ID" smtClean="0"/>
              <a:pPr/>
              <a:t>14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6956BB0-CA4A-47AB-851C-9DC87877650D}" type="slidenum">
              <a:rPr lang="id-ID" smtClean="0"/>
              <a:pPr/>
              <a:t>16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1656A-5787-4376-89F9-09A6BDBFC662}" type="datetimeFigureOut">
              <a:rPr lang="id-ID" smtClean="0"/>
              <a:pPr/>
              <a:t>07/01/2020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20BDDB7-3BF7-4772-9D26-0161BDFF463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1656A-5787-4376-89F9-09A6BDBFC662}" type="datetimeFigureOut">
              <a:rPr lang="id-ID" smtClean="0"/>
              <a:pPr/>
              <a:t>07/01/2020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BDDB7-3BF7-4772-9D26-0161BDFF463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TEORI DAN </a:t>
            </a:r>
            <a:r>
              <a:rPr lang="id-ID" smtClean="0"/>
              <a:t>KONSEP </a:t>
            </a:r>
            <a:r>
              <a:rPr lang="id-ID" dirty="0" smtClean="0"/>
              <a:t/>
            </a:r>
            <a:br>
              <a:rPr lang="id-ID" dirty="0" smtClean="0"/>
            </a:br>
            <a:r>
              <a:rPr lang="id-ID" dirty="0" smtClean="0"/>
              <a:t>ILMU –ILMU SOSIAL</a:t>
            </a:r>
            <a:endParaRPr lang="id-ID" dirty="0"/>
          </a:p>
        </p:txBody>
      </p:sp>
      <p:sp>
        <p:nvSpPr>
          <p:cNvPr id="3" name="Subtitle 2"/>
          <p:cNvSpPr>
            <a:spLocks noGrp="1"/>
          </p:cNvSpPr>
          <p:nvPr>
            <p:ph type="subTitle" idx="1"/>
          </p:nvPr>
        </p:nvSpPr>
        <p:spPr/>
        <p:txBody>
          <a:bodyPr/>
          <a:lstStyle/>
          <a:p>
            <a:endParaRPr lang="id-ID" dirty="0" smtClean="0"/>
          </a:p>
          <a:p>
            <a:r>
              <a:rPr lang="id-ID" dirty="0" smtClean="0"/>
              <a:t>DR.IR. RATU MUTIALELA CAROPEBOKA .,M.Si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KONSEP</a:t>
            </a:r>
            <a:endParaRPr lang="id-ID" dirty="0"/>
          </a:p>
        </p:txBody>
      </p:sp>
      <p:sp>
        <p:nvSpPr>
          <p:cNvPr id="3" name="Content Placeholder 2"/>
          <p:cNvSpPr>
            <a:spLocks noGrp="1"/>
          </p:cNvSpPr>
          <p:nvPr>
            <p:ph idx="1"/>
          </p:nvPr>
        </p:nvSpPr>
        <p:spPr/>
        <p:txBody>
          <a:bodyPr/>
          <a:lstStyle/>
          <a:p>
            <a:endParaRPr lang="id-ID" b="1" dirty="0" smtClean="0"/>
          </a:p>
          <a:p>
            <a:r>
              <a:rPr lang="id-ID" b="1" dirty="0" smtClean="0"/>
              <a:t>Konsep adalah</a:t>
            </a:r>
            <a:r>
              <a:rPr lang="id-ID" dirty="0" smtClean="0"/>
              <a:t> sejumlah ciri yang berkaitan dengan suatu objek dimana konsep diciptakan dengan menggolongkan dan mengelompokkan objek-objek tertentu yang mempunyai ciri yang sama.</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Tan (dalam Koentjaraningrat, 1997:32) mengatakan bahwa konsep atau pengertian adalah unsur pokok di dalam suatu penelitian, kalau masalah dan kerangka teorinya sudah jelas, biasanya sudah diketahui pula fakta mengenai hal yang menjadi pokok perhatian dan suatu konsep yang sebenarnya adalah definisi secara singkat dari sekelompok fakta atau gejala itu.</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Umar (2004:51) </a:t>
            </a:r>
            <a:r>
              <a:rPr lang="id-ID" b="1" dirty="0" smtClean="0"/>
              <a:t>konsep adalah</a:t>
            </a:r>
            <a:r>
              <a:rPr lang="id-ID" dirty="0" smtClean="0"/>
              <a:t> sejumlah teori yang berkaitan dengan suatu objek.</a:t>
            </a:r>
          </a:p>
          <a:p>
            <a:r>
              <a:rPr lang="id-ID" dirty="0" smtClean="0"/>
              <a:t> Konsep diciptakan dengan menggolongkan dan mengelompokkan objek-objek tertentu yang mempunyai ciri-ciri yang sama.</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HUBUNGAN TEORI DAN KONSEP</a:t>
            </a:r>
            <a:endParaRPr lang="id-ID" dirty="0"/>
          </a:p>
        </p:txBody>
      </p:sp>
      <p:sp>
        <p:nvSpPr>
          <p:cNvPr id="3" name="Content Placeholder 2"/>
          <p:cNvSpPr>
            <a:spLocks noGrp="1"/>
          </p:cNvSpPr>
          <p:nvPr>
            <p:ph idx="1"/>
          </p:nvPr>
        </p:nvSpPr>
        <p:spPr/>
        <p:txBody>
          <a:bodyPr>
            <a:normAutofit lnSpcReduction="10000"/>
          </a:bodyPr>
          <a:lstStyle/>
          <a:p>
            <a:endParaRPr lang="id-ID" dirty="0" smtClean="0"/>
          </a:p>
          <a:p>
            <a:r>
              <a:rPr lang="id-ID" b="1" dirty="0" smtClean="0"/>
              <a:t>teori dan konsep</a:t>
            </a:r>
            <a:r>
              <a:rPr lang="id-ID" dirty="0" smtClean="0"/>
              <a:t> merupakan serangkaian pernyataan yang saling berhubungan yang menjelaskan mengenai sekelompok kejadian/peristiwa dan merupakan suatu dasar atau petunjuk didalam melakukan suatu penelitian, dimana teori dan konsep tersebut dapat memberikan gambaran secara sistematis dari suatu fenomena.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TEORI BELAJAR HUMANISTIK</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sz="3400" dirty="0" smtClean="0">
                <a:latin typeface="Times New Roman" pitchFamily="18" charset="0"/>
                <a:cs typeface="Times New Roman" pitchFamily="18" charset="0"/>
              </a:rPr>
              <a:t>Abraham </a:t>
            </a:r>
            <a:r>
              <a:rPr lang="id-ID" sz="3400" dirty="0">
                <a:latin typeface="Times New Roman" pitchFamily="18" charset="0"/>
                <a:cs typeface="Times New Roman" pitchFamily="18" charset="0"/>
              </a:rPr>
              <a:t>Maslow dan Carl Rogers termasuk kedalam tokoh kunci humanisme. Tujuan utama dari humanisme dapat dijabarkan sebagai perkembangan dari aktualisasi diri manusia automomous. Dalam humanisme, belajar adalah proses yang berpusat pada pelajar dan dipersonalisasikan, dan peran pendidik adalah sebagai seorang fasilitator</a:t>
            </a:r>
            <a:r>
              <a:rPr lang="id-ID" sz="3400" dirty="0" smtClean="0">
                <a:latin typeface="Times New Roman" pitchFamily="18" charset="0"/>
                <a:cs typeface="Times New Roman" pitchFamily="18" charset="0"/>
              </a:rPr>
              <a:t>.</a:t>
            </a:r>
          </a:p>
          <a:p>
            <a:endParaRPr lang="id-ID" sz="3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b="1" dirty="0" smtClean="0">
                <a:latin typeface="Times New Roman" pitchFamily="18" charset="0"/>
                <a:cs typeface="Times New Roman" pitchFamily="18" charset="0"/>
              </a:rPr>
              <a:t>Afeksi dan kebutuhan kognitif adalah kuncinya, dan goalnya adalah untuk membangun manusia yang dapat mengaktualisasikan diri dalam lingkungan yang kooperatif dan suportif. </a:t>
            </a:r>
          </a:p>
          <a:p>
            <a:r>
              <a:rPr lang="id-ID" dirty="0" smtClean="0">
                <a:latin typeface="Times New Roman" pitchFamily="18" charset="0"/>
                <a:cs typeface="Times New Roman" pitchFamily="18" charset="0"/>
              </a:rPr>
              <a:t>Pada hakekatnya setiap manusia adalah unik, memiliki potensi individual dan dorongan internal untuk berkembang dan menentukan perilakunya. Kerana itu dalam kaitannya maka setiap diri manusia adalah bebas dan memiliki kecenderungan untuk tumbuh dan berkembang mencapai aktualisasi diri.</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2.TEORI BELAJAR BEHAVIORISTIK</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Teori </a:t>
            </a:r>
            <a:r>
              <a:rPr lang="id-ID" dirty="0"/>
              <a:t>behavioristik, </a:t>
            </a:r>
            <a:r>
              <a:rPr lang="id-ID" b="1" dirty="0"/>
              <a:t>belajar adalah perubahan tingkah laku sebagai akibat dari adanya interaksi antara stimulus dan respon</a:t>
            </a:r>
            <a:r>
              <a:rPr lang="id-ID" dirty="0"/>
              <a:t>. Seseorang dianggap telah belajar sesuatu apabila ia mampu menunjukkan perubahan tingkah laku</a:t>
            </a:r>
            <a:r>
              <a:rPr lang="id-ID" dirty="0" smtClean="0"/>
              <a:t>.</a:t>
            </a:r>
          </a:p>
          <a:p>
            <a:r>
              <a:rPr lang="id-ID" dirty="0" smtClean="0"/>
              <a:t> </a:t>
            </a:r>
            <a:r>
              <a:rPr lang="id-ID" dirty="0"/>
              <a:t>Dengan kata lain, belajar merupakan bentuk perubahan yang dialami </a:t>
            </a:r>
            <a:r>
              <a:rPr lang="id-ID" dirty="0" smtClean="0"/>
              <a:t> manusia </a:t>
            </a:r>
            <a:r>
              <a:rPr lang="id-ID" dirty="0"/>
              <a:t>dalam hal kemampuannya untuk bertingkah laku dengan cara yang baru sebagai hasil </a:t>
            </a:r>
            <a:r>
              <a:rPr lang="id-ID" b="1" dirty="0"/>
              <a:t>interaksi antara stimulus dan respon.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3.TEORI PEMBELAJARAN SOSIAL</a:t>
            </a:r>
            <a:endParaRPr lang="id-ID" dirty="0"/>
          </a:p>
        </p:txBody>
      </p:sp>
      <p:sp>
        <p:nvSpPr>
          <p:cNvPr id="3" name="Content Placeholder 2"/>
          <p:cNvSpPr>
            <a:spLocks noGrp="1"/>
          </p:cNvSpPr>
          <p:nvPr>
            <p:ph idx="1"/>
          </p:nvPr>
        </p:nvSpPr>
        <p:spPr/>
        <p:txBody>
          <a:bodyPr>
            <a:normAutofit fontScale="77500" lnSpcReduction="20000"/>
          </a:bodyPr>
          <a:lstStyle/>
          <a:p>
            <a:r>
              <a:rPr lang="id-ID" dirty="0"/>
              <a:t>Teori Perilaku (Bandura)</a:t>
            </a:r>
          </a:p>
          <a:p>
            <a:r>
              <a:rPr lang="id-ID" dirty="0"/>
              <a:t>Konsep </a:t>
            </a:r>
            <a:r>
              <a:rPr lang="id-ID" b="1" dirty="0"/>
              <a:t>motivasi belajar</a:t>
            </a:r>
            <a:r>
              <a:rPr lang="id-ID" dirty="0"/>
              <a:t> berkaitan erat dengan prinsip bahwa perilaku yang memperoleh </a:t>
            </a:r>
            <a:r>
              <a:rPr lang="id-ID" b="1" dirty="0"/>
              <a:t>penguatan</a:t>
            </a:r>
            <a:r>
              <a:rPr lang="id-ID" dirty="0"/>
              <a:t>(</a:t>
            </a:r>
            <a:r>
              <a:rPr lang="id-ID" b="1" dirty="0"/>
              <a:t>reinforcement</a:t>
            </a:r>
            <a:r>
              <a:rPr lang="id-ID" dirty="0"/>
              <a:t>) di masa lalu lebih memiliki kemungkinan diulang dibandingkan dengan perilaku yang tidak memperoleh </a:t>
            </a:r>
            <a:r>
              <a:rPr lang="id-ID" b="1" dirty="0"/>
              <a:t>penguatan</a:t>
            </a:r>
            <a:r>
              <a:rPr lang="id-ID" dirty="0"/>
              <a:t> atau perilaku yang terkena </a:t>
            </a:r>
            <a:r>
              <a:rPr lang="id-ID" b="1" dirty="0"/>
              <a:t>hukuman (punishment</a:t>
            </a:r>
            <a:r>
              <a:rPr lang="id-ID" b="1" dirty="0" smtClean="0"/>
              <a:t>)</a:t>
            </a:r>
            <a:r>
              <a:rPr lang="id-ID" dirty="0" smtClean="0"/>
              <a:t>.</a:t>
            </a:r>
          </a:p>
          <a:p>
            <a:r>
              <a:rPr lang="id-ID" dirty="0" smtClean="0"/>
              <a:t> </a:t>
            </a:r>
            <a:r>
              <a:rPr lang="id-ID" dirty="0"/>
              <a:t>Dalam kenyataannya, daripada membahas konsep </a:t>
            </a:r>
            <a:r>
              <a:rPr lang="id-ID" b="1" dirty="0"/>
              <a:t>motivasi belajar</a:t>
            </a:r>
            <a:r>
              <a:rPr lang="id-ID" dirty="0"/>
              <a:t>, penganut </a:t>
            </a:r>
            <a:r>
              <a:rPr lang="id-ID" b="1" dirty="0"/>
              <a:t>teori perilaku</a:t>
            </a:r>
            <a:r>
              <a:rPr lang="id-ID" dirty="0"/>
              <a:t> lebih memfokuskan pada seberapa jauh </a:t>
            </a:r>
            <a:r>
              <a:rPr lang="id-ID" b="1" dirty="0"/>
              <a:t>siswa</a:t>
            </a:r>
            <a:r>
              <a:rPr lang="id-ID" dirty="0"/>
              <a:t>telah belajar untuk mengerjakan pekerjaan </a:t>
            </a:r>
            <a:r>
              <a:rPr lang="id-ID" b="1" dirty="0"/>
              <a:t>sekolah</a:t>
            </a:r>
            <a:r>
              <a:rPr lang="id-ID" dirty="0"/>
              <a:t> dalam rangka mendapatkan hasil yang diinginkan (</a:t>
            </a:r>
            <a:r>
              <a:rPr lang="id-ID" b="1" dirty="0"/>
              <a:t>Bandura</a:t>
            </a:r>
            <a:r>
              <a:rPr lang="id-ID" dirty="0"/>
              <a:t>, 1986 dan Wielkeiwicks, 1995).</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b="1" dirty="0"/>
              <a:t>4. TEORI BELAJAR KOGNITIF</a:t>
            </a:r>
            <a:r>
              <a:rPr lang="id-ID" sz="3600" dirty="0"/>
              <a:t/>
            </a:r>
            <a:br>
              <a:rPr lang="id-ID" sz="3600" dirty="0"/>
            </a:br>
            <a:r>
              <a:rPr lang="id-ID" sz="3600" b="1" dirty="0"/>
              <a:t>AUSUBEL : TEORI BELAJAR BERMAKNA</a:t>
            </a:r>
            <a:endParaRPr lang="id-ID" sz="3600" dirty="0"/>
          </a:p>
        </p:txBody>
      </p:sp>
      <p:sp>
        <p:nvSpPr>
          <p:cNvPr id="3" name="Content Placeholder 2"/>
          <p:cNvSpPr>
            <a:spLocks noGrp="1"/>
          </p:cNvSpPr>
          <p:nvPr>
            <p:ph idx="1"/>
          </p:nvPr>
        </p:nvSpPr>
        <p:spPr/>
        <p:txBody>
          <a:bodyPr>
            <a:normAutofit fontScale="77500" lnSpcReduction="20000"/>
          </a:bodyPr>
          <a:lstStyle/>
          <a:p>
            <a:r>
              <a:rPr lang="id-ID" dirty="0"/>
              <a:t>Ausubel berpendapat bahwa guru harus dapat mengembangkan potensi kognitif siswa melalui proses belajar yang bermakna. </a:t>
            </a:r>
            <a:endParaRPr lang="id-ID" dirty="0" smtClean="0"/>
          </a:p>
          <a:p>
            <a:r>
              <a:rPr lang="id-ID" dirty="0" smtClean="0"/>
              <a:t>Sama </a:t>
            </a:r>
            <a:r>
              <a:rPr lang="id-ID" dirty="0"/>
              <a:t>seperti Bruner dan Gagne, Ausubel beranggapan bahwa aktivitas belajar siswa, terutama mereka yang berada di tingkat pendidikan dasar- akan bermanfaat kalau mereka banyak dilibatkan dalam kegiatan langsung. </a:t>
            </a:r>
            <a:endParaRPr lang="id-ID" dirty="0" smtClean="0"/>
          </a:p>
          <a:p>
            <a:r>
              <a:rPr lang="id-ID" dirty="0" smtClean="0"/>
              <a:t>Namun </a:t>
            </a:r>
            <a:r>
              <a:rPr lang="id-ID" dirty="0"/>
              <a:t>untuk siswa pada tingkat pendidikan lebih tinggi, maka kegiatan langsung akan menyita banyak waktu. Untuk mereka, </a:t>
            </a:r>
            <a:r>
              <a:rPr lang="id-ID" dirty="0" smtClean="0"/>
              <a:t>menurut</a:t>
            </a:r>
          </a:p>
          <a:p>
            <a:r>
              <a:rPr lang="id-ID" dirty="0" smtClean="0"/>
              <a:t> </a:t>
            </a:r>
            <a:r>
              <a:rPr lang="id-ID" b="1" dirty="0"/>
              <a:t>Ausubel, lebih efektif kalau guru menggunakan penjelasan, peta konsep, demonstrasi, diagram, dan ilustrasi.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Daftar Pustaka</a:t>
            </a:r>
            <a:br>
              <a:rPr lang="id-ID" b="1" dirty="0" smtClean="0"/>
            </a:b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Sugiyono Prof, Dr. 2010. </a:t>
            </a:r>
            <a:r>
              <a:rPr lang="id-ID" b="1" i="1" dirty="0" smtClean="0"/>
              <a:t>Metode Penelitian Pendidikan Pendekatan Kuantitatif, Kulaitatif dan R &amp; D</a:t>
            </a:r>
            <a:r>
              <a:rPr lang="id-ID" dirty="0" smtClean="0"/>
              <a:t>. Bandung : Cv. Alfa Beta.</a:t>
            </a:r>
          </a:p>
          <a:p>
            <a:r>
              <a:rPr lang="id-ID" dirty="0" smtClean="0"/>
              <a:t>Umar, Husein. 2004. </a:t>
            </a:r>
            <a:r>
              <a:rPr lang="id-ID" b="1" i="1" dirty="0" smtClean="0"/>
              <a:t>Metode Riset Ilmu Administrasi</a:t>
            </a:r>
            <a:r>
              <a:rPr lang="id-ID" dirty="0" smtClean="0"/>
              <a:t>. Jakarta: Gramedia Pustaka Utama.</a:t>
            </a:r>
          </a:p>
          <a:p>
            <a:r>
              <a:rPr lang="id-ID" dirty="0" smtClean="0"/>
              <a:t>Mardalis, 2003. </a:t>
            </a:r>
            <a:r>
              <a:rPr lang="id-ID" b="1" i="1" dirty="0" smtClean="0"/>
              <a:t>Metode Penelitian Kualitatif (Suatu Pendekatan Proposal)</a:t>
            </a:r>
            <a:r>
              <a:rPr lang="id-ID" dirty="0" smtClean="0"/>
              <a:t>. Jakarta : Bumi Aksara.</a:t>
            </a:r>
          </a:p>
          <a:p>
            <a:r>
              <a:rPr lang="id-ID" dirty="0" smtClean="0"/>
              <a:t>Koentjarajingrat. 1997. </a:t>
            </a:r>
            <a:r>
              <a:rPr lang="id-ID" b="1" i="1" dirty="0" smtClean="0"/>
              <a:t>Metode-metode Penelitian Masyarakat/Redaksi Koentjaraningrat</a:t>
            </a:r>
            <a:r>
              <a:rPr lang="id-ID" dirty="0" smtClean="0"/>
              <a:t>. Jakarta : Gramedia Pustaka Utama.</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Teori</a:t>
            </a:r>
            <a:r>
              <a:rPr lang="id-ID" dirty="0" smtClean="0"/>
              <a:t> adalah</a:t>
            </a:r>
            <a:endParaRPr lang="id-ID" dirty="0"/>
          </a:p>
        </p:txBody>
      </p:sp>
      <p:sp>
        <p:nvSpPr>
          <p:cNvPr id="3" name="Content Placeholder 2"/>
          <p:cNvSpPr>
            <a:spLocks noGrp="1"/>
          </p:cNvSpPr>
          <p:nvPr>
            <p:ph idx="1"/>
          </p:nvPr>
        </p:nvSpPr>
        <p:spPr/>
        <p:txBody>
          <a:bodyPr/>
          <a:lstStyle/>
          <a:p>
            <a:endParaRPr lang="id-ID" dirty="0" smtClean="0"/>
          </a:p>
          <a:p>
            <a:r>
              <a:rPr lang="id-ID" dirty="0" smtClean="0"/>
              <a:t>serangkaian bagian atau variabel, definisi, dan dalil yang saling berhubungan yang menghadirkan sebuah pandangan sistematis mengenai fenomena dengan menentukan hubungan antar variabel,, dengan maksud menjelaskan fenomena alamiah.</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LANDASAN TEORI</a:t>
            </a:r>
            <a:endParaRPr lang="id-ID" dirty="0"/>
          </a:p>
        </p:txBody>
      </p:sp>
      <p:sp>
        <p:nvSpPr>
          <p:cNvPr id="3" name="Content Placeholder 2"/>
          <p:cNvSpPr>
            <a:spLocks noGrp="1"/>
          </p:cNvSpPr>
          <p:nvPr>
            <p:ph idx="1"/>
          </p:nvPr>
        </p:nvSpPr>
        <p:spPr/>
        <p:txBody>
          <a:bodyPr/>
          <a:lstStyle/>
          <a:p>
            <a:endParaRPr lang="id-ID" dirty="0" smtClean="0"/>
          </a:p>
          <a:p>
            <a:r>
              <a:rPr lang="id-ID" dirty="0" smtClean="0"/>
              <a:t>Arti landasan teori adalah rujukan suatu masalah yang akan anda teliti, dengan kata lain yakni sebuah artikel atau paragraf yang berbentuk sebuah teks yang mendasari suatu eksperimen atau penelitian.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u="sng" dirty="0" smtClean="0"/>
              <a:t>Landasan adalah</a:t>
            </a:r>
            <a:r>
              <a:rPr lang="id-ID" dirty="0" smtClean="0"/>
              <a:t> tempat atau wadahnya penelitian dan sedangkan arti </a:t>
            </a:r>
            <a:r>
              <a:rPr lang="id-ID" u="sng" dirty="0" smtClean="0"/>
              <a:t>teori adalah</a:t>
            </a:r>
            <a:r>
              <a:rPr lang="id-ID" dirty="0" smtClean="0"/>
              <a:t> berupa konsep, pendapat,dalil,variabel,hasil kajian  dari para ahli yang sudah diuji kesahihannya dan sebagai pedoman/rujukan  dalam menyelesaikan, menjawab suatu masalah, fenomena .  </a:t>
            </a:r>
          </a:p>
          <a:p>
            <a:r>
              <a:rPr lang="id-ID" i="1" u="sng" dirty="0" smtClean="0"/>
              <a:t>landasan teori</a:t>
            </a:r>
            <a:r>
              <a:rPr lang="id-ID" dirty="0" smtClean="0"/>
              <a:t> bisa diartikan sebagai alat mendasar untuk  memahami dan menjawab suatu permasalahan, fenomena, dalam suatu kajian yang akan diteliti . </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b="1" dirty="0" smtClean="0"/>
          </a:p>
          <a:p>
            <a:r>
              <a:rPr lang="id-ID" b="1" dirty="0" smtClean="0"/>
              <a:t>Teori diperlukan agar</a:t>
            </a:r>
            <a:r>
              <a:rPr lang="id-ID" dirty="0" smtClean="0"/>
              <a:t> peneliti mengerti dan memahami cara menjelaskan atau menganalisis fenomena yang terjadi berdasarkan sebuah alur pikir teori penelitian tertentu.</a:t>
            </a:r>
          </a:p>
          <a:p>
            <a:pPr>
              <a:buNone/>
            </a:pPr>
            <a:r>
              <a:rPr lang="id-ID" dirty="0" smtClean="0"/>
              <a:t/>
            </a:r>
            <a:br>
              <a:rPr lang="id-ID" dirty="0" smtClean="0"/>
            </a:br>
            <a:endParaRPr lang="id-ID"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Sehingga antara teori dan penelitian tidak dapat dipisahkan karena fenomena tersebut dapat dianalisis atau dijelaskan melalui alur pikir teori yang relevan, oleh karena itu peneliti harus paham tentang </a:t>
            </a:r>
            <a:r>
              <a:rPr lang="id-ID" b="1" dirty="0" smtClean="0"/>
              <a:t>pengertian teori</a:t>
            </a:r>
            <a:r>
              <a:rPr lang="id-ID" dirty="0" smtClean="0"/>
              <a:t>.</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Menurut pendapat Emory Cooper (dalam Umar, 2004:50) mengatakan teori adalah suatu kumpulan konsep, definisi, proposisi, dan variabel yang berkaitan satu sama lain secara sistematis dan telah digeneralisasi sehingga dapat menjelaskan dan memprediksi suatu fenomena (fakta-fakta) tertentu.</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Siswoyo (dalam Mardalis, 2003:42) bahwa teori diartikan sebagai seperangkat konsep dan definisi yang saling berhubungan yang mencerminkan suatu pandangan sistematik mengenai fenomena dengan menerangkan hubungan antar variabel, dengan tujuan untuk menerangkan dan meramalkan fenomena</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Teori dapat membatasi jumlah fakta yang perlu di pelajari, dapat memberi pedoman pada cara-cara mana yang dapat memberi hasil yang terbaik dan dapat dipakai untuk memprediksi fakta-fata lebih lanjut yang harus dicari.</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860</Words>
  <Application>Microsoft Office PowerPoint</Application>
  <PresentationFormat>On-screen Show (4:3)</PresentationFormat>
  <Paragraphs>54</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TEORI DAN KONSEP  ILMU –ILMU SOSIAL</vt:lpstr>
      <vt:lpstr>Teori adalah</vt:lpstr>
      <vt:lpstr>LANDASAN TEORI</vt:lpstr>
      <vt:lpstr>Slide 4</vt:lpstr>
      <vt:lpstr>Slide 5</vt:lpstr>
      <vt:lpstr>Slide 6</vt:lpstr>
      <vt:lpstr>Slide 7</vt:lpstr>
      <vt:lpstr>Slide 8</vt:lpstr>
      <vt:lpstr>Slide 9</vt:lpstr>
      <vt:lpstr>KONSEP</vt:lpstr>
      <vt:lpstr>Slide 11</vt:lpstr>
      <vt:lpstr>Slide 12</vt:lpstr>
      <vt:lpstr>HUBUNGAN TEORI DAN KONSEP</vt:lpstr>
      <vt:lpstr>TEORI BELAJAR HUMANISTIK </vt:lpstr>
      <vt:lpstr>Slide 15</vt:lpstr>
      <vt:lpstr>2.TEORI BELAJAR BEHAVIORISTIK</vt:lpstr>
      <vt:lpstr>3.TEORI PEMBELAJARAN SOSIAL</vt:lpstr>
      <vt:lpstr>4. TEORI BELAJAR KOGNITIF AUSUBEL : TEORI BELAJAR BERMAKNA</vt:lpstr>
      <vt:lpstr> Daftar Pustaka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Pembelajaran </dc:title>
  <dc:creator>BUNDA RATU</dc:creator>
  <cp:lastModifiedBy>BUNDA RATU</cp:lastModifiedBy>
  <cp:revision>6</cp:revision>
  <dcterms:created xsi:type="dcterms:W3CDTF">2018-03-21T01:38:24Z</dcterms:created>
  <dcterms:modified xsi:type="dcterms:W3CDTF">2020-01-07T02:46:34Z</dcterms:modified>
</cp:coreProperties>
</file>