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74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32358-BC88-47D1-84C8-5902E2803C50}" type="datetimeFigureOut">
              <a:rPr lang="id-ID" smtClean="0"/>
              <a:pPr/>
              <a:t>25/06/2019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0C6E7-209B-44AF-A1C4-054EFE35B9B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0C6E7-209B-44AF-A1C4-054EFE35B9B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1700-3DE2-45C4-B773-F6CFCD68D70F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8FABF-5CE3-4E79-A8B8-477CC0DE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/index.php?title=Potens&amp;action=edit&amp;redlink=1" TargetMode="External"/><Relationship Id="rId2" Type="http://schemas.openxmlformats.org/officeDocument/2006/relationships/hyperlink" Target="https://id.wikipedia.org/wiki/Fisi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/index.php?title=Ketergantungan&amp;action=edit&amp;redlink=1" TargetMode="External"/><Relationship Id="rId2" Type="http://schemas.openxmlformats.org/officeDocument/2006/relationships/hyperlink" Target="https://id.wikipedia.org/w/index.php?title=Stabilitas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.wikipedia.org/wiki/Terorisme" TargetMode="External"/><Relationship Id="rId4" Type="http://schemas.openxmlformats.org/officeDocument/2006/relationships/hyperlink" Target="https://id.wikipedia.org/wiki/Peran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TEORI-TEORI PSIKOLOGI</a:t>
            </a:r>
            <a:r>
              <a:rPr lang="id-ID" smtClean="0"/>
              <a:t/>
            </a:r>
            <a:br>
              <a:rPr lang="id-ID" smtClean="0"/>
            </a:br>
            <a:r>
              <a:rPr lang="id-ID" smtClean="0"/>
              <a:t>K5-6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PSIKOLOGI ANALISIS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PSIKOLOGI BEHAVIORISTIK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PSIKOLOGI KOGNITIF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PSIKOLOGI HUMANISTIK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OLEH KERANANYA  TIMBULLAH KONSEP “MANUSIA MESIN”(HOMO MECHANISME): MANUSIA </a:t>
            </a:r>
            <a:r>
              <a:rPr lang="id-ID" dirty="0" smtClean="0"/>
              <a:t> </a:t>
            </a:r>
            <a:r>
              <a:rPr lang="en-US" dirty="0" smtClean="0"/>
              <a:t>AKAN </a:t>
            </a:r>
            <a:r>
              <a:rPr lang="en-US" dirty="0" smtClean="0"/>
              <a:t>MENGALAMI  BERBAGAI </a:t>
            </a:r>
            <a:r>
              <a:rPr lang="en-US" dirty="0" smtClean="0"/>
              <a:t>M</a:t>
            </a:r>
            <a:r>
              <a:rPr lang="id-ID" dirty="0" smtClean="0"/>
              <a:t>A</a:t>
            </a:r>
            <a:r>
              <a:rPr lang="en-US" dirty="0" smtClean="0"/>
              <a:t>CAM </a:t>
            </a:r>
            <a:r>
              <a:rPr lang="en-US" dirty="0" smtClean="0"/>
              <a:t>PENGALAMAN YANG DIALAMI DALAM HIDUPNYA MELALUI LINGKUNGAN.</a:t>
            </a:r>
          </a:p>
          <a:p>
            <a:r>
              <a:rPr lang="en-US" b="1" dirty="0" smtClean="0"/>
              <a:t>CIRI  DARI TEORI </a:t>
            </a:r>
            <a:r>
              <a:rPr lang="id-ID" b="1" dirty="0" smtClean="0"/>
              <a:t>BEHAVIORISTIK</a:t>
            </a:r>
            <a:r>
              <a:rPr lang="id-ID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MENGUTAMAKAN UNSUR DAN BAGIAN KECIL </a:t>
            </a:r>
            <a:r>
              <a:rPr lang="id-ID" dirty="0" smtClean="0"/>
              <a:t> YANG </a:t>
            </a:r>
            <a:r>
              <a:rPr lang="en-US" dirty="0" smtClean="0"/>
              <a:t>BERSIFAT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MEKANISTIS, </a:t>
            </a:r>
            <a:endParaRPr lang="id-ID" dirty="0" smtClean="0"/>
          </a:p>
          <a:p>
            <a:r>
              <a:rPr lang="en-US" dirty="0" smtClean="0"/>
              <a:t>MENEKANKAN </a:t>
            </a:r>
            <a:r>
              <a:rPr lang="en-US" dirty="0" smtClean="0"/>
              <a:t>PERANAN LINGKUNGAN  DAN MEMENTINGKAN </a:t>
            </a:r>
            <a:r>
              <a:rPr lang="en-US" dirty="0" smtClean="0"/>
              <a:t>PEMBENTUK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smtClean="0"/>
              <a:t>REAKSI ATAU RESPON</a:t>
            </a:r>
            <a:r>
              <a:rPr lang="en-US" dirty="0" smtClean="0"/>
              <a:t>,</a:t>
            </a:r>
            <a:endParaRPr lang="id-ID" dirty="0" smtClean="0"/>
          </a:p>
          <a:p>
            <a:r>
              <a:rPr lang="en-US" dirty="0" smtClean="0"/>
              <a:t> MEMENTINGKAN  </a:t>
            </a:r>
            <a:r>
              <a:rPr lang="en-US" dirty="0" smtClean="0"/>
              <a:t>MEKANISME HASIL BELAJAR DAN KEMAMPUAN HASIL BELAJAR </a:t>
            </a:r>
            <a:endParaRPr lang="id-ID" dirty="0" smtClean="0"/>
          </a:p>
          <a:p>
            <a:r>
              <a:rPr lang="en-US" dirty="0" smtClean="0"/>
              <a:t>AKAN </a:t>
            </a:r>
            <a:r>
              <a:rPr lang="en-US" dirty="0" smtClean="0"/>
              <a:t>MUNCUL PERILAKU YANG DIINGINKAN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KE 3: TEORI KOGNITIF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(MANUSIA BERPIKIR/HOMO SAPIENS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GEORGE Miller (1920) </a:t>
            </a:r>
            <a:r>
              <a:rPr lang="en-US" dirty="0" err="1" smtClean="0"/>
              <a:t>tokoh</a:t>
            </a:r>
            <a:r>
              <a:rPr lang="en-US" dirty="0" smtClean="0"/>
              <a:t> 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cognitive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cognation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AKAL ATAU BERPIKIR.SEHINGGA PSIKOLOGI KOGNITIF MEMANDANG SEBAGAI ILMU PRILAKU DAN PROSES MENTAL ( </a:t>
            </a:r>
            <a:r>
              <a:rPr lang="en-US" i="1" dirty="0" smtClean="0"/>
              <a:t>THE SIENCE OF BEHAVIOR AND MENTAL PROCESS)</a:t>
            </a:r>
          </a:p>
          <a:p>
            <a:r>
              <a:rPr lang="en-US" dirty="0" smtClean="0"/>
              <a:t>DALAM PRESPEKTIF PSIKOLOG KOGNITIF MENJELAJAHI KEMAMPUAN SESEORANG UNTUK MENALAR, MRMIKIRKAN MASA LALU , MASA KINI, DAN  MASA HADAPAN SERTA  MAMPU MEREFLEKSIKAN DIRINYA SENDIRI.</a:t>
            </a:r>
          </a:p>
          <a:p>
            <a:r>
              <a:rPr lang="en-US" dirty="0" smtClean="0"/>
              <a:t>DALAM PRESPEKTIF KOGNITIF DINYATAKAN BAHWA PROSES  BERPIKIR ADALAH FUNGSI KERJA UTAMA ADALAH : OTAK</a:t>
            </a:r>
          </a:p>
          <a:p>
            <a:r>
              <a:rPr lang="en-US" dirty="0" smtClean="0"/>
              <a:t>MANUSIA YANG SELALU BERPIKIR (</a:t>
            </a:r>
            <a:r>
              <a:rPr lang="en-US" b="1" i="1" dirty="0" smtClean="0"/>
              <a:t>HOMO SAPIENS), DICUKUPKAN OLEH ALLAH SWT DENGAN AKAL, yang </a:t>
            </a:r>
            <a:r>
              <a:rPr lang="en-US" b="1" i="1" dirty="0" err="1" smtClean="0"/>
              <a:t>berbeda</a:t>
            </a:r>
            <a:r>
              <a:rPr lang="en-US" b="1" i="1" dirty="0" smtClean="0"/>
              <a:t> </a:t>
            </a:r>
            <a:r>
              <a:rPr lang="en-US" b="1" i="1" dirty="0" err="1" smtClean="0"/>
              <a:t>dengan</a:t>
            </a:r>
            <a:r>
              <a:rPr lang="en-US" b="1" i="1" dirty="0" smtClean="0"/>
              <a:t>  </a:t>
            </a:r>
            <a:r>
              <a:rPr lang="en-US" b="1" i="1" dirty="0" err="1" smtClean="0"/>
              <a:t>khewan</a:t>
            </a:r>
            <a:r>
              <a:rPr lang="en-US" b="1" i="1" dirty="0" smtClean="0"/>
              <a:t>  </a:t>
            </a:r>
            <a:endParaRPr lang="en-US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JEAN PIAGET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(</a:t>
            </a:r>
            <a:r>
              <a:rPr lang="en-US" b="1" dirty="0" smtClean="0"/>
              <a:t>3) TAHAPAN PERKEMBANGAN</a:t>
            </a:r>
            <a:r>
              <a:rPr lang="en-US" dirty="0" smtClean="0">
                <a:sym typeface="Wingdings" pitchFamily="2" charset="2"/>
              </a:rPr>
              <a:t>(</a:t>
            </a:r>
          </a:p>
          <a:p>
            <a:r>
              <a:rPr lang="en-US" sz="3300" b="1" dirty="0" smtClean="0">
                <a:sym typeface="Wingdings" pitchFamily="2" charset="2"/>
              </a:rPr>
              <a:t>1) ASSIMILASI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penggabungan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terekam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tsb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r>
              <a:rPr lang="en-US" dirty="0" smtClean="0">
                <a:sym typeface="Wingdings" pitchFamily="2" charset="2"/>
              </a:rPr>
              <a:t>(2)</a:t>
            </a:r>
            <a:r>
              <a:rPr lang="en-US" b="1" dirty="0" smtClean="0">
                <a:sym typeface="Wingdings" pitchFamily="2" charset="2"/>
              </a:rPr>
              <a:t>AKOMODASI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penyelarasan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diterimanya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r>
              <a:rPr lang="en-US" dirty="0" smtClean="0">
                <a:sym typeface="Wingdings" pitchFamily="2" charset="2"/>
              </a:rPr>
              <a:t>(3</a:t>
            </a:r>
            <a:r>
              <a:rPr lang="en-US" b="1" dirty="0" smtClean="0">
                <a:sym typeface="Wingdings" pitchFamily="2" charset="2"/>
              </a:rPr>
              <a:t>) EQUALIBRASI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penyelarasan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pengkombinasian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assimilasi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akomodasi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PENGEMBANG KEMAMPUAN BERPIKIR  PADA KANAK2: </a:t>
            </a:r>
          </a:p>
          <a:p>
            <a:r>
              <a:rPr lang="en-US" dirty="0" smtClean="0"/>
              <a:t>a. </a:t>
            </a:r>
            <a:r>
              <a:rPr lang="en-US" b="1" dirty="0" smtClean="0"/>
              <a:t>TAHAP SENSORI MOTOR  </a:t>
            </a:r>
            <a:r>
              <a:rPr lang="en-US" dirty="0" smtClean="0"/>
              <a:t>( DARI LAHIR HINGGA LEBIH KURANG UMUR 2 TAHUN)</a:t>
            </a:r>
          </a:p>
          <a:p>
            <a:r>
              <a:rPr lang="en-US" dirty="0" smtClean="0"/>
              <a:t>b. </a:t>
            </a:r>
            <a:r>
              <a:rPr lang="en-US" b="1" dirty="0" smtClean="0"/>
              <a:t>TAHAP  PRA-OPERATIONAL </a:t>
            </a:r>
            <a:r>
              <a:rPr lang="en-US" dirty="0" smtClean="0"/>
              <a:t>( UMUR 2-7 TAHUN)</a:t>
            </a:r>
          </a:p>
          <a:p>
            <a:r>
              <a:rPr lang="en-US" dirty="0" smtClean="0"/>
              <a:t>c. </a:t>
            </a:r>
            <a:r>
              <a:rPr lang="en-US" b="1" dirty="0" smtClean="0"/>
              <a:t>TAHAP OPERASI KONKRIT </a:t>
            </a:r>
            <a:r>
              <a:rPr lang="en-US" dirty="0" smtClean="0"/>
              <a:t>(7-11 TAHUN)</a:t>
            </a:r>
          </a:p>
          <a:p>
            <a:r>
              <a:rPr lang="en-US" dirty="0" smtClean="0"/>
              <a:t>d. </a:t>
            </a:r>
            <a:r>
              <a:rPr lang="en-US" b="1" dirty="0" smtClean="0"/>
              <a:t>TAHAP OPERASI FORMAL </a:t>
            </a:r>
            <a:r>
              <a:rPr lang="en-US" dirty="0" smtClean="0"/>
              <a:t>(11-15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ALBERT BANDURA: KONSEP BELAJA</a:t>
            </a:r>
            <a:r>
              <a:rPr lang="id-ID" b="1" dirty="0" smtClean="0"/>
              <a:t>R</a:t>
            </a:r>
            <a:r>
              <a:rPr lang="en-US" b="1" dirty="0" smtClean="0"/>
              <a:t> SOSIAL</a:t>
            </a:r>
          </a:p>
          <a:p>
            <a:pPr>
              <a:buNone/>
            </a:pPr>
            <a:r>
              <a:rPr lang="en-US" b="1" dirty="0" smtClean="0"/>
              <a:t> ( </a:t>
            </a:r>
            <a:r>
              <a:rPr lang="en-US" b="1" i="1" dirty="0" smtClean="0">
                <a:solidFill>
                  <a:srgbClr val="FF0000"/>
                </a:solidFill>
              </a:rPr>
              <a:t>SOCIAL LEARNING CONCEPT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:  PENGAMATAN </a:t>
            </a:r>
            <a:r>
              <a:rPr lang="en-US" b="1" dirty="0" err="1" smtClean="0"/>
              <a:t>atau</a:t>
            </a:r>
            <a:r>
              <a:rPr lang="en-US" b="1" dirty="0" smtClean="0"/>
              <a:t> PEMERHATIAN, PENIRUAN (IM</a:t>
            </a:r>
            <a:r>
              <a:rPr lang="id-ID" b="1" dirty="0" smtClean="0"/>
              <a:t>I</a:t>
            </a:r>
            <a:r>
              <a:rPr lang="en-US" b="1" dirty="0" smtClean="0"/>
              <a:t>TATION)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MANUSIA DALAM KONSEPSI</a:t>
            </a:r>
            <a:br>
              <a:rPr lang="en-US" dirty="0" smtClean="0"/>
            </a:br>
            <a:r>
              <a:rPr lang="en-US" dirty="0" smtClean="0"/>
              <a:t>PSIKOLOGI HUMANISTIK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Humanisme lebih melihat pada sisi </a:t>
            </a:r>
            <a:r>
              <a:rPr lang="id-ID" dirty="0" smtClean="0">
                <a:solidFill>
                  <a:srgbClr val="FF0000"/>
                </a:solidFill>
              </a:rPr>
              <a:t>perkembangan kepribadian manusia</a:t>
            </a:r>
            <a:r>
              <a:rPr lang="id-ID" dirty="0" smtClean="0"/>
              <a:t>.</a:t>
            </a:r>
          </a:p>
          <a:p>
            <a:r>
              <a:rPr lang="id-ID" dirty="0" smtClean="0"/>
              <a:t>Pendekatan ini melihat kejadian yaitu bagaimana </a:t>
            </a:r>
            <a:r>
              <a:rPr lang="id-ID" dirty="0" smtClean="0">
                <a:solidFill>
                  <a:srgbClr val="FF0000"/>
                </a:solidFill>
              </a:rPr>
              <a:t>manusia membangun dirinya</a:t>
            </a:r>
          </a:p>
          <a:p>
            <a:r>
              <a:rPr lang="id-ID" dirty="0" smtClean="0"/>
              <a:t>untuk melakukan hal-hal yang positif</a:t>
            </a:r>
          </a:p>
          <a:p>
            <a:r>
              <a:rPr lang="id-ID" dirty="0" smtClean="0"/>
              <a:t>Menurut ABRAHAM MASLOW, yang terpenting dalam melihat manusia adalah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potensi yang dimilikinya.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Berbeda dengan behaviorisme yang melihat motivasi manusia sebagai suatu usaha untuk memenuhi kebutuhan fisiologis manuisa.</a:t>
            </a:r>
          </a:p>
          <a:p>
            <a:r>
              <a:rPr lang="id-ID" dirty="0" smtClean="0"/>
              <a:t>S</a:t>
            </a:r>
            <a:r>
              <a:rPr lang="fi-FI" dirty="0" smtClean="0"/>
              <a:t>alah satu ciri utama pendekatan</a:t>
            </a:r>
            <a:r>
              <a:rPr lang="id-ID" dirty="0" smtClean="0"/>
              <a:t> humanistik, yaitu bahwa yang dilihat adalah </a:t>
            </a:r>
            <a:r>
              <a:rPr lang="id-ID" dirty="0" smtClean="0">
                <a:solidFill>
                  <a:srgbClr val="FF0000"/>
                </a:solidFill>
              </a:rPr>
              <a:t>perilaku manusia.</a:t>
            </a:r>
          </a:p>
          <a:p>
            <a:pPr>
              <a:buNone/>
            </a:pPr>
            <a:r>
              <a:rPr lang="id-ID" dirty="0" smtClean="0"/>
              <a:t>Humanistik tertuju pada masalah bagaimana tiap individu dipengaruhi dan dan dibimbing oleh maksud-maksud pribadi dihubungkan kepada</a:t>
            </a:r>
          </a:p>
          <a:p>
            <a:pPr>
              <a:buNone/>
            </a:pPr>
            <a:r>
              <a:rPr lang="id-ID" dirty="0" smtClean="0"/>
              <a:t>    pengalaman-pengalaman mereka sendiri.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 smtClean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Tokoh-Tokoh Teori Humanistik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1. Arthur Combs (1912-1999)</a:t>
            </a:r>
          </a:p>
          <a:p>
            <a:r>
              <a:rPr lang="id-ID" dirty="0" smtClean="0"/>
              <a:t>Bersama dengan Donald Snygg (1904-1967) mereka mencurahkan banyak</a:t>
            </a:r>
          </a:p>
          <a:p>
            <a:r>
              <a:rPr lang="sv-SE" dirty="0" smtClean="0"/>
              <a:t>perhatian pada dunia pendidikan. Meaning (makna atau arti) adalah konsep dasar</a:t>
            </a:r>
            <a:r>
              <a:rPr lang="id-ID" dirty="0" smtClean="0"/>
              <a:t>. </a:t>
            </a:r>
          </a:p>
          <a:p>
            <a:r>
              <a:rPr lang="id-ID" dirty="0" smtClean="0"/>
              <a:t>Ahli psikologi humanistik melihat dua bagian belajar, yaitu diperolehnya informasi baru dan personalisasi informasi baru.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b="1" dirty="0" smtClean="0"/>
              <a:t>2. Abraham Maslow</a:t>
            </a:r>
          </a:p>
          <a:p>
            <a:r>
              <a:rPr lang="id-ID" dirty="0" smtClean="0"/>
              <a:t>Teori Maslow didasarkan pada asumsi bahwa di dalam diri individu ada dua hal :</a:t>
            </a:r>
          </a:p>
          <a:p>
            <a:r>
              <a:rPr lang="id-ID" dirty="0" smtClean="0"/>
              <a:t>a. Usaha yang positif untuk berkembang</a:t>
            </a:r>
          </a:p>
          <a:p>
            <a:r>
              <a:rPr lang="id-ID" dirty="0" smtClean="0"/>
              <a:t>b. Kekuatan untuk melawan atau menolak perkembangan itu. </a:t>
            </a:r>
          </a:p>
          <a:p>
            <a:r>
              <a:rPr lang="id-ID" dirty="0" smtClean="0"/>
              <a:t>Maslow mengemukakan bahwa individu berperilaku dalam upaya untuk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hirarkis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Teori </a:t>
            </a:r>
            <a:r>
              <a:rPr lang="id-ID" b="1" dirty="0" smtClean="0"/>
              <a:t>hierarki</a:t>
            </a:r>
            <a:r>
              <a:rPr lang="id-ID" dirty="0" smtClean="0"/>
              <a:t> kebutuhan </a:t>
            </a:r>
            <a:r>
              <a:rPr lang="id-ID" b="1" dirty="0" smtClean="0"/>
              <a:t>Maslow</a:t>
            </a:r>
            <a:r>
              <a:rPr lang="id-ID" dirty="0" smtClean="0"/>
              <a:t> adalah teori yang diungkapkan oleh </a:t>
            </a:r>
            <a:r>
              <a:rPr lang="id-ID" b="1" dirty="0" smtClean="0"/>
              <a:t>Abraham Maslow</a:t>
            </a:r>
            <a:r>
              <a:rPr lang="id-ID" dirty="0" smtClean="0"/>
              <a:t>. Ia beranggapan bahwa kebutuhan-kebutuhan di tingkat rendah harus terpenuhi atau paling tidak cukup terpenuhi terlebih dahulu sebelum kebutuhan-kebutuhan di tingkat lebih tinggi menjadi hal yang memotivasi.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EMPAT TEORI PSIKOLOGI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1447800"/>
          <a:ext cx="82295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290"/>
                <a:gridCol w="1440872"/>
                <a:gridCol w="1551709"/>
                <a:gridCol w="3740728"/>
              </a:tblGrid>
              <a:tr h="2140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TEORI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KONSEPSI TENTANG MANUSIA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TOKOH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KONTRIBUSI PADA PSIKOLOGI SOSIAL</a:t>
                      </a:r>
                      <a:endParaRPr lang="en-US" sz="1400" dirty="0"/>
                    </a:p>
                  </a:txBody>
                  <a:tcPr/>
                </a:tc>
              </a:tr>
              <a:tr h="4067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PSIKOANALISA</a:t>
                      </a:r>
                    </a:p>
                    <a:p>
                      <a:r>
                        <a:rPr lang="en-US" sz="1400" dirty="0" smtClean="0"/>
                        <a:t>(TEORI PERSUASIF)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HOMO VOLENS (MANUSIA BERKEINGINAN)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/>
                        <a:t>FREUD,JUNG,ADLER,A</a:t>
                      </a:r>
                      <a:r>
                        <a:rPr lang="id-ID" sz="1400" dirty="0" smtClean="0"/>
                        <a:t>.</a:t>
                      </a:r>
                      <a:r>
                        <a:rPr lang="en-US" sz="1400" baseline="0" dirty="0" smtClean="0"/>
                        <a:t>MASLOW,HORNEY,BION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PERKEMBANGAN KEPRIBADIAN, SOSIALISASI, IDENTIFIKASI,AGRESI KEBUDAYAAN DAN PERILAKU.</a:t>
                      </a:r>
                      <a:endParaRPr lang="en-US" sz="1400" dirty="0"/>
                    </a:p>
                  </a:txBody>
                  <a:tcPr/>
                </a:tc>
              </a:tr>
              <a:tr h="4067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BEHAVIORISTIK</a:t>
                      </a:r>
                    </a:p>
                    <a:p>
                      <a:r>
                        <a:rPr lang="en-US" sz="1400" dirty="0" smtClean="0"/>
                        <a:t>(TEORI JARUM HYPODERMIK)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HOMO MECHANICUS(MANUSIA MESIN)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HULL,MILLER DAN DOLLARD, ROTTER, SKINNER, A.BANDURA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PERSEPSI INTERPERSONAL,KONSEP DIRI,EKSPERIMEN,SOSIALISASI, KONTROL SOSIAL, GANJARAN DAN HUKUMAN.</a:t>
                      </a:r>
                      <a:endParaRPr lang="en-US" sz="1400" dirty="0"/>
                    </a:p>
                  </a:txBody>
                  <a:tcPr/>
                </a:tc>
              </a:tr>
              <a:tr h="3425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KOGNITIF</a:t>
                      </a:r>
                    </a:p>
                    <a:p>
                      <a:r>
                        <a:rPr lang="en-US" sz="1400" dirty="0" smtClean="0"/>
                        <a:t>(HOMO SAPIENS)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HOMO SAPIENS (MANUSIA BERPIKIR)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LEWIN,HEIDER, FESTINGER,</a:t>
                      </a:r>
                      <a:r>
                        <a:rPr lang="id-ID" sz="1400" dirty="0" smtClean="0"/>
                        <a:t> JEANE </a:t>
                      </a:r>
                      <a:r>
                        <a:rPr lang="en-US" sz="1400" dirty="0" smtClean="0"/>
                        <a:t>PIAGET,</a:t>
                      </a:r>
                    </a:p>
                    <a:p>
                      <a:r>
                        <a:rPr lang="en-US" sz="1400" dirty="0" smtClean="0"/>
                        <a:t>KOLHBERG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PERILAKU, SIKAP BAHASA</a:t>
                      </a:r>
                      <a:r>
                        <a:rPr lang="id-ID" sz="1400" dirty="0" smtClean="0"/>
                        <a:t> </a:t>
                      </a:r>
                      <a:r>
                        <a:rPr lang="en-US" sz="1400" dirty="0" smtClean="0"/>
                        <a:t>DAN</a:t>
                      </a:r>
                      <a:r>
                        <a:rPr lang="en-US" sz="1400" baseline="0" dirty="0" smtClean="0"/>
                        <a:t> BERPIKIR,DINAMIKA KELOMPOK,PROPAGANDA</a:t>
                      </a:r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HUMANISME</a:t>
                      </a:r>
                    </a:p>
                    <a:p>
                      <a:r>
                        <a:rPr lang="en-US" sz="1400" dirty="0" smtClean="0"/>
                        <a:t>(TEORI  HOMO LUDENS)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HOMO LUDENS (MANUSIA BERMAIN)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ROGERS,</a:t>
                      </a:r>
                      <a:r>
                        <a:rPr lang="id-ID" sz="1400" dirty="0" smtClean="0"/>
                        <a:t>A.</a:t>
                      </a:r>
                      <a:r>
                        <a:rPr lang="en-US" sz="1400" dirty="0" smtClean="0"/>
                        <a:t>Maslow</a:t>
                      </a:r>
                      <a:endParaRPr lang="id-ID" sz="1400" dirty="0" smtClean="0"/>
                    </a:p>
                    <a:p>
                      <a:r>
                        <a:rPr lang="id-ID" sz="1400" dirty="0" smtClean="0"/>
                        <a:t>Alberd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Bandura,</a:t>
                      </a:r>
                      <a:r>
                        <a:rPr lang="id-ID" sz="1400" b="1" dirty="0" smtClean="0"/>
                        <a:t> Arthur Combs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Konsep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diri,transaksi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interpersonal,masyarakat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individu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Teori kebutuhan mas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3046"/>
            <a:ext cx="7086600" cy="720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Kebutuhan Fisiologis </a:t>
            </a:r>
            <a:r>
              <a:rPr lang="id-ID" b="1" i="1" dirty="0" smtClean="0"/>
              <a:t>(Physiological Needs</a:t>
            </a:r>
            <a:endParaRPr lang="id-ID" b="1" dirty="0" smtClean="0"/>
          </a:p>
          <a:p>
            <a:r>
              <a:rPr lang="id-ID" dirty="0" smtClean="0"/>
              <a:t>Kebutuhan paling dasar pada setiap orang adalah kebutuhan fisiologis yakni kebutuhan untuk mempertahankan hidupnya secara </a:t>
            </a:r>
            <a:r>
              <a:rPr lang="id-ID" dirty="0" smtClean="0">
                <a:hlinkClick r:id="rId2" tooltip="Fisik"/>
              </a:rPr>
              <a:t>fisik</a:t>
            </a:r>
            <a:endParaRPr lang="id-ID" dirty="0" smtClean="0"/>
          </a:p>
          <a:p>
            <a:r>
              <a:rPr lang="id-ID" dirty="0" smtClean="0"/>
              <a:t>-kebutuhan fisiologis adalah </a:t>
            </a:r>
            <a:r>
              <a:rPr lang="id-ID" dirty="0" smtClean="0">
                <a:hlinkClick r:id="rId3" tooltip="Potens (halaman belum tersedia)"/>
              </a:rPr>
              <a:t>potensi</a:t>
            </a:r>
            <a:r>
              <a:rPr lang="id-ID" dirty="0" smtClean="0"/>
              <a:t> paling dasar dan besar bagi semua pemenuhan kebutuhan di atasnya, Manusia yang lapar akan selalu termotivasi untuk makan, bukan untuk mencari teman atau dihargai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2.Kebutuhan Akan Rasa Aman </a:t>
            </a:r>
            <a:r>
              <a:rPr lang="id-ID" b="1" i="1" dirty="0" smtClean="0"/>
              <a:t>(Safety/Security Needs)</a:t>
            </a:r>
            <a:r>
              <a:rPr lang="id-ID" dirty="0" smtClean="0"/>
              <a:t> </a:t>
            </a:r>
          </a:p>
          <a:p>
            <a:r>
              <a:rPr lang="id-ID" dirty="0" smtClean="0"/>
              <a:t>Kebutuhan-kebutuhan akan rasa aman ini diantaranya adalah rasa aman fisik, </a:t>
            </a:r>
            <a:r>
              <a:rPr lang="id-ID" dirty="0" smtClean="0">
                <a:hlinkClick r:id="rId2" tooltip="Stabilitas (halaman belum tersedia)"/>
              </a:rPr>
              <a:t>stabilitas</a:t>
            </a:r>
            <a:r>
              <a:rPr lang="id-ID" dirty="0" smtClean="0"/>
              <a:t>, </a:t>
            </a:r>
            <a:r>
              <a:rPr lang="id-ID" dirty="0" smtClean="0">
                <a:hlinkClick r:id="rId3" tooltip="Ketergantungan (halaman belum tersedia)"/>
              </a:rPr>
              <a:t>ketergantungan</a:t>
            </a:r>
            <a:r>
              <a:rPr lang="id-ID" dirty="0" smtClean="0"/>
              <a:t>, perlindungan dan kebebasan dari daya-daya mengancam seperti kriminalitas, </a:t>
            </a:r>
            <a:r>
              <a:rPr lang="id-ID" dirty="0" smtClean="0">
                <a:hlinkClick r:id="rId4" tooltip="Perang"/>
              </a:rPr>
              <a:t>perang</a:t>
            </a:r>
            <a:r>
              <a:rPr lang="id-ID" dirty="0" smtClean="0"/>
              <a:t>, </a:t>
            </a:r>
            <a:r>
              <a:rPr lang="id-ID" dirty="0" smtClean="0">
                <a:hlinkClick r:id="rId5" tooltip="Terorisme"/>
              </a:rPr>
              <a:t>terorisme</a:t>
            </a:r>
            <a:r>
              <a:rPr lang="id-ID" dirty="0" smtClean="0"/>
              <a:t>, penyakit, takut, cemas, bahaya, kerusuhan dan bencana alam</a:t>
            </a:r>
            <a:endParaRPr lang="id-ID" b="1" i="1" dirty="0" smtClean="0"/>
          </a:p>
          <a:p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3.Kebutuhan Akan Rasa Memiliki Dan Kasih Sayang </a:t>
            </a:r>
            <a:r>
              <a:rPr lang="id-ID" b="1" i="1" dirty="0" smtClean="0"/>
              <a:t>(Social Needs</a:t>
            </a:r>
            <a:endParaRPr lang="id-ID" b="1" dirty="0" smtClean="0"/>
          </a:p>
          <a:p>
            <a:r>
              <a:rPr lang="id-ID" dirty="0" smtClean="0"/>
              <a:t>Jika kebutuhan fisiologis dan kebutuhan akan rasa aman telah terpenuhi, maka muncullah kebutuhan akan cinta, kasih sayang dan rasa memiliki-dimiliki. Kebutuhan-kebutuhan ini meliputi dorongan untuk dibutuhkan oleh orang lain agar ia dianggap sebagai warga komunitas sosialnya.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4.Kebutuhan Akan Penghargaan </a:t>
            </a:r>
            <a:r>
              <a:rPr lang="id-ID" b="1" i="1" dirty="0" smtClean="0"/>
              <a:t>(Esteem Needs)</a:t>
            </a:r>
            <a:endParaRPr lang="id-ID" b="1" dirty="0" smtClean="0"/>
          </a:p>
          <a:p>
            <a:r>
              <a:rPr lang="id-ID" dirty="0" smtClean="0"/>
              <a:t>Setelah kebutuhan dicintai dan dimiliki tercukupi, selanjutnya manusia akan bebas untuk mengejar kebutuhan egonya atas keinginan untuk berprestasi dan memiliki prestise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5.Kebutuhan Akan Aktualisasi Diri </a:t>
            </a:r>
            <a:r>
              <a:rPr lang="id-ID" b="1" i="1" dirty="0" smtClean="0"/>
              <a:t>(Self-actualization Needs)</a:t>
            </a:r>
            <a:r>
              <a:rPr lang="id-ID" dirty="0" smtClean="0"/>
              <a:t>[</a:t>
            </a:r>
            <a:endParaRPr lang="id-ID" b="1" dirty="0" smtClean="0"/>
          </a:p>
          <a:p>
            <a:r>
              <a:rPr lang="id-ID" dirty="0" smtClean="0"/>
              <a:t>Tingkatan terakhir dari kebutuhan dasar Maslow adalah aktualisasi diri, yaitu kebutuhan untuk membuktikan dan menunjukan dirinya kepada orang lain.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Kritik dari teori humanistik tetap mempunyai beberapa argumentasi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d-ID" sz="5500" dirty="0" smtClean="0"/>
              <a:t>• Teori humanistik terlalu optimistik secara naif dan gagal untuk</a:t>
            </a:r>
          </a:p>
          <a:p>
            <a:pPr>
              <a:buNone/>
            </a:pPr>
            <a:r>
              <a:rPr lang="id-ID" sz="5500" dirty="0" smtClean="0"/>
              <a:t>    </a:t>
            </a:r>
            <a:r>
              <a:rPr lang="fi-FI" sz="5500" dirty="0" smtClean="0"/>
              <a:t>memberikan pendekatan pada sisi buruk dari sifat alamiah manusia</a:t>
            </a:r>
          </a:p>
          <a:p>
            <a:pPr>
              <a:buNone/>
            </a:pPr>
            <a:r>
              <a:rPr lang="id-ID" sz="5500" dirty="0" smtClean="0"/>
              <a:t>• Teori humanistik, seperti halnya teori psikodinamik, tidak bisa diuji</a:t>
            </a:r>
          </a:p>
          <a:p>
            <a:pPr>
              <a:buNone/>
            </a:pPr>
            <a:r>
              <a:rPr lang="id-ID" sz="5500" dirty="0" smtClean="0"/>
              <a:t>    dengan mudah</a:t>
            </a:r>
          </a:p>
          <a:p>
            <a:pPr>
              <a:buNone/>
            </a:pPr>
            <a:r>
              <a:rPr lang="id-ID" sz="5500" dirty="0" smtClean="0"/>
              <a:t>•  Banyak konsep dalam psikologi humanistik, seperti misalnya orang</a:t>
            </a:r>
          </a:p>
          <a:p>
            <a:pPr>
              <a:buNone/>
            </a:pPr>
            <a:r>
              <a:rPr lang="id-ID" sz="5500" dirty="0" smtClean="0"/>
              <a:t>    </a:t>
            </a:r>
            <a:r>
              <a:rPr lang="nn-NO" sz="5500" dirty="0" smtClean="0"/>
              <a:t>yang telah berhasil mengaktualisasikan dirinya, ini masih buram dan</a:t>
            </a:r>
          </a:p>
          <a:p>
            <a:r>
              <a:rPr lang="id-ID" sz="5500" dirty="0" smtClean="0"/>
              <a:t>subjektif. </a:t>
            </a:r>
          </a:p>
          <a:p>
            <a:r>
              <a:rPr lang="id-ID" sz="5500" dirty="0" smtClean="0"/>
              <a:t>Psikologi humanistik mengalami pembiasan terhadap nilai</a:t>
            </a:r>
          </a:p>
          <a:p>
            <a:pPr>
              <a:buNone/>
            </a:pPr>
            <a:r>
              <a:rPr lang="id-ID" sz="5500" dirty="0" smtClean="0"/>
              <a:t>      individualistiskritik dari teori humanistik tetap mempunyai</a:t>
            </a:r>
          </a:p>
          <a:p>
            <a:r>
              <a:rPr lang="id-ID" sz="5500" dirty="0" smtClean="0"/>
              <a:t>beberapa argumentasi.</a:t>
            </a:r>
          </a:p>
          <a:p>
            <a:pPr>
              <a:buNone/>
            </a:pPr>
            <a:endParaRPr lang="id-ID" sz="5500" dirty="0" smtClean="0"/>
          </a:p>
          <a:p>
            <a:r>
              <a:rPr lang="id-ID" sz="5500" dirty="0" smtClean="0"/>
              <a:t>Beberapa kritisi menyangkal bahwa konsep ini bisa saja</a:t>
            </a:r>
          </a:p>
          <a:p>
            <a:pPr>
              <a:buNone/>
            </a:pPr>
            <a:r>
              <a:rPr lang="id-ID" sz="5500" dirty="0" smtClean="0"/>
              <a:t>      mencerminkan nilai dan idealisme Maslow sendiri.</a:t>
            </a:r>
          </a:p>
          <a:p>
            <a:endParaRPr lang="id-ID" sz="55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RUJUKAN:</a:t>
            </a:r>
          </a:p>
          <a:p>
            <a:r>
              <a:rPr lang="id-ID" dirty="0" smtClean="0"/>
              <a:t>Hall, Calvin S., &amp; Lindzey, Gardner (2000), </a:t>
            </a:r>
            <a:r>
              <a:rPr lang="id-ID" i="1" dirty="0" smtClean="0"/>
              <a:t>Teori-Teori Holistik (Organismik-</a:t>
            </a:r>
          </a:p>
          <a:p>
            <a:r>
              <a:rPr lang="id-ID" i="1" dirty="0" smtClean="0"/>
              <a:t>Fenomenologis), Dr. A. Supratiknya (ed.), Jogjakarta :Kanisius .</a:t>
            </a:r>
            <a:endParaRPr lang="id-ID" dirty="0" smtClean="0"/>
          </a:p>
          <a:p>
            <a:endParaRPr lang="id-ID" dirty="0" smtClean="0"/>
          </a:p>
          <a:p>
            <a:pPr algn="ctr"/>
            <a:r>
              <a:rPr lang="id-ID" b="1" smtClean="0"/>
              <a:t>SJUMPA </a:t>
            </a:r>
            <a:r>
              <a:rPr lang="id-ID" b="1" dirty="0" smtClean="0"/>
              <a:t>KEMBALI DI K 7</a:t>
            </a:r>
            <a:endParaRPr lang="id-ID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PSIKO 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TEORI-TEORI PERSUASI DIGUNAKAN UNTUK KONSEP PSIKOANALISIS YANG MELUKISKAN MANUSIA SEBAGAI MAHLUK YANG DIGERAKKAN OLEH KEINGINAN-KEINGINAN TERPENDAM (HOMO VOLENS), HAL INI MEMPERTEGAS STRUKTUR JIWA MANUSIA.</a:t>
            </a:r>
          </a:p>
          <a:p>
            <a:r>
              <a:rPr lang="en-US" dirty="0" smtClean="0"/>
              <a:t>SIGMUND FREUD TOKOH DARI PSIKOANALISIS YANG MEMFOKUSKAN KEPADA TOTALITAS KEPRIBADIAN MANUSIA.</a:t>
            </a:r>
          </a:p>
          <a:p>
            <a:r>
              <a:rPr lang="en-US" dirty="0" smtClean="0"/>
              <a:t>PERILAKU MANUSIA MERUPAKAN INTERAKSI DARI TIGA(3) SUB SISTEM DALAM KEPRIBADIAN MANUSIA  IAITU : ID, EGO DAN SUPEREGO.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ID</a:t>
            </a:r>
            <a:r>
              <a:rPr lang="en-US" dirty="0" smtClean="0"/>
              <a:t> ADALAH BAGIAN KEPRIABDIAN MANUSIA YANG MENYIMPAN DORONGAN BIOLOGIS .</a:t>
            </a:r>
          </a:p>
          <a:p>
            <a:r>
              <a:rPr lang="en-US" dirty="0" smtClean="0"/>
              <a:t>ADA DUA (2)PUSAT INSTINK : </a:t>
            </a:r>
          </a:p>
          <a:p>
            <a:r>
              <a:rPr lang="en-US" dirty="0" smtClean="0"/>
              <a:t>a. </a:t>
            </a:r>
            <a:r>
              <a:rPr lang="en-US" dirty="0" smtClean="0">
                <a:solidFill>
                  <a:srgbClr val="FF0000"/>
                </a:solidFill>
              </a:rPr>
              <a:t>LIBIDO</a:t>
            </a:r>
            <a:r>
              <a:rPr lang="en-US" dirty="0" smtClean="0"/>
              <a:t>  IAITU INSTINK REPRODUKTIF YANG MENYEDIAKAN  ENERGI DASAR UNTK KEGIATAN YANG KONSTRUKTIF MERUPAKAN  INSTINK EROS (KEHIDUPAN) MELIPUTI SEGALA HAL YANG MENDATANGKAN KENIKMATAN  SPRT: SEKSUAL, KASIH IBU, PEMUJAAN KPD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dirty="0" err="1" smtClean="0"/>
              <a:t>narcism</a:t>
            </a:r>
            <a:r>
              <a:rPr lang="id-ID" dirty="0" smtClean="0"/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instink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THANATOS  IAITU INSTINK DESTRUKTIF DAN AGRESIF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Motif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EROS DAN THANATOS</a:t>
            </a:r>
          </a:p>
          <a:p>
            <a:r>
              <a:rPr lang="en-US" b="1" dirty="0" smtClean="0"/>
              <a:t>ID</a:t>
            </a:r>
            <a:r>
              <a:rPr lang="en-US" dirty="0" smtClean="0"/>
              <a:t>: BERGERAK BERDASARKAN PRINSIP KESENANGAN, INGIN SEGERA MEMENUHI KEBUTUHAN</a:t>
            </a:r>
          </a:p>
          <a:p>
            <a:r>
              <a:rPr lang="en-US" b="1" dirty="0" smtClean="0"/>
              <a:t>ID:</a:t>
            </a:r>
            <a:r>
              <a:rPr lang="en-US" dirty="0" smtClean="0"/>
              <a:t> BERSIFAT EGOISTIS, TIDAK BERMORAL,DAN TIDAK TAHU DENGAN KENYATAAN</a:t>
            </a:r>
          </a:p>
          <a:p>
            <a:r>
              <a:rPr lang="en-US" b="1" dirty="0" smtClean="0"/>
              <a:t>ID; ADALAH TABIAT HEWANI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>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EGO</a:t>
            </a:r>
            <a:r>
              <a:rPr lang="en-US" b="1" dirty="0" smtClean="0"/>
              <a:t>: </a:t>
            </a:r>
            <a:r>
              <a:rPr lang="en-US" dirty="0" smtClean="0"/>
              <a:t>BERFUNGSI SEBAGAI PERANTARA , TUNTUTAN ID DENGAN REALITI DUNIA LUAR.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EGO</a:t>
            </a:r>
            <a:r>
              <a:rPr lang="en-US" dirty="0" smtClean="0"/>
              <a:t>  SEBAGAI MEDIATOR ANTARA HASRAT HEWANI DENGAN TUNTUTAN RASIONAL DAN REALISTIK</a:t>
            </a:r>
            <a:r>
              <a:rPr lang="id-ID" dirty="0" smtClean="0"/>
              <a:t>.</a:t>
            </a:r>
          </a:p>
          <a:p>
            <a:r>
              <a:rPr lang="en-US" dirty="0" smtClean="0"/>
              <a:t> MAMPU MENUNDUKKAN HASRAT HEWANI DAN HIDUP SEBAGAI WUJUD YANG RASIONAL PADA PRIBADI YANG NORMAL.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EGO</a:t>
            </a:r>
            <a:r>
              <a:rPr lang="en-US" dirty="0" smtClean="0"/>
              <a:t> BERGERAK BERDASARKAN PRINSIP REALISTIK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 SISTEM KE 3 </a:t>
            </a:r>
            <a:br>
              <a:rPr lang="en-US" dirty="0" smtClean="0"/>
            </a:br>
            <a:r>
              <a:rPr lang="en-US" dirty="0" smtClean="0"/>
              <a:t> SUPER 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SUPER EGO </a:t>
            </a:r>
            <a:r>
              <a:rPr lang="en-US" dirty="0" smtClean="0"/>
              <a:t>ADALAH HATI NURANI (C0NCIENCE) YANG MERUPAKAN INTERNALISASI DARI NORMA-NORMA SOSIAL DAN KULTURAL MASYARAKAT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PSIKOLOGI BEHAVIORISTIK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ALIRAN  BEHAVIORISTIK MUNCUL PERTAMA DI AMERIKA PADA TAHUN  1913</a:t>
            </a:r>
          </a:p>
          <a:p>
            <a:r>
              <a:rPr lang="en-US" dirty="0" smtClean="0"/>
              <a:t>PELOPORNYA ADALAH : JOHN BROADUS WATSON (1878-1958)</a:t>
            </a:r>
          </a:p>
          <a:p>
            <a:r>
              <a:rPr lang="en-US" dirty="0" smtClean="0"/>
              <a:t>ABRAHAM MASLOW(1958);TERBUKA DAN  PSIKOLOGI BEHAVIORISTIK MEMPELAJARI TINGKAH LAKU YANG NYATA DAN DAPAT DIUKUR SECARA OBJEKTIF 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BEHAVIORISME </a:t>
            </a:r>
            <a:r>
              <a:rPr lang="en-US" dirty="0" smtClean="0"/>
              <a:t> LEBIH MENGANALISIS PADA PERUBAHAN PERILAKU YANG DIANGGAP SEBAGI HASIL DARI PENGALAMAN .</a:t>
            </a:r>
          </a:p>
          <a:p>
            <a:r>
              <a:rPr lang="en-US" dirty="0" smtClean="0"/>
              <a:t>PERILAKU DAPAT DIUKUR, DIDESKRIPSIKAN DAN DIRAMALKAN.</a:t>
            </a:r>
          </a:p>
          <a:p>
            <a:r>
              <a:rPr lang="en-US" dirty="0" smtClean="0"/>
              <a:t>TINGKAH LAKU MENURUT TEORI  BEHAVIORISME ADALAH  DIAKIBATKAN KERANA PENGARUH LINGKUNGANNYA, INI KERANA SIFAT DASAR MANUSIA  YANG REAKTIF DAN SELALU </a:t>
            </a:r>
            <a:r>
              <a:rPr lang="id-ID" dirty="0" smtClean="0"/>
              <a:t>M</a:t>
            </a:r>
            <a:r>
              <a:rPr lang="en-US" dirty="0" smtClean="0"/>
              <a:t>EMBERI </a:t>
            </a:r>
            <a:r>
              <a:rPr lang="en-US" dirty="0" smtClean="0"/>
              <a:t>RESPON TERHADAP LINGKUNGANNYA.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1114</Words>
  <Application>Microsoft Office PowerPoint</Application>
  <PresentationFormat>On-screen Show (4:3)</PresentationFormat>
  <Paragraphs>139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TEORI-TEORI PSIKOLOGI K5-6</vt:lpstr>
      <vt:lpstr>EMPAT TEORI PSIKOLOGI</vt:lpstr>
      <vt:lpstr>1. PSIKO ANALISA</vt:lpstr>
      <vt:lpstr>Slide 4</vt:lpstr>
      <vt:lpstr>Slide 5</vt:lpstr>
      <vt:lpstr>Sub sistem  ke 2 EGO</vt:lpstr>
      <vt:lpstr>SUB SISTEM KE 3   SUPER EGO</vt:lpstr>
      <vt:lpstr>2. Konsepsi manusia dalam  PSIKOLOGI BEHAVIORISTIK</vt:lpstr>
      <vt:lpstr>Slide 9</vt:lpstr>
      <vt:lpstr>Slide 10</vt:lpstr>
      <vt:lpstr>  KE 3: TEORI KOGNITIF  (MANUSIA BERPIKIR/HOMO SAPIENS)</vt:lpstr>
      <vt:lpstr>Slide 12</vt:lpstr>
      <vt:lpstr>Slide 13</vt:lpstr>
      <vt:lpstr>Slide 14</vt:lpstr>
      <vt:lpstr>4. MANUSIA DALAM KONSEPSI PSIKOLOGI HUMANISTIK </vt:lpstr>
      <vt:lpstr>Slide 16</vt:lpstr>
      <vt:lpstr> Tokoh-Tokoh Teori Humanistik 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 Kritik dari teori humanistik tetap mempunyai beberapa argumentasi </vt:lpstr>
      <vt:lpstr>Slide 27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TEORI-TEORI PSIKOLOGI</dc:title>
  <dc:creator>TS</dc:creator>
  <cp:lastModifiedBy>BUNDA RATU</cp:lastModifiedBy>
  <cp:revision>34</cp:revision>
  <dcterms:created xsi:type="dcterms:W3CDTF">2016-02-01T03:36:54Z</dcterms:created>
  <dcterms:modified xsi:type="dcterms:W3CDTF">2019-06-25T05:00:16Z</dcterms:modified>
</cp:coreProperties>
</file>