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DB850AF-B746-4BD3-80F5-BE198FED704F}" type="datetimeFigureOut">
              <a:rPr lang="id-ID" smtClean="0"/>
              <a:pPr/>
              <a:t>26/05/2018</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22860E1-1B7C-47D4-B8E7-18722F26BA32}" type="slidenum">
              <a:rPr lang="id-ID" smtClean="0"/>
              <a:pPr/>
              <a:t>‹#›</a:t>
            </a:fld>
            <a:endParaRPr lang="id-ID"/>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B850AF-B746-4BD3-80F5-BE198FED704F}" type="datetimeFigureOut">
              <a:rPr lang="id-ID" smtClean="0"/>
              <a:pPr/>
              <a:t>26/05/2018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22860E1-1B7C-47D4-B8E7-18722F26BA32}"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B850AF-B746-4BD3-80F5-BE198FED704F}" type="datetimeFigureOut">
              <a:rPr lang="id-ID" smtClean="0"/>
              <a:pPr/>
              <a:t>26/05/2018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22860E1-1B7C-47D4-B8E7-18722F26BA32}"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DB850AF-B746-4BD3-80F5-BE198FED704F}" type="datetimeFigureOut">
              <a:rPr lang="id-ID" smtClean="0"/>
              <a:pPr/>
              <a:t>26/05/2018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22860E1-1B7C-47D4-B8E7-18722F26BA32}" type="slidenum">
              <a:rPr lang="id-ID" smtClean="0"/>
              <a:pPr/>
              <a:t>‹#›</a:t>
            </a:fld>
            <a:endParaRPr lang="id-ID"/>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DB850AF-B746-4BD3-80F5-BE198FED704F}" type="datetimeFigureOut">
              <a:rPr lang="id-ID" smtClean="0"/>
              <a:pPr/>
              <a:t>26/05/2018</a:t>
            </a:fld>
            <a:endParaRPr lang="id-ID"/>
          </a:p>
        </p:txBody>
      </p:sp>
      <p:sp>
        <p:nvSpPr>
          <p:cNvPr id="5" name="Footer Placeholder 4"/>
          <p:cNvSpPr>
            <a:spLocks noGrp="1"/>
          </p:cNvSpPr>
          <p:nvPr>
            <p:ph type="ftr" sz="quarter" idx="11"/>
          </p:nvPr>
        </p:nvSpPr>
        <p:spPr>
          <a:xfrm>
            <a:off x="800100" y="6172200"/>
            <a:ext cx="4000500" cy="457200"/>
          </a:xfrm>
        </p:spPr>
        <p:txBody>
          <a:bodyPr/>
          <a:lstStyle/>
          <a:p>
            <a:endParaRPr lang="id-ID"/>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22860E1-1B7C-47D4-B8E7-18722F26BA32}"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DB850AF-B746-4BD3-80F5-BE198FED704F}" type="datetimeFigureOut">
              <a:rPr lang="id-ID" smtClean="0"/>
              <a:pPr/>
              <a:t>26/05/2018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22860E1-1B7C-47D4-B8E7-18722F26BA32}" type="slidenum">
              <a:rPr lang="id-ID" smtClean="0"/>
              <a:pPr/>
              <a:t>‹#›</a:t>
            </a:fld>
            <a:endParaRPr lang="id-ID"/>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DB850AF-B746-4BD3-80F5-BE198FED704F}" type="datetimeFigureOut">
              <a:rPr lang="id-ID" smtClean="0"/>
              <a:pPr/>
              <a:t>26/05/2018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22860E1-1B7C-47D4-B8E7-18722F26BA32}" type="slidenum">
              <a:rPr lang="id-ID" smtClean="0"/>
              <a:pPr/>
              <a:t>‹#›</a:t>
            </a:fld>
            <a:endParaRPr lang="id-ID"/>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DB850AF-B746-4BD3-80F5-BE198FED704F}" type="datetimeFigureOut">
              <a:rPr lang="id-ID" smtClean="0"/>
              <a:pPr/>
              <a:t>26/05/2018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22860E1-1B7C-47D4-B8E7-18722F26BA32}"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B850AF-B746-4BD3-80F5-BE198FED704F}" type="datetimeFigureOut">
              <a:rPr lang="id-ID" smtClean="0"/>
              <a:pPr/>
              <a:t>26/05/2018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22860E1-1B7C-47D4-B8E7-18722F26BA32}"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DB850AF-B746-4BD3-80F5-BE198FED704F}" type="datetimeFigureOut">
              <a:rPr lang="id-ID" smtClean="0"/>
              <a:pPr/>
              <a:t>26/05/2018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22860E1-1B7C-47D4-B8E7-18722F26BA32}" type="slidenum">
              <a:rPr lang="id-ID" smtClean="0"/>
              <a:pPr/>
              <a:t>‹#›</a:t>
            </a:fld>
            <a:endParaRPr lang="id-ID"/>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DB850AF-B746-4BD3-80F5-BE198FED704F}" type="datetimeFigureOut">
              <a:rPr lang="id-ID" smtClean="0"/>
              <a:pPr/>
              <a:t>26/05/2018</a:t>
            </a:fld>
            <a:endParaRPr lang="id-ID"/>
          </a:p>
        </p:txBody>
      </p:sp>
      <p:sp>
        <p:nvSpPr>
          <p:cNvPr id="6" name="Footer Placeholder 5"/>
          <p:cNvSpPr>
            <a:spLocks noGrp="1"/>
          </p:cNvSpPr>
          <p:nvPr>
            <p:ph type="ftr" sz="quarter" idx="11"/>
          </p:nvPr>
        </p:nvSpPr>
        <p:spPr>
          <a:xfrm>
            <a:off x="914400" y="6172200"/>
            <a:ext cx="3886200" cy="457200"/>
          </a:xfrm>
        </p:spPr>
        <p:txBody>
          <a:bodyPr/>
          <a:lstStyle/>
          <a:p>
            <a:endParaRPr lang="id-ID"/>
          </a:p>
        </p:txBody>
      </p:sp>
      <p:sp>
        <p:nvSpPr>
          <p:cNvPr id="7" name="Slide Number Placeholder 6"/>
          <p:cNvSpPr>
            <a:spLocks noGrp="1"/>
          </p:cNvSpPr>
          <p:nvPr>
            <p:ph type="sldNum" sz="quarter" idx="12"/>
          </p:nvPr>
        </p:nvSpPr>
        <p:spPr>
          <a:xfrm>
            <a:off x="146304" y="6208776"/>
            <a:ext cx="457200" cy="457200"/>
          </a:xfrm>
        </p:spPr>
        <p:txBody>
          <a:bodyPr/>
          <a:lstStyle/>
          <a:p>
            <a:fld id="{222860E1-1B7C-47D4-B8E7-18722F26BA32}" type="slidenum">
              <a:rPr lang="id-ID" smtClean="0"/>
              <a:pPr/>
              <a:t>‹#›</a:t>
            </a:fld>
            <a:endParaRPr lang="id-ID"/>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DB850AF-B746-4BD3-80F5-BE198FED704F}" type="datetimeFigureOut">
              <a:rPr lang="id-ID" smtClean="0"/>
              <a:pPr/>
              <a:t>26/05/2018</a:t>
            </a:fld>
            <a:endParaRPr lang="id-ID"/>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22860E1-1B7C-47D4-B8E7-18722F26BA32}"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id-ID" dirty="0" smtClean="0"/>
          </a:p>
          <a:p>
            <a:r>
              <a:rPr lang="id-ID" dirty="0" smtClean="0"/>
              <a:t>Lanjutan K 4</a:t>
            </a:r>
          </a:p>
        </p:txBody>
      </p:sp>
      <p:sp>
        <p:nvSpPr>
          <p:cNvPr id="2" name="Title 1"/>
          <p:cNvSpPr>
            <a:spLocks noGrp="1"/>
          </p:cNvSpPr>
          <p:nvPr>
            <p:ph type="ctrTitle"/>
          </p:nvPr>
        </p:nvSpPr>
        <p:spPr/>
        <p:txBody>
          <a:bodyPr/>
          <a:lstStyle/>
          <a:p>
            <a:r>
              <a:rPr lang="id-ID" b="1" dirty="0" smtClean="0"/>
              <a:t>PSIKOLOGI KOGNITIF</a:t>
            </a:r>
            <a:endParaRPr lang="id-ID"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r>
              <a:rPr lang="en-US" sz="3200" dirty="0" err="1" smtClean="0">
                <a:latin typeface="Times New Roman" pitchFamily="18" charset="0"/>
                <a:cs typeface="Times New Roman" pitchFamily="18" charset="0"/>
              </a:rPr>
              <a:t>Prinsip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Dasar</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Teori</a:t>
            </a:r>
            <a:r>
              <a:rPr lang="en-US" sz="3200" dirty="0" smtClean="0">
                <a:latin typeface="Times New Roman" pitchFamily="18" charset="0"/>
                <a:cs typeface="Times New Roman" pitchFamily="18" charset="0"/>
              </a:rPr>
              <a:t> Jean Piaget</a:t>
            </a:r>
            <a:endParaRPr lang="id-ID" sz="3200" dirty="0" smtClean="0">
              <a:latin typeface="Times New Roman" pitchFamily="18" charset="0"/>
              <a:cs typeface="Times New Roman" pitchFamily="18" charset="0"/>
            </a:endParaRPr>
          </a:p>
          <a:p>
            <a:r>
              <a:rPr lang="en-US" sz="3200" dirty="0" smtClean="0">
                <a:solidFill>
                  <a:srgbClr val="FF0000"/>
                </a:solidFill>
                <a:latin typeface="Times New Roman" pitchFamily="18" charset="0"/>
                <a:cs typeface="Times New Roman" pitchFamily="18" charset="0"/>
              </a:rPr>
              <a:t>Jean Piaget </a:t>
            </a:r>
            <a:r>
              <a:rPr lang="en-US" sz="3200" dirty="0" err="1" smtClean="0">
                <a:solidFill>
                  <a:srgbClr val="FF0000"/>
                </a:solidFill>
                <a:latin typeface="Times New Roman" pitchFamily="18" charset="0"/>
                <a:cs typeface="Times New Roman" pitchFamily="18" charset="0"/>
              </a:rPr>
              <a:t>dikenal</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dengan</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teori</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perkembangan</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intelektual</a:t>
            </a:r>
            <a:r>
              <a:rPr lang="en-US" sz="3200" dirty="0" smtClean="0">
                <a:solidFill>
                  <a:srgbClr val="FF0000"/>
                </a:solidFill>
                <a:latin typeface="Times New Roman" pitchFamily="18" charset="0"/>
                <a:cs typeface="Times New Roman" pitchFamily="18" charset="0"/>
              </a:rPr>
              <a:t> </a:t>
            </a:r>
            <a:r>
              <a:rPr lang="en-US" sz="3200" dirty="0" smtClean="0">
                <a:latin typeface="Times New Roman" pitchFamily="18" charset="0"/>
                <a:cs typeface="Times New Roman" pitchFamily="18" charset="0"/>
              </a:rPr>
              <a:t>yang </a:t>
            </a:r>
            <a:r>
              <a:rPr lang="en-US" sz="3200" dirty="0" err="1" smtClean="0">
                <a:latin typeface="Times New Roman" pitchFamily="18" charset="0"/>
                <a:cs typeface="Times New Roman" pitchFamily="18" charset="0"/>
              </a:rPr>
              <a:t>menyeluruh</a:t>
            </a:r>
            <a:r>
              <a:rPr lang="en-US" sz="3200" dirty="0" smtClean="0">
                <a:latin typeface="Times New Roman" pitchFamily="18" charset="0"/>
                <a:cs typeface="Times New Roman" pitchFamily="18" charset="0"/>
              </a:rPr>
              <a:t>, yang </a:t>
            </a:r>
            <a:r>
              <a:rPr lang="en-US" sz="3200" dirty="0" err="1" smtClean="0">
                <a:latin typeface="Times New Roman" pitchFamily="18" charset="0"/>
                <a:cs typeface="Times New Roman" pitchFamily="18" charset="0"/>
              </a:rPr>
              <a:t>mencerminkan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adanya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kekuatan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antara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fungsi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biologi</a:t>
            </a:r>
            <a:r>
              <a:rPr lang="en-US" sz="3200" dirty="0" smtClean="0">
                <a:latin typeface="Times New Roman" pitchFamily="18" charset="0"/>
                <a:cs typeface="Times New Roman" pitchFamily="18" charset="0"/>
              </a:rPr>
              <a:t> &amp; </a:t>
            </a:r>
            <a:r>
              <a:rPr lang="en-US" sz="3200" dirty="0" err="1" smtClean="0">
                <a:latin typeface="Times New Roman" pitchFamily="18" charset="0"/>
                <a:cs typeface="Times New Roman" pitchFamily="18" charset="0"/>
              </a:rPr>
              <a:t>psikologis</a:t>
            </a:r>
            <a:r>
              <a:rPr lang="en-US" sz="3200" dirty="0" smtClean="0">
                <a:latin typeface="Times New Roman" pitchFamily="18" charset="0"/>
                <a:cs typeface="Times New Roman" pitchFamily="18" charset="0"/>
              </a:rPr>
              <a:t> ( </a:t>
            </a:r>
            <a:r>
              <a:rPr lang="en-US" sz="3200" dirty="0" err="1" smtClean="0">
                <a:latin typeface="Times New Roman" pitchFamily="18" charset="0"/>
                <a:cs typeface="Times New Roman" pitchFamily="18" charset="0"/>
              </a:rPr>
              <a:t>perkembangan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jiwa</a:t>
            </a:r>
            <a:r>
              <a:rPr lang="en-US" sz="3200" dirty="0" smtClean="0">
                <a:latin typeface="Times New Roman" pitchFamily="18" charset="0"/>
                <a:cs typeface="Times New Roman" pitchFamily="18" charset="0"/>
              </a:rPr>
              <a:t> ). Piaget </a:t>
            </a:r>
            <a:r>
              <a:rPr lang="en-US" sz="3200" dirty="0" err="1" smtClean="0">
                <a:latin typeface="Times New Roman" pitchFamily="18" charset="0"/>
                <a:cs typeface="Times New Roman" pitchFamily="18" charset="0"/>
              </a:rPr>
              <a:t>menerangkan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inteligensi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itu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sendiri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sebagai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adaptasi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biologi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terhadap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lingkungan</a:t>
            </a:r>
            <a:endParaRPr lang="id-ID" sz="32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Autofit/>
          </a:bodyPr>
          <a:lstStyle/>
          <a:p>
            <a:r>
              <a:rPr lang="en-US" sz="3200" dirty="0" err="1" smtClean="0">
                <a:latin typeface="Times New Roman" pitchFamily="18" charset="0"/>
                <a:cs typeface="Times New Roman" pitchFamily="18" charset="0"/>
              </a:rPr>
              <a:t>Faktor</a:t>
            </a:r>
            <a:r>
              <a:rPr lang="en-US" sz="3200" dirty="0" smtClean="0">
                <a:latin typeface="Times New Roman" pitchFamily="18" charset="0"/>
                <a:cs typeface="Times New Roman" pitchFamily="18" charset="0"/>
              </a:rPr>
              <a:t> yang </a:t>
            </a:r>
            <a:r>
              <a:rPr lang="en-US" sz="3200" dirty="0" err="1" smtClean="0">
                <a:latin typeface="Times New Roman" pitchFamily="18" charset="0"/>
                <a:cs typeface="Times New Roman" pitchFamily="18" charset="0"/>
              </a:rPr>
              <a:t>berpengaruh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dalam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perkembangan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kognitif</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yaitu</a:t>
            </a:r>
            <a:r>
              <a:rPr lang="en-US" sz="3200" dirty="0" smtClean="0">
                <a:latin typeface="Times New Roman" pitchFamily="18" charset="0"/>
                <a:cs typeface="Times New Roman" pitchFamily="18" charset="0"/>
              </a:rPr>
              <a:t> :</a:t>
            </a:r>
            <a:br>
              <a:rPr lang="en-US" sz="3200" dirty="0" smtClean="0">
                <a:latin typeface="Times New Roman" pitchFamily="18" charset="0"/>
                <a:cs typeface="Times New Roman" pitchFamily="18" charset="0"/>
              </a:rPr>
            </a:br>
            <a:r>
              <a:rPr lang="en-US" sz="3200" b="1" dirty="0" smtClean="0">
                <a:solidFill>
                  <a:srgbClr val="FF0000"/>
                </a:solidFill>
                <a:latin typeface="Times New Roman" pitchFamily="18" charset="0"/>
                <a:cs typeface="Times New Roman" pitchFamily="18" charset="0"/>
              </a:rPr>
              <a:t>1. </a:t>
            </a:r>
            <a:r>
              <a:rPr lang="en-US" sz="3200" b="1" dirty="0" err="1" smtClean="0">
                <a:solidFill>
                  <a:srgbClr val="FF0000"/>
                </a:solidFill>
                <a:latin typeface="Times New Roman" pitchFamily="18" charset="0"/>
                <a:cs typeface="Times New Roman" pitchFamily="18" charset="0"/>
              </a:rPr>
              <a:t>Fisik</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err="1" smtClean="0">
                <a:latin typeface="Times New Roman" pitchFamily="18" charset="0"/>
                <a:cs typeface="Times New Roman" pitchFamily="18" charset="0"/>
              </a:rPr>
              <a:t>Interaksi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antara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individu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dunia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luar</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merupakan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sumber</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pengetahuan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baru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tetapi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kontak</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dengan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dunia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fisik</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itu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tidak</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cukup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untuk</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mengembangkan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pengetahuan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kecuali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jika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intelegensi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individu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dapat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memanfaatkan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pengalaman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tersebut</a:t>
            </a:r>
            <a:r>
              <a:rPr lang="en-US" sz="3200" dirty="0" smtClean="0">
                <a:latin typeface="Times New Roman" pitchFamily="18" charset="0"/>
                <a:cs typeface="Times New Roman" pitchFamily="18" charset="0"/>
              </a:rPr>
              <a:t>.</a:t>
            </a:r>
            <a:br>
              <a:rPr lang="en-US" sz="3200" dirty="0" smtClean="0">
                <a:latin typeface="Times New Roman" pitchFamily="18" charset="0"/>
                <a:cs typeface="Times New Roman" pitchFamily="18" charset="0"/>
              </a:rPr>
            </a:br>
            <a:endParaRPr lang="id-ID" sz="32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en-US" b="1" dirty="0" smtClean="0">
                <a:solidFill>
                  <a:srgbClr val="FF0000"/>
                </a:solidFill>
              </a:rPr>
              <a:t>2. </a:t>
            </a:r>
            <a:r>
              <a:rPr lang="en-US" b="1" dirty="0" err="1" smtClean="0">
                <a:solidFill>
                  <a:srgbClr val="FF0000"/>
                </a:solidFill>
              </a:rPr>
              <a:t>Kematangan</a:t>
            </a:r>
            <a:r>
              <a:rPr lang="en-US" dirty="0" smtClean="0"/>
              <a:t/>
            </a:r>
            <a:br>
              <a:rPr lang="en-US" dirty="0" smtClean="0"/>
            </a:br>
            <a:r>
              <a:rPr lang="en-US" dirty="0" err="1" smtClean="0"/>
              <a:t>Kematangan</a:t>
            </a:r>
            <a:r>
              <a:rPr lang="en-US" dirty="0" smtClean="0"/>
              <a:t> </a:t>
            </a:r>
            <a:r>
              <a:rPr lang="en-US" dirty="0" err="1" smtClean="0"/>
              <a:t>sistem</a:t>
            </a:r>
            <a:r>
              <a:rPr lang="en-US" dirty="0" smtClean="0"/>
              <a:t> </a:t>
            </a:r>
            <a:r>
              <a:rPr lang="en-US" dirty="0" err="1" smtClean="0"/>
              <a:t>syaraf</a:t>
            </a:r>
            <a:r>
              <a:rPr lang="en-US" dirty="0" smtClean="0"/>
              <a:t> </a:t>
            </a:r>
            <a:r>
              <a:rPr lang="en-US" dirty="0" err="1" smtClean="0"/>
              <a:t>menjadi</a:t>
            </a:r>
            <a:r>
              <a:rPr lang="en-US" dirty="0" smtClean="0"/>
              <a:t> </a:t>
            </a:r>
            <a:r>
              <a:rPr lang="en-US" dirty="0" err="1" smtClean="0"/>
              <a:t>penting</a:t>
            </a:r>
            <a:r>
              <a:rPr lang="en-US" dirty="0" smtClean="0"/>
              <a:t> </a:t>
            </a:r>
            <a:r>
              <a:rPr lang="en-US" dirty="0" err="1" smtClean="0"/>
              <a:t>karena</a:t>
            </a:r>
            <a:r>
              <a:rPr lang="en-US" dirty="0" smtClean="0"/>
              <a:t> </a:t>
            </a:r>
            <a:r>
              <a:rPr lang="en-US" dirty="0" err="1" smtClean="0"/>
              <a:t>memungkinkan</a:t>
            </a:r>
            <a:r>
              <a:rPr lang="en-US" dirty="0" smtClean="0"/>
              <a:t> </a:t>
            </a:r>
            <a:r>
              <a:rPr lang="en-US" dirty="0" err="1" smtClean="0"/>
              <a:t>anak</a:t>
            </a:r>
            <a:r>
              <a:rPr lang="en-US" dirty="0" smtClean="0"/>
              <a:t> </a:t>
            </a:r>
            <a:r>
              <a:rPr lang="en-US" dirty="0" err="1" smtClean="0"/>
              <a:t>memperoleh</a:t>
            </a:r>
            <a:r>
              <a:rPr lang="en-US" dirty="0" smtClean="0"/>
              <a:t> </a:t>
            </a:r>
            <a:r>
              <a:rPr lang="en-US" dirty="0" err="1" smtClean="0"/>
              <a:t>manfaat</a:t>
            </a:r>
            <a:r>
              <a:rPr lang="en-US" dirty="0" smtClean="0"/>
              <a:t> </a:t>
            </a:r>
            <a:r>
              <a:rPr lang="en-US" dirty="0" err="1" smtClean="0"/>
              <a:t>secara</a:t>
            </a:r>
            <a:r>
              <a:rPr lang="en-US" dirty="0" smtClean="0"/>
              <a:t> </a:t>
            </a:r>
            <a:r>
              <a:rPr lang="en-US" dirty="0" err="1" smtClean="0"/>
              <a:t>maksimum</a:t>
            </a:r>
            <a:r>
              <a:rPr lang="en-US" dirty="0" smtClean="0"/>
              <a:t> </a:t>
            </a:r>
            <a:r>
              <a:rPr lang="en-US" dirty="0" err="1" smtClean="0"/>
              <a:t>dari</a:t>
            </a:r>
            <a:r>
              <a:rPr lang="en-US" dirty="0" smtClean="0"/>
              <a:t> </a:t>
            </a:r>
            <a:r>
              <a:rPr lang="en-US" dirty="0" err="1" smtClean="0"/>
              <a:t>pengalaman</a:t>
            </a:r>
            <a:r>
              <a:rPr lang="en-US" dirty="0" smtClean="0"/>
              <a:t> </a:t>
            </a:r>
            <a:r>
              <a:rPr lang="en-US" dirty="0" err="1" smtClean="0"/>
              <a:t>fisik</a:t>
            </a:r>
            <a:r>
              <a:rPr lang="en-US" dirty="0" smtClean="0"/>
              <a:t>. </a:t>
            </a:r>
            <a:r>
              <a:rPr lang="en-US" dirty="0" err="1" smtClean="0"/>
              <a:t>Kematangan</a:t>
            </a:r>
            <a:r>
              <a:rPr lang="en-US" dirty="0" smtClean="0"/>
              <a:t> </a:t>
            </a:r>
            <a:r>
              <a:rPr lang="en-US" dirty="0" err="1" smtClean="0"/>
              <a:t>membuka</a:t>
            </a:r>
            <a:r>
              <a:rPr lang="en-US" dirty="0" smtClean="0"/>
              <a:t> </a:t>
            </a:r>
            <a:r>
              <a:rPr lang="en-US" dirty="0" err="1" smtClean="0"/>
              <a:t>kemungkinan</a:t>
            </a:r>
            <a:r>
              <a:rPr lang="en-US" dirty="0" smtClean="0"/>
              <a:t> </a:t>
            </a:r>
            <a:r>
              <a:rPr lang="en-US" dirty="0" err="1" smtClean="0"/>
              <a:t>untuk</a:t>
            </a:r>
            <a:r>
              <a:rPr lang="en-US" dirty="0" smtClean="0"/>
              <a:t> </a:t>
            </a:r>
            <a:r>
              <a:rPr lang="en-US" dirty="0" err="1" smtClean="0"/>
              <a:t>perkembangan</a:t>
            </a:r>
            <a:r>
              <a:rPr lang="en-US" dirty="0" smtClean="0"/>
              <a:t> </a:t>
            </a:r>
            <a:r>
              <a:rPr lang="en-US" dirty="0" err="1" smtClean="0"/>
              <a:t>sedangkan</a:t>
            </a:r>
            <a:r>
              <a:rPr lang="en-US" dirty="0" smtClean="0"/>
              <a:t> </a:t>
            </a:r>
            <a:r>
              <a:rPr lang="en-US" dirty="0" err="1" smtClean="0"/>
              <a:t>kalau</a:t>
            </a:r>
            <a:r>
              <a:rPr lang="en-US" dirty="0" smtClean="0"/>
              <a:t> </a:t>
            </a:r>
            <a:r>
              <a:rPr lang="en-US" dirty="0" err="1" smtClean="0"/>
              <a:t>kurang</a:t>
            </a:r>
            <a:r>
              <a:rPr lang="en-US" dirty="0" smtClean="0"/>
              <a:t> </a:t>
            </a:r>
            <a:r>
              <a:rPr lang="en-US" dirty="0" err="1" smtClean="0"/>
              <a:t>hal</a:t>
            </a:r>
            <a:r>
              <a:rPr lang="en-US" dirty="0" smtClean="0"/>
              <a:t> </a:t>
            </a:r>
            <a:r>
              <a:rPr lang="en-US" dirty="0" err="1" smtClean="0"/>
              <a:t>itu</a:t>
            </a:r>
            <a:r>
              <a:rPr lang="en-US" dirty="0" smtClean="0"/>
              <a:t> </a:t>
            </a:r>
            <a:r>
              <a:rPr lang="en-US" dirty="0" err="1" smtClean="0"/>
              <a:t>akan</a:t>
            </a:r>
            <a:r>
              <a:rPr lang="en-US" dirty="0" smtClean="0"/>
              <a:t> </a:t>
            </a:r>
            <a:r>
              <a:rPr lang="en-US" dirty="0" err="1" smtClean="0"/>
              <a:t>membatasi</a:t>
            </a:r>
            <a:r>
              <a:rPr lang="en-US" dirty="0" smtClean="0"/>
              <a:t> </a:t>
            </a:r>
            <a:r>
              <a:rPr lang="en-US" dirty="0" err="1" smtClean="0"/>
              <a:t>secara</a:t>
            </a:r>
            <a:r>
              <a:rPr lang="en-US" dirty="0" smtClean="0"/>
              <a:t> </a:t>
            </a:r>
            <a:r>
              <a:rPr lang="en-US" dirty="0" err="1" smtClean="0"/>
              <a:t>luas</a:t>
            </a:r>
            <a:r>
              <a:rPr lang="en-US" dirty="0" smtClean="0"/>
              <a:t> </a:t>
            </a:r>
            <a:r>
              <a:rPr lang="en-US" dirty="0" err="1" smtClean="0"/>
              <a:t>prestasi</a:t>
            </a:r>
            <a:r>
              <a:rPr lang="en-US" dirty="0" smtClean="0"/>
              <a:t> </a:t>
            </a:r>
            <a:r>
              <a:rPr lang="en-US" dirty="0" err="1" smtClean="0"/>
              <a:t>secara</a:t>
            </a:r>
            <a:r>
              <a:rPr lang="en-US" dirty="0" smtClean="0"/>
              <a:t> </a:t>
            </a:r>
            <a:r>
              <a:rPr lang="en-US" dirty="0" err="1" smtClean="0"/>
              <a:t>kognitif</a:t>
            </a:r>
            <a:r>
              <a:rPr lang="en-US" dirty="0" smtClean="0"/>
              <a:t>.</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r>
              <a:rPr lang="en-US" b="1" dirty="0" smtClean="0">
                <a:solidFill>
                  <a:srgbClr val="FF0000"/>
                </a:solidFill>
              </a:rPr>
              <a:t>3. </a:t>
            </a:r>
            <a:r>
              <a:rPr lang="en-US" b="1" dirty="0" err="1" smtClean="0">
                <a:solidFill>
                  <a:srgbClr val="FF0000"/>
                </a:solidFill>
              </a:rPr>
              <a:t>Pengaruh</a:t>
            </a:r>
            <a:r>
              <a:rPr lang="en-US" b="1" dirty="0" smtClean="0">
                <a:solidFill>
                  <a:srgbClr val="FF0000"/>
                </a:solidFill>
              </a:rPr>
              <a:t> </a:t>
            </a:r>
            <a:r>
              <a:rPr lang="en-US" b="1" dirty="0" err="1" smtClean="0">
                <a:solidFill>
                  <a:srgbClr val="FF0000"/>
                </a:solidFill>
              </a:rPr>
              <a:t>sosial</a:t>
            </a:r>
            <a:r>
              <a:rPr lang="en-US" dirty="0" smtClean="0"/>
              <a:t/>
            </a:r>
            <a:br>
              <a:rPr lang="en-US" dirty="0" smtClean="0"/>
            </a:br>
            <a:r>
              <a:rPr lang="en-US" dirty="0" err="1" smtClean="0"/>
              <a:t>Lingkungan</a:t>
            </a:r>
            <a:r>
              <a:rPr lang="en-US" dirty="0" smtClean="0"/>
              <a:t> </a:t>
            </a:r>
            <a:r>
              <a:rPr lang="en-US" dirty="0" err="1" smtClean="0"/>
              <a:t>sosial</a:t>
            </a:r>
            <a:r>
              <a:rPr lang="en-US" dirty="0" smtClean="0"/>
              <a:t> </a:t>
            </a:r>
            <a:r>
              <a:rPr lang="en-US" dirty="0" err="1" smtClean="0"/>
              <a:t>termasuk</a:t>
            </a:r>
            <a:r>
              <a:rPr lang="en-US" dirty="0" smtClean="0"/>
              <a:t> </a:t>
            </a:r>
            <a:r>
              <a:rPr lang="en-US" dirty="0" err="1" smtClean="0"/>
              <a:t>peran</a:t>
            </a:r>
            <a:r>
              <a:rPr lang="en-US" dirty="0" smtClean="0"/>
              <a:t> </a:t>
            </a:r>
            <a:r>
              <a:rPr lang="en-US" dirty="0" err="1" smtClean="0"/>
              <a:t>bahasa</a:t>
            </a:r>
            <a:r>
              <a:rPr lang="en-US" dirty="0" smtClean="0"/>
              <a:t> </a:t>
            </a:r>
            <a:r>
              <a:rPr lang="en-US" dirty="0" err="1" smtClean="0"/>
              <a:t>dan</a:t>
            </a:r>
            <a:r>
              <a:rPr lang="en-US" dirty="0" smtClean="0"/>
              <a:t> </a:t>
            </a:r>
            <a:r>
              <a:rPr lang="en-US" dirty="0" err="1" smtClean="0"/>
              <a:t>pendidikan</a:t>
            </a:r>
            <a:r>
              <a:rPr lang="en-US" dirty="0" smtClean="0"/>
              <a:t>, </a:t>
            </a:r>
            <a:r>
              <a:rPr lang="en-US" dirty="0" err="1" smtClean="0"/>
              <a:t>pengalaman</a:t>
            </a:r>
            <a:r>
              <a:rPr lang="en-US" dirty="0" smtClean="0"/>
              <a:t> </a:t>
            </a:r>
            <a:r>
              <a:rPr lang="en-US" dirty="0" err="1" smtClean="0"/>
              <a:t>fisik</a:t>
            </a:r>
            <a:r>
              <a:rPr lang="en-US" dirty="0" smtClean="0"/>
              <a:t> </a:t>
            </a:r>
            <a:r>
              <a:rPr lang="en-US" dirty="0" err="1" smtClean="0"/>
              <a:t>dapat</a:t>
            </a:r>
            <a:r>
              <a:rPr lang="en-US" dirty="0" smtClean="0"/>
              <a:t> </a:t>
            </a:r>
            <a:r>
              <a:rPr lang="en-US" dirty="0" err="1" smtClean="0"/>
              <a:t>memacu</a:t>
            </a:r>
            <a:r>
              <a:rPr lang="en-US" dirty="0" smtClean="0"/>
              <a:t> </a:t>
            </a:r>
            <a:r>
              <a:rPr lang="en-US" dirty="0" err="1" smtClean="0"/>
              <a:t>atau</a:t>
            </a:r>
            <a:r>
              <a:rPr lang="en-US" dirty="0" smtClean="0"/>
              <a:t> </a:t>
            </a:r>
            <a:r>
              <a:rPr lang="en-US" dirty="0" err="1" smtClean="0"/>
              <a:t>menghambat</a:t>
            </a:r>
            <a:r>
              <a:rPr lang="en-US" dirty="0" smtClean="0"/>
              <a:t> </a:t>
            </a:r>
            <a:r>
              <a:rPr lang="en-US" dirty="0" err="1" smtClean="0"/>
              <a:t>perkembangan</a:t>
            </a:r>
            <a:r>
              <a:rPr lang="en-US" dirty="0" smtClean="0"/>
              <a:t> </a:t>
            </a:r>
            <a:r>
              <a:rPr lang="en-US" dirty="0" err="1" smtClean="0"/>
              <a:t>struktur</a:t>
            </a:r>
            <a:r>
              <a:rPr lang="en-US" dirty="0" smtClean="0"/>
              <a:t> </a:t>
            </a:r>
            <a:r>
              <a:rPr lang="en-US" dirty="0" err="1" smtClean="0"/>
              <a:t>kognitif</a:t>
            </a:r>
            <a:r>
              <a:rPr lang="en-US" dirty="0" smtClean="0"/>
              <a:t>.</a:t>
            </a:r>
            <a:endParaRPr lang="id-ID" dirty="0" smtClean="0"/>
          </a:p>
          <a:p>
            <a:r>
              <a:rPr lang="en-US" b="1" dirty="0" smtClean="0">
                <a:solidFill>
                  <a:srgbClr val="FF0000"/>
                </a:solidFill>
              </a:rPr>
              <a:t>4. </a:t>
            </a:r>
            <a:r>
              <a:rPr lang="en-US" b="1" dirty="0" err="1" smtClean="0">
                <a:solidFill>
                  <a:srgbClr val="FF0000"/>
                </a:solidFill>
              </a:rPr>
              <a:t>Proses</a:t>
            </a:r>
            <a:r>
              <a:rPr lang="en-US" b="1" dirty="0" smtClean="0">
                <a:solidFill>
                  <a:srgbClr val="FF0000"/>
                </a:solidFill>
              </a:rPr>
              <a:t> </a:t>
            </a:r>
            <a:r>
              <a:rPr lang="en-US" b="1" dirty="0" err="1" smtClean="0">
                <a:solidFill>
                  <a:srgbClr val="FF0000"/>
                </a:solidFill>
              </a:rPr>
              <a:t>pengaturan</a:t>
            </a:r>
            <a:r>
              <a:rPr lang="en-US" b="1" dirty="0" smtClean="0">
                <a:solidFill>
                  <a:srgbClr val="FF0000"/>
                </a:solidFill>
              </a:rPr>
              <a:t> </a:t>
            </a:r>
            <a:r>
              <a:rPr lang="en-US" b="1" dirty="0" err="1" smtClean="0">
                <a:solidFill>
                  <a:srgbClr val="FF0000"/>
                </a:solidFill>
              </a:rPr>
              <a:t>diri</a:t>
            </a:r>
            <a:r>
              <a:rPr lang="en-US" b="1" dirty="0" smtClean="0">
                <a:solidFill>
                  <a:srgbClr val="FF0000"/>
                </a:solidFill>
              </a:rPr>
              <a:t> ( </a:t>
            </a:r>
            <a:r>
              <a:rPr lang="en-US" b="1" dirty="0" err="1" smtClean="0">
                <a:solidFill>
                  <a:srgbClr val="FF0000"/>
                </a:solidFill>
              </a:rPr>
              <a:t>ekuilibrasi</a:t>
            </a:r>
            <a:r>
              <a:rPr lang="en-US" b="1" dirty="0" smtClean="0">
                <a:solidFill>
                  <a:srgbClr val="FF0000"/>
                </a:solidFill>
              </a:rPr>
              <a:t> )</a:t>
            </a:r>
            <a:r>
              <a:rPr lang="en-US" dirty="0" smtClean="0"/>
              <a:t/>
            </a:r>
            <a:br>
              <a:rPr lang="en-US" dirty="0" smtClean="0"/>
            </a:br>
            <a:r>
              <a:rPr lang="en-US" dirty="0" err="1" smtClean="0"/>
              <a:t>Proses</a:t>
            </a:r>
            <a:r>
              <a:rPr lang="en-US" dirty="0" smtClean="0"/>
              <a:t> </a:t>
            </a:r>
            <a:r>
              <a:rPr lang="en-US" dirty="0" err="1" smtClean="0"/>
              <a:t>pengaturan</a:t>
            </a:r>
            <a:r>
              <a:rPr lang="en-US" dirty="0" smtClean="0"/>
              <a:t> </a:t>
            </a:r>
            <a:r>
              <a:rPr lang="en-US" dirty="0" err="1" smtClean="0"/>
              <a:t>diri</a:t>
            </a:r>
            <a:r>
              <a:rPr lang="en-US" dirty="0" smtClean="0"/>
              <a:t> </a:t>
            </a:r>
            <a:r>
              <a:rPr lang="en-US" dirty="0" err="1" smtClean="0"/>
              <a:t>dan</a:t>
            </a:r>
            <a:r>
              <a:rPr lang="en-US" dirty="0" smtClean="0"/>
              <a:t> </a:t>
            </a:r>
            <a:r>
              <a:rPr lang="en-US" dirty="0" err="1" smtClean="0"/>
              <a:t>pengoreksi</a:t>
            </a:r>
            <a:r>
              <a:rPr lang="en-US" dirty="0" smtClean="0"/>
              <a:t> </a:t>
            </a:r>
            <a:r>
              <a:rPr lang="en-US" dirty="0" err="1" smtClean="0"/>
              <a:t>diri</a:t>
            </a:r>
            <a:r>
              <a:rPr lang="en-US" dirty="0" smtClean="0"/>
              <a:t>, </a:t>
            </a:r>
            <a:r>
              <a:rPr lang="en-US" dirty="0" err="1" smtClean="0"/>
              <a:t>mengatur</a:t>
            </a:r>
            <a:r>
              <a:rPr lang="en-US" dirty="0" smtClean="0"/>
              <a:t> </a:t>
            </a:r>
            <a:r>
              <a:rPr lang="en-US" dirty="0" err="1" smtClean="0"/>
              <a:t>interaksi</a:t>
            </a:r>
            <a:r>
              <a:rPr lang="en-US" dirty="0" smtClean="0"/>
              <a:t> </a:t>
            </a:r>
            <a:r>
              <a:rPr lang="en-US" dirty="0" err="1" smtClean="0"/>
              <a:t>spesifik</a:t>
            </a:r>
            <a:r>
              <a:rPr lang="en-US" dirty="0" smtClean="0"/>
              <a:t> </a:t>
            </a:r>
            <a:r>
              <a:rPr lang="en-US" dirty="0" err="1" smtClean="0"/>
              <a:t>dari</a:t>
            </a:r>
            <a:r>
              <a:rPr lang="en-US" dirty="0" smtClean="0"/>
              <a:t> </a:t>
            </a:r>
            <a:r>
              <a:rPr lang="en-US" dirty="0" err="1" smtClean="0"/>
              <a:t>individu</a:t>
            </a:r>
            <a:r>
              <a:rPr lang="en-US" dirty="0" smtClean="0"/>
              <a:t> </a:t>
            </a:r>
            <a:r>
              <a:rPr lang="en-US" dirty="0" err="1" smtClean="0"/>
              <a:t>dengan</a:t>
            </a:r>
            <a:r>
              <a:rPr lang="en-US" dirty="0" smtClean="0"/>
              <a:t> </a:t>
            </a:r>
            <a:r>
              <a:rPr lang="en-US" dirty="0" err="1" smtClean="0"/>
              <a:t>lingkungan</a:t>
            </a:r>
            <a:r>
              <a:rPr lang="en-US" dirty="0" smtClean="0"/>
              <a:t> </a:t>
            </a:r>
            <a:r>
              <a:rPr lang="en-US" dirty="0" err="1" smtClean="0"/>
              <a:t>maupun</a:t>
            </a:r>
            <a:r>
              <a:rPr lang="en-US" dirty="0" smtClean="0"/>
              <a:t> </a:t>
            </a:r>
            <a:r>
              <a:rPr lang="en-US" dirty="0" err="1" smtClean="0"/>
              <a:t>pengalaman</a:t>
            </a:r>
            <a:r>
              <a:rPr lang="en-US" dirty="0" smtClean="0"/>
              <a:t> </a:t>
            </a:r>
            <a:r>
              <a:rPr lang="en-US" dirty="0" err="1" smtClean="0"/>
              <a:t>fisik</a:t>
            </a:r>
            <a:r>
              <a:rPr lang="en-US" dirty="0" smtClean="0"/>
              <a:t> </a:t>
            </a:r>
            <a:br>
              <a:rPr lang="en-US" dirty="0" smtClean="0"/>
            </a:b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r>
              <a:rPr lang="en-US" dirty="0" err="1" smtClean="0"/>
              <a:t>Menurut</a:t>
            </a:r>
            <a:r>
              <a:rPr lang="en-US" dirty="0" smtClean="0"/>
              <a:t> Piaget</a:t>
            </a:r>
            <a:r>
              <a:rPr lang="en-US" b="1" dirty="0" smtClean="0">
                <a:solidFill>
                  <a:srgbClr val="FF0000"/>
                </a:solidFill>
              </a:rPr>
              <a:t>, </a:t>
            </a:r>
            <a:r>
              <a:rPr lang="en-US" b="1" dirty="0" err="1" smtClean="0">
                <a:solidFill>
                  <a:srgbClr val="FF0000"/>
                </a:solidFill>
              </a:rPr>
              <a:t>inteligensi</a:t>
            </a:r>
            <a:r>
              <a:rPr lang="en-US" b="1" dirty="0" smtClean="0">
                <a:solidFill>
                  <a:srgbClr val="FF0000"/>
                </a:solidFill>
              </a:rPr>
              <a:t> </a:t>
            </a:r>
            <a:r>
              <a:rPr lang="en-US" dirty="0" err="1" smtClean="0"/>
              <a:t>dapat</a:t>
            </a:r>
            <a:r>
              <a:rPr lang="en-US" dirty="0" smtClean="0"/>
              <a:t> </a:t>
            </a:r>
            <a:r>
              <a:rPr lang="en-US" dirty="0" err="1" smtClean="0"/>
              <a:t>dilihat</a:t>
            </a:r>
            <a:r>
              <a:rPr lang="en-US" dirty="0" smtClean="0"/>
              <a:t> </a:t>
            </a:r>
            <a:r>
              <a:rPr lang="en-US" dirty="0" err="1" smtClean="0"/>
              <a:t>dari</a:t>
            </a:r>
            <a:r>
              <a:rPr lang="en-US" dirty="0" smtClean="0"/>
              <a:t> 3 </a:t>
            </a:r>
            <a:r>
              <a:rPr lang="en-US" dirty="0" err="1" smtClean="0"/>
              <a:t>perspektif</a:t>
            </a:r>
            <a:r>
              <a:rPr lang="en-US" dirty="0" smtClean="0"/>
              <a:t> </a:t>
            </a:r>
            <a:r>
              <a:rPr lang="en-US" dirty="0" err="1" smtClean="0"/>
              <a:t>berbeda</a:t>
            </a:r>
            <a:r>
              <a:rPr lang="en-US" dirty="0" smtClean="0"/>
              <a:t> :</a:t>
            </a:r>
            <a:br>
              <a:rPr lang="en-US" dirty="0" smtClean="0"/>
            </a:br>
            <a:r>
              <a:rPr lang="en-US" b="1" dirty="0" smtClean="0">
                <a:solidFill>
                  <a:srgbClr val="FF0000"/>
                </a:solidFill>
              </a:rPr>
              <a:t>1. </a:t>
            </a:r>
            <a:r>
              <a:rPr lang="en-US" b="1" dirty="0" err="1" smtClean="0">
                <a:solidFill>
                  <a:srgbClr val="FF0000"/>
                </a:solidFill>
              </a:rPr>
              <a:t>Struk</a:t>
            </a:r>
            <a:r>
              <a:rPr lang="en-US" dirty="0" err="1" smtClean="0"/>
              <a:t>tur</a:t>
            </a:r>
            <a:r>
              <a:rPr lang="en-US" dirty="0" smtClean="0"/>
              <a:t> ( </a:t>
            </a:r>
            <a:r>
              <a:rPr lang="en-US" dirty="0" err="1" smtClean="0"/>
              <a:t>skemata</a:t>
            </a:r>
            <a:r>
              <a:rPr lang="en-US" dirty="0" smtClean="0"/>
              <a:t> </a:t>
            </a:r>
            <a:r>
              <a:rPr lang="en-US" dirty="0" err="1" smtClean="0"/>
              <a:t>atau</a:t>
            </a:r>
            <a:r>
              <a:rPr lang="en-US" dirty="0" smtClean="0"/>
              <a:t> schemas )</a:t>
            </a:r>
            <a:br>
              <a:rPr lang="en-US" dirty="0" smtClean="0"/>
            </a:br>
            <a:r>
              <a:rPr lang="en-US" b="1" dirty="0" smtClean="0">
                <a:solidFill>
                  <a:srgbClr val="FF0000"/>
                </a:solidFill>
              </a:rPr>
              <a:t> 2. </a:t>
            </a:r>
            <a:r>
              <a:rPr lang="en-US" b="1" dirty="0" err="1" smtClean="0">
                <a:solidFill>
                  <a:srgbClr val="FF0000"/>
                </a:solidFill>
              </a:rPr>
              <a:t>Isi</a:t>
            </a:r>
            <a:r>
              <a:rPr lang="en-US" b="1" dirty="0" smtClean="0">
                <a:solidFill>
                  <a:srgbClr val="FF0000"/>
                </a:solidFill>
              </a:rPr>
              <a:t> ( content </a:t>
            </a:r>
            <a:r>
              <a:rPr lang="en-US" dirty="0" smtClean="0"/>
              <a:t>)</a:t>
            </a:r>
            <a:br>
              <a:rPr lang="en-US" dirty="0" smtClean="0"/>
            </a:br>
            <a:r>
              <a:rPr lang="en-US" dirty="0" err="1" smtClean="0"/>
              <a:t>Isi</a:t>
            </a:r>
            <a:r>
              <a:rPr lang="en-US" dirty="0" smtClean="0"/>
              <a:t> </a:t>
            </a:r>
            <a:r>
              <a:rPr lang="en-US" dirty="0" err="1" smtClean="0"/>
              <a:t>adalah</a:t>
            </a:r>
            <a:r>
              <a:rPr lang="en-US" dirty="0" smtClean="0"/>
              <a:t> </a:t>
            </a:r>
            <a:r>
              <a:rPr lang="en-US" dirty="0" err="1" smtClean="0"/>
              <a:t>pola</a:t>
            </a:r>
            <a:r>
              <a:rPr lang="en-US" dirty="0" smtClean="0"/>
              <a:t> </a:t>
            </a:r>
            <a:r>
              <a:rPr lang="en-US" dirty="0" err="1" smtClean="0"/>
              <a:t>tingkah</a:t>
            </a:r>
            <a:r>
              <a:rPr lang="en-US" dirty="0" smtClean="0"/>
              <a:t> </a:t>
            </a:r>
            <a:r>
              <a:rPr lang="en-US" dirty="0" err="1" smtClean="0"/>
              <a:t>laku</a:t>
            </a:r>
            <a:r>
              <a:rPr lang="en-US" dirty="0" smtClean="0"/>
              <a:t> </a:t>
            </a:r>
            <a:r>
              <a:rPr lang="en-US" dirty="0" err="1" smtClean="0"/>
              <a:t>spesifik</a:t>
            </a:r>
            <a:r>
              <a:rPr lang="en-US" dirty="0" smtClean="0"/>
              <a:t> </a:t>
            </a:r>
            <a:r>
              <a:rPr lang="en-US" dirty="0" err="1" smtClean="0"/>
              <a:t>tatkala</a:t>
            </a:r>
            <a:r>
              <a:rPr lang="en-US" dirty="0" smtClean="0"/>
              <a:t> </a:t>
            </a:r>
            <a:r>
              <a:rPr lang="en-US" dirty="0" err="1" smtClean="0"/>
              <a:t>individu</a:t>
            </a:r>
            <a:r>
              <a:rPr lang="en-US" dirty="0" smtClean="0"/>
              <a:t> </a:t>
            </a:r>
            <a:r>
              <a:rPr lang="en-US" dirty="0" err="1" smtClean="0"/>
              <a:t>menghadapi</a:t>
            </a:r>
            <a:r>
              <a:rPr lang="en-US" dirty="0" smtClean="0"/>
              <a:t> </a:t>
            </a:r>
            <a:r>
              <a:rPr lang="en-US" dirty="0" err="1" smtClean="0"/>
              <a:t>sesuatu</a:t>
            </a:r>
            <a:r>
              <a:rPr lang="en-US" dirty="0" smtClean="0"/>
              <a:t> </a:t>
            </a:r>
            <a:r>
              <a:rPr lang="en-US" dirty="0" err="1" smtClean="0"/>
              <a:t>masalah</a:t>
            </a:r>
            <a:endParaRPr lang="id-ID" dirty="0" smtClean="0"/>
          </a:p>
          <a:p>
            <a:r>
              <a:rPr lang="en-US" b="1" dirty="0" smtClean="0">
                <a:solidFill>
                  <a:srgbClr val="FF0000"/>
                </a:solidFill>
              </a:rPr>
              <a:t>3. </a:t>
            </a:r>
            <a:r>
              <a:rPr lang="en-US" b="1" dirty="0" err="1" smtClean="0">
                <a:solidFill>
                  <a:srgbClr val="FF0000"/>
                </a:solidFill>
              </a:rPr>
              <a:t>Fungsi</a:t>
            </a:r>
            <a:r>
              <a:rPr lang="en-US" b="1" dirty="0" smtClean="0">
                <a:solidFill>
                  <a:srgbClr val="FF0000"/>
                </a:solidFill>
              </a:rPr>
              <a:t> ( fun</a:t>
            </a:r>
            <a:r>
              <a:rPr lang="id-ID" b="1" dirty="0" smtClean="0">
                <a:solidFill>
                  <a:srgbClr val="FF0000"/>
                </a:solidFill>
              </a:rPr>
              <a:t>g</a:t>
            </a:r>
            <a:r>
              <a:rPr lang="en-US" b="1" dirty="0" err="1" smtClean="0">
                <a:solidFill>
                  <a:srgbClr val="FF0000"/>
                </a:solidFill>
              </a:rPr>
              <a:t>tion</a:t>
            </a:r>
            <a:r>
              <a:rPr lang="en-US" b="1" dirty="0" smtClean="0">
                <a:solidFill>
                  <a:srgbClr val="FF0000"/>
                </a:solidFill>
              </a:rPr>
              <a:t> )</a:t>
            </a:r>
            <a:r>
              <a:rPr lang="en-US" dirty="0" smtClean="0"/>
              <a:t/>
            </a:r>
            <a:br>
              <a:rPr lang="en-US" dirty="0" smtClean="0"/>
            </a:br>
            <a:r>
              <a:rPr lang="en-US" dirty="0" err="1" smtClean="0"/>
              <a:t>Yaitu</a:t>
            </a:r>
            <a:r>
              <a:rPr lang="en-US" dirty="0" smtClean="0"/>
              <a:t> </a:t>
            </a:r>
            <a:r>
              <a:rPr lang="en-US" dirty="0" err="1" smtClean="0"/>
              <a:t>suatu</a:t>
            </a:r>
            <a:r>
              <a:rPr lang="en-US" dirty="0" smtClean="0"/>
              <a:t> </a:t>
            </a:r>
            <a:r>
              <a:rPr lang="en-US" dirty="0" err="1" smtClean="0"/>
              <a:t>proses</a:t>
            </a:r>
            <a:r>
              <a:rPr lang="en-US" dirty="0" smtClean="0"/>
              <a:t> </a:t>
            </a:r>
            <a:r>
              <a:rPr lang="en-US" dirty="0" err="1" smtClean="0"/>
              <a:t>dimana</a:t>
            </a:r>
            <a:r>
              <a:rPr lang="en-US" dirty="0" smtClean="0"/>
              <a:t> </a:t>
            </a:r>
            <a:r>
              <a:rPr lang="en-US" dirty="0" err="1" smtClean="0"/>
              <a:t>struktur</a:t>
            </a:r>
            <a:r>
              <a:rPr lang="en-US" dirty="0" smtClean="0"/>
              <a:t> </a:t>
            </a:r>
            <a:r>
              <a:rPr lang="en-US" dirty="0" err="1" smtClean="0"/>
              <a:t>kognitif</a:t>
            </a:r>
            <a:r>
              <a:rPr lang="en-US" dirty="0" smtClean="0"/>
              <a:t> </a:t>
            </a:r>
            <a:r>
              <a:rPr lang="en-US" dirty="0" err="1" smtClean="0"/>
              <a:t>dibangun</a:t>
            </a:r>
            <a:r>
              <a:rPr lang="en-US" dirty="0" smtClean="0"/>
              <a:t>. </a:t>
            </a:r>
            <a:r>
              <a:rPr lang="en-US" dirty="0" err="1" smtClean="0"/>
              <a:t>Semua</a:t>
            </a:r>
            <a:r>
              <a:rPr lang="en-US" dirty="0" smtClean="0"/>
              <a:t> </a:t>
            </a:r>
            <a:r>
              <a:rPr lang="en-US" dirty="0" err="1" smtClean="0"/>
              <a:t>organisme</a:t>
            </a:r>
            <a:r>
              <a:rPr lang="en-US" dirty="0" smtClean="0"/>
              <a:t> </a:t>
            </a:r>
            <a:r>
              <a:rPr lang="en-US" dirty="0" err="1" smtClean="0"/>
              <a:t>hidup</a:t>
            </a:r>
            <a:r>
              <a:rPr lang="en-US" dirty="0" smtClean="0"/>
              <a:t> yang </a:t>
            </a:r>
            <a:r>
              <a:rPr lang="en-US" dirty="0" err="1" smtClean="0"/>
              <a:t>berinteraksi</a:t>
            </a:r>
            <a:r>
              <a:rPr lang="en-US" dirty="0" smtClean="0"/>
              <a:t> </a:t>
            </a:r>
            <a:r>
              <a:rPr lang="en-US" dirty="0" err="1" smtClean="0"/>
              <a:t>dengan</a:t>
            </a:r>
            <a:r>
              <a:rPr lang="en-US" dirty="0" smtClean="0"/>
              <a:t> </a:t>
            </a:r>
            <a:r>
              <a:rPr lang="en-US" dirty="0" err="1" smtClean="0"/>
              <a:t>lingkungan</a:t>
            </a:r>
            <a:r>
              <a:rPr lang="en-US" dirty="0" smtClean="0"/>
              <a:t> </a:t>
            </a:r>
            <a:r>
              <a:rPr lang="en-US" dirty="0" err="1" smtClean="0"/>
              <a:t>mempunyai</a:t>
            </a:r>
            <a:r>
              <a:rPr lang="en-US" dirty="0" smtClean="0"/>
              <a:t> </a:t>
            </a:r>
            <a:r>
              <a:rPr lang="en-US" dirty="0" err="1" smtClean="0"/>
              <a:t>fungsi</a:t>
            </a:r>
            <a:r>
              <a:rPr lang="en-US" dirty="0" smtClean="0"/>
              <a:t> </a:t>
            </a:r>
            <a:r>
              <a:rPr lang="en-US" dirty="0" err="1" smtClean="0"/>
              <a:t>melalui</a:t>
            </a:r>
            <a:r>
              <a:rPr lang="en-US" dirty="0" smtClean="0"/>
              <a:t> </a:t>
            </a:r>
            <a:r>
              <a:rPr lang="en-US" dirty="0" err="1" smtClean="0"/>
              <a:t>proses</a:t>
            </a:r>
            <a:r>
              <a:rPr lang="en-US" dirty="0" smtClean="0"/>
              <a:t> </a:t>
            </a:r>
            <a:r>
              <a:rPr lang="en-US" dirty="0" err="1" smtClean="0"/>
              <a:t>organisasi</a:t>
            </a:r>
            <a:r>
              <a:rPr lang="en-US" dirty="0" smtClean="0"/>
              <a:t> </a:t>
            </a:r>
            <a:r>
              <a:rPr lang="en-US" dirty="0" err="1" smtClean="0"/>
              <a:t>dan</a:t>
            </a:r>
            <a:r>
              <a:rPr lang="en-US" dirty="0" smtClean="0"/>
              <a:t> </a:t>
            </a:r>
            <a:r>
              <a:rPr lang="en-US" dirty="0" err="1" smtClean="0"/>
              <a:t>adaptasi</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Autofit/>
          </a:bodyPr>
          <a:lstStyle/>
          <a:p>
            <a:r>
              <a:rPr lang="en-US" sz="2000" dirty="0" smtClean="0">
                <a:latin typeface="Times New Roman" pitchFamily="18" charset="0"/>
                <a:cs typeface="Times New Roman" pitchFamily="18" charset="0"/>
              </a:rPr>
              <a:t>DAFTAR PUSTAKA</a:t>
            </a:r>
            <a:endParaRPr lang="id-ID"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Anita </a:t>
            </a:r>
            <a:r>
              <a:rPr lang="en-US" sz="2000" dirty="0" err="1" smtClean="0">
                <a:latin typeface="Times New Roman" pitchFamily="18" charset="0"/>
                <a:cs typeface="Times New Roman" pitchFamily="18" charset="0"/>
              </a:rPr>
              <a:t>Woolfolk</a:t>
            </a:r>
            <a:r>
              <a:rPr lang="en-US" sz="2000" dirty="0" smtClean="0">
                <a:latin typeface="Times New Roman" pitchFamily="18" charset="0"/>
                <a:cs typeface="Times New Roman" pitchFamily="18" charset="0"/>
              </a:rPr>
              <a:t>, Educational Psychology, Active Learning Edition, </a:t>
            </a:r>
            <a:r>
              <a:rPr lang="en-US" sz="2000" dirty="0" err="1" smtClean="0">
                <a:latin typeface="Times New Roman" pitchFamily="18" charset="0"/>
                <a:cs typeface="Times New Roman" pitchFamily="18" charset="0"/>
              </a:rPr>
              <a:t>Bagian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Pertama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Edisi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Bahasa</a:t>
            </a:r>
            <a:r>
              <a:rPr lang="en-US" sz="2000" dirty="0" smtClean="0">
                <a:latin typeface="Times New Roman" pitchFamily="18" charset="0"/>
                <a:cs typeface="Times New Roman" pitchFamily="18" charset="0"/>
              </a:rPr>
              <a:t> Indonesia. (Yogyakarta : </a:t>
            </a:r>
            <a:r>
              <a:rPr lang="en-US" sz="2000" dirty="0" err="1" smtClean="0">
                <a:latin typeface="Times New Roman" pitchFamily="18" charset="0"/>
                <a:cs typeface="Times New Roman" pitchFamily="18" charset="0"/>
              </a:rPr>
              <a:t>Pustaka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Pelajar</a:t>
            </a:r>
            <a:r>
              <a:rPr lang="en-US" sz="2000" dirty="0" smtClean="0">
                <a:latin typeface="Times New Roman" pitchFamily="18" charset="0"/>
                <a:cs typeface="Times New Roman" pitchFamily="18" charset="0"/>
              </a:rPr>
              <a:t> : 2009) </a:t>
            </a:r>
            <a:r>
              <a:rPr lang="en-US" sz="2000" dirty="0" err="1" smtClean="0">
                <a:latin typeface="Times New Roman" pitchFamily="18" charset="0"/>
                <a:cs typeface="Times New Roman" pitchFamily="18" charset="0"/>
              </a:rPr>
              <a:t>hlm</a:t>
            </a:r>
            <a:r>
              <a:rPr lang="en-US" sz="2000" dirty="0" smtClean="0">
                <a:latin typeface="Times New Roman" pitchFamily="18" charset="0"/>
                <a:cs typeface="Times New Roman" pitchFamily="18" charset="0"/>
              </a:rPr>
              <a:t>. 49-50</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Anita </a:t>
            </a:r>
            <a:r>
              <a:rPr lang="en-US" sz="2000" dirty="0" err="1" smtClean="0">
                <a:latin typeface="Times New Roman" pitchFamily="18" charset="0"/>
                <a:cs typeface="Times New Roman" pitchFamily="18" charset="0"/>
              </a:rPr>
              <a:t>Woolfolk</a:t>
            </a:r>
            <a:r>
              <a:rPr lang="en-US" sz="2000" dirty="0" smtClean="0">
                <a:latin typeface="Times New Roman" pitchFamily="18" charset="0"/>
                <a:cs typeface="Times New Roman" pitchFamily="18" charset="0"/>
              </a:rPr>
              <a:t>. Educational Psychology. </a:t>
            </a:r>
            <a:r>
              <a:rPr lang="en-US" sz="2000" dirty="0" err="1" smtClean="0">
                <a:latin typeface="Times New Roman" pitchFamily="18" charset="0"/>
                <a:cs typeface="Times New Roman" pitchFamily="18" charset="0"/>
              </a:rPr>
              <a:t>Edisi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Bahasa</a:t>
            </a:r>
            <a:r>
              <a:rPr lang="en-US" sz="2000" dirty="0" smtClean="0">
                <a:latin typeface="Times New Roman" pitchFamily="18" charset="0"/>
                <a:cs typeface="Times New Roman" pitchFamily="18" charset="0"/>
              </a:rPr>
              <a:t> Indonesia. (Yogyakarta: </a:t>
            </a:r>
            <a:r>
              <a:rPr lang="en-US" sz="2000" dirty="0" err="1" smtClean="0">
                <a:latin typeface="Times New Roman" pitchFamily="18" charset="0"/>
                <a:cs typeface="Times New Roman" pitchFamily="18" charset="0"/>
              </a:rPr>
              <a:t>Pustaka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Pelajar</a:t>
            </a:r>
            <a:r>
              <a:rPr lang="en-US" sz="2000" dirty="0" smtClean="0">
                <a:latin typeface="Times New Roman" pitchFamily="18" charset="0"/>
                <a:cs typeface="Times New Roman" pitchFamily="18" charset="0"/>
              </a:rPr>
              <a:t>, 2009) </a:t>
            </a:r>
            <a:r>
              <a:rPr lang="en-US" sz="2000" dirty="0" err="1" smtClean="0">
                <a:latin typeface="Times New Roman" pitchFamily="18" charset="0"/>
                <a:cs typeface="Times New Roman" pitchFamily="18" charset="0"/>
              </a:rPr>
              <a:t>hlm</a:t>
            </a:r>
            <a:r>
              <a:rPr lang="en-US" sz="2000" dirty="0" smtClean="0">
                <a:latin typeface="Times New Roman" pitchFamily="18" charset="0"/>
                <a:cs typeface="Times New Roman" pitchFamily="18" charset="0"/>
              </a:rPr>
              <a:t>. 51</a:t>
            </a:r>
            <a:br>
              <a:rPr lang="en-US" sz="2000" dirty="0" smtClean="0">
                <a:latin typeface="Times New Roman" pitchFamily="18" charset="0"/>
                <a:cs typeface="Times New Roman" pitchFamily="18" charset="0"/>
              </a:rPr>
            </a:br>
            <a:r>
              <a:rPr lang="en-US" sz="2000" dirty="0" err="1" smtClean="0">
                <a:latin typeface="Times New Roman" pitchFamily="18" charset="0"/>
                <a:cs typeface="Times New Roman" pitchFamily="18" charset="0"/>
              </a:rPr>
              <a:t>Baitul</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Alim</a:t>
            </a:r>
            <a:r>
              <a:rPr lang="en-US" sz="2000" dirty="0" smtClean="0">
                <a:latin typeface="Times New Roman" pitchFamily="18" charset="0"/>
                <a:cs typeface="Times New Roman" pitchFamily="18" charset="0"/>
              </a:rPr>
              <a:t> Muhammad. ( 2009 ). “</a:t>
            </a:r>
            <a:r>
              <a:rPr lang="en-US" sz="2000" dirty="0" err="1" smtClean="0">
                <a:latin typeface="Times New Roman" pitchFamily="18" charset="0"/>
                <a:cs typeface="Times New Roman" pitchFamily="18" charset="0"/>
              </a:rPr>
              <a:t>Teori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Kognitif</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Psikologi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Perkembangan</a:t>
            </a:r>
            <a:r>
              <a:rPr lang="en-US" sz="2000" dirty="0" smtClean="0">
                <a:latin typeface="Times New Roman" pitchFamily="18" charset="0"/>
                <a:cs typeface="Times New Roman" pitchFamily="18" charset="0"/>
              </a:rPr>
              <a:t> Jean Piaget”. [Online]. </a:t>
            </a:r>
            <a:r>
              <a:rPr lang="en-US" sz="2000" dirty="0" err="1" smtClean="0">
                <a:latin typeface="Times New Roman" pitchFamily="18" charset="0"/>
                <a:cs typeface="Times New Roman" pitchFamily="18" charset="0"/>
              </a:rPr>
              <a:t>Tersedia</a:t>
            </a:r>
            <a:r>
              <a:rPr lang="en-US" sz="2000" dirty="0" smtClean="0">
                <a:latin typeface="Times New Roman" pitchFamily="18" charset="0"/>
                <a:cs typeface="Times New Roman" pitchFamily="18" charset="0"/>
              </a:rPr>
              <a:t> : http://www.psikologizone.com/teori-kognitif-psikologi-perkembangan-jean-piaget/06511234 .Yang </a:t>
            </a:r>
            <a:r>
              <a:rPr lang="en-US" sz="2000" dirty="0" err="1" smtClean="0">
                <a:latin typeface="Times New Roman" pitchFamily="18" charset="0"/>
                <a:cs typeface="Times New Roman" pitchFamily="18" charset="0"/>
              </a:rPr>
              <a:t>direkam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pada</a:t>
            </a:r>
            <a:r>
              <a:rPr lang="en-US" sz="2000" dirty="0" smtClean="0">
                <a:latin typeface="Times New Roman" pitchFamily="18" charset="0"/>
                <a:cs typeface="Times New Roman" pitchFamily="18" charset="0"/>
              </a:rPr>
              <a:t> 13 November 2011. [18 November 2011].</a:t>
            </a:r>
            <a:br>
              <a:rPr lang="en-US" sz="2000" dirty="0" smtClean="0">
                <a:latin typeface="Times New Roman" pitchFamily="18" charset="0"/>
                <a:cs typeface="Times New Roman" pitchFamily="18" charset="0"/>
              </a:rPr>
            </a:br>
            <a:r>
              <a:rPr lang="en-US" sz="2000" dirty="0" err="1" smtClean="0">
                <a:latin typeface="Times New Roman" pitchFamily="18" charset="0"/>
                <a:cs typeface="Times New Roman" pitchFamily="18" charset="0"/>
              </a:rPr>
              <a:t>Kompasiana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Edukasi</a:t>
            </a:r>
            <a:r>
              <a:rPr lang="en-US" sz="2000" dirty="0" smtClean="0">
                <a:latin typeface="Times New Roman" pitchFamily="18" charset="0"/>
                <a:cs typeface="Times New Roman" pitchFamily="18" charset="0"/>
              </a:rPr>
              <a:t>. ( 2011 ). “</a:t>
            </a:r>
            <a:r>
              <a:rPr lang="en-US" sz="2000" dirty="0" err="1" smtClean="0">
                <a:latin typeface="Times New Roman" pitchFamily="18" charset="0"/>
                <a:cs typeface="Times New Roman" pitchFamily="18" charset="0"/>
              </a:rPr>
              <a:t>Teori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Perkembangan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Kognitif</a:t>
            </a:r>
            <a:r>
              <a:rPr lang="en-US" sz="2000" dirty="0" smtClean="0">
                <a:latin typeface="Times New Roman" pitchFamily="18" charset="0"/>
                <a:cs typeface="Times New Roman" pitchFamily="18" charset="0"/>
              </a:rPr>
              <a:t> Jean Piaget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Implementasinya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dalam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Pendidikan</a:t>
            </a:r>
            <a:r>
              <a:rPr lang="en-US" sz="2000" dirty="0" smtClean="0">
                <a:latin typeface="Times New Roman" pitchFamily="18" charset="0"/>
                <a:cs typeface="Times New Roman" pitchFamily="18" charset="0"/>
              </a:rPr>
              <a:t> “. [Online]. </a:t>
            </a:r>
            <a:r>
              <a:rPr lang="en-US" sz="2000" dirty="0" err="1" smtClean="0">
                <a:latin typeface="Times New Roman" pitchFamily="18" charset="0"/>
                <a:cs typeface="Times New Roman" pitchFamily="18" charset="0"/>
              </a:rPr>
              <a:t>Tersedia</a:t>
            </a:r>
            <a:r>
              <a:rPr lang="en-US" sz="2000" dirty="0" smtClean="0">
                <a:latin typeface="Times New Roman" pitchFamily="18" charset="0"/>
                <a:cs typeface="Times New Roman" pitchFamily="18" charset="0"/>
              </a:rPr>
              <a:t> : http://edukasi.kompasiana.com/2011/03/12/teori-perkembangan-kognitif-jean-piaget-dan-implementasinya-dalam-pendidikan2011</a:t>
            </a:r>
            <a:endParaRPr lang="id-ID" sz="1800" dirty="0" smtClean="0">
              <a:latin typeface="Times New Roman" pitchFamily="18" charset="0"/>
              <a:cs typeface="Times New Roman" pitchFamily="18" charset="0"/>
            </a:endParaRPr>
          </a:p>
          <a:p>
            <a:endParaRPr lang="id-ID"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a:t>
            </a:r>
            <a:endParaRPr lang="id-ID" dirty="0"/>
          </a:p>
        </p:txBody>
      </p:sp>
      <p:sp>
        <p:nvSpPr>
          <p:cNvPr id="3" name="Content Placeholder 2"/>
          <p:cNvSpPr>
            <a:spLocks noGrp="1"/>
          </p:cNvSpPr>
          <p:nvPr>
            <p:ph sz="quarter" idx="1"/>
          </p:nvPr>
        </p:nvSpPr>
        <p:spPr/>
        <p:txBody>
          <a:bodyPr/>
          <a:lstStyle/>
          <a:p>
            <a:r>
              <a:rPr lang="id-ID" b="1" dirty="0"/>
              <a:t>Psikologi kognitif </a:t>
            </a:r>
            <a:r>
              <a:rPr lang="id-ID" dirty="0"/>
              <a:t>adalah kajian studi ilmiah mengenai proses-proses mental atau pikiran. Proses ini meliputi bagaimana informasi diperoleh, dipresentasikan dan ditransfermasikan sebagai pengetahuan. Pengetahuan itu dimunculkan kembali sebagai petunjuk dalam sikap dan perilaku manusia. Oleh karena itu, psikologi kognitif juga disebut psikologi pemrosesan informasi.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Mempelajari </a:t>
            </a:r>
            <a:r>
              <a:rPr lang="id-ID" dirty="0"/>
              <a:t>psikologi kognitif sangat diperlukan</a:t>
            </a:r>
          </a:p>
        </p:txBody>
      </p:sp>
      <p:sp>
        <p:nvSpPr>
          <p:cNvPr id="3" name="Content Placeholder 2"/>
          <p:cNvSpPr>
            <a:spLocks noGrp="1"/>
          </p:cNvSpPr>
          <p:nvPr>
            <p:ph sz="quarter" idx="1"/>
          </p:nvPr>
        </p:nvSpPr>
        <p:spPr/>
        <p:txBody>
          <a:bodyPr>
            <a:normAutofit/>
          </a:bodyPr>
          <a:lstStyle/>
          <a:p>
            <a:pPr lvl="0"/>
            <a:r>
              <a:rPr lang="id-ID" dirty="0"/>
              <a:t>Kognisi adalah proses mental atau pikiran yang berperan penting dan mendasar bagi studi-studi psikologi manusia.</a:t>
            </a:r>
          </a:p>
          <a:p>
            <a:pPr lvl="0"/>
            <a:r>
              <a:rPr lang="id-ID" dirty="0"/>
              <a:t>Pandangan psikologi kognitif banyak mempengarui bidang-bidang psikologi yang lain. Misalnya pendekatan </a:t>
            </a:r>
            <a:r>
              <a:rPr lang="id-ID" dirty="0" smtClean="0"/>
              <a:t>kognitif </a:t>
            </a:r>
            <a:r>
              <a:rPr lang="id-ID" dirty="0"/>
              <a:t>banyak digunakan di dalam psikologi konseling, psikologi konsumen dan lain-lain.</a:t>
            </a:r>
          </a:p>
          <a:p>
            <a:pPr lvl="0"/>
            <a:r>
              <a:rPr lang="id-ID" dirty="0"/>
              <a:t>Melalui </a:t>
            </a:r>
            <a:r>
              <a:rPr lang="id-ID" dirty="0" smtClean="0"/>
              <a:t>prinsip-prinsip </a:t>
            </a:r>
            <a:r>
              <a:rPr lang="id-ID" dirty="0"/>
              <a:t>kognisi, seseorang dapat mengelola informasi secara efisien dan terorganisasikan dengan baik.</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Faktor-Faktor Pendorong Berkembangnya Psikologi Informasi</a:t>
            </a:r>
            <a:endParaRPr lang="id-ID" dirty="0"/>
          </a:p>
        </p:txBody>
      </p:sp>
      <p:sp>
        <p:nvSpPr>
          <p:cNvPr id="3" name="Content Placeholder 2"/>
          <p:cNvSpPr>
            <a:spLocks noGrp="1"/>
          </p:cNvSpPr>
          <p:nvPr>
            <p:ph sz="quarter" idx="1"/>
          </p:nvPr>
        </p:nvSpPr>
        <p:spPr/>
        <p:txBody>
          <a:bodyPr>
            <a:normAutofit/>
          </a:bodyPr>
          <a:lstStyle/>
          <a:p>
            <a:pPr lvl="0"/>
            <a:endParaRPr lang="id-ID" dirty="0" smtClean="0"/>
          </a:p>
          <a:p>
            <a:pPr lvl="0"/>
            <a:r>
              <a:rPr lang="id-ID" sz="2800" dirty="0" smtClean="0">
                <a:latin typeface="Times New Roman" pitchFamily="18" charset="0"/>
                <a:cs typeface="Times New Roman" pitchFamily="18" charset="0"/>
              </a:rPr>
              <a:t>Penurunan </a:t>
            </a:r>
            <a:r>
              <a:rPr lang="id-ID" sz="2800" dirty="0">
                <a:latin typeface="Times New Roman" pitchFamily="18" charset="0"/>
                <a:cs typeface="Times New Roman" pitchFamily="18" charset="0"/>
              </a:rPr>
              <a:t>popularitas psikologi behaviorisme karena psikologi tidak dapat menerangkan tingkah laku manusia secara komplek</a:t>
            </a:r>
          </a:p>
          <a:p>
            <a:pPr lvl="0"/>
            <a:r>
              <a:rPr lang="id-ID" sz="2800" dirty="0">
                <a:latin typeface="Times New Roman" pitchFamily="18" charset="0"/>
                <a:cs typeface="Times New Roman" pitchFamily="18" charset="0"/>
              </a:rPr>
              <a:t>Perkembangan konsep tentang kemampuan berbahasa yang dimiliki manusia</a:t>
            </a:r>
            <a:r>
              <a:rPr lang="id-ID" sz="2800" dirty="0" smtClean="0">
                <a:latin typeface="Times New Roman" pitchFamily="18" charset="0"/>
                <a:cs typeface="Times New Roman" pitchFamily="18" charset="0"/>
              </a:rPr>
              <a:t>.</a:t>
            </a:r>
            <a:endParaRPr lang="id-ID"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r>
              <a:rPr lang="id-ID" dirty="0" smtClean="0">
                <a:latin typeface="Times New Roman" pitchFamily="18" charset="0"/>
                <a:cs typeface="Times New Roman" pitchFamily="18" charset="0"/>
              </a:rPr>
              <a:t>Munculnya teori perkembangan kognitif dari </a:t>
            </a:r>
            <a:r>
              <a:rPr lang="id-ID" b="1" dirty="0" smtClean="0">
                <a:latin typeface="Times New Roman" pitchFamily="18" charset="0"/>
                <a:cs typeface="Times New Roman" pitchFamily="18" charset="0"/>
              </a:rPr>
              <a:t>Jean</a:t>
            </a:r>
            <a:r>
              <a:rPr lang="id-ID" dirty="0" smtClean="0">
                <a:latin typeface="Times New Roman" pitchFamily="18" charset="0"/>
                <a:cs typeface="Times New Roman" pitchFamily="18" charset="0"/>
              </a:rPr>
              <a:t> </a:t>
            </a:r>
            <a:r>
              <a:rPr lang="id-ID" b="1" dirty="0" smtClean="0">
                <a:latin typeface="Times New Roman" pitchFamily="18" charset="0"/>
                <a:cs typeface="Times New Roman" pitchFamily="18" charset="0"/>
              </a:rPr>
              <a:t>Piaget</a:t>
            </a:r>
            <a:r>
              <a:rPr lang="id-ID" dirty="0" smtClean="0">
                <a:latin typeface="Times New Roman" pitchFamily="18" charset="0"/>
                <a:cs typeface="Times New Roman" pitchFamily="18" charset="0"/>
              </a:rPr>
              <a:t> (ahli psikologi dari Swiss). Piaget mengemukakan beberapa hukum-hukum tentang kognitif, yaitu:</a:t>
            </a:r>
          </a:p>
          <a:p>
            <a:endParaRPr lang="id-ID" dirty="0" smtClean="0">
              <a:latin typeface="Times New Roman" pitchFamily="18" charset="0"/>
              <a:cs typeface="Times New Roman" pitchFamily="18" charset="0"/>
            </a:endParaRPr>
          </a:p>
          <a:p>
            <a:pPr lvl="1"/>
            <a:r>
              <a:rPr lang="id-ID" dirty="0" smtClean="0">
                <a:latin typeface="Times New Roman" pitchFamily="18" charset="0"/>
                <a:cs typeface="Times New Roman" pitchFamily="18" charset="0"/>
              </a:rPr>
              <a:t>Setiap </a:t>
            </a:r>
            <a:r>
              <a:rPr lang="id-ID" dirty="0">
                <a:latin typeface="Times New Roman" pitchFamily="18" charset="0"/>
                <a:cs typeface="Times New Roman" pitchFamily="18" charset="0"/>
              </a:rPr>
              <a:t>orang punya aspek kognitif, yang terdiri dari aspek-aspek struktural intelektual</a:t>
            </a:r>
            <a:r>
              <a:rPr lang="id-ID" dirty="0" smtClean="0">
                <a:latin typeface="Times New Roman" pitchFamily="18" charset="0"/>
                <a:cs typeface="Times New Roman" pitchFamily="18" charset="0"/>
              </a:rPr>
              <a:t>.</a:t>
            </a:r>
          </a:p>
          <a:p>
            <a:pPr lvl="1"/>
            <a:endParaRPr lang="id-ID" sz="2400" dirty="0">
              <a:latin typeface="Times New Roman" pitchFamily="18" charset="0"/>
              <a:cs typeface="Times New Roman" pitchFamily="18" charset="0"/>
            </a:endParaRPr>
          </a:p>
          <a:p>
            <a:pPr lvl="1"/>
            <a:r>
              <a:rPr lang="id-ID" dirty="0">
                <a:latin typeface="Times New Roman" pitchFamily="18" charset="0"/>
                <a:cs typeface="Times New Roman" pitchFamily="18" charset="0"/>
              </a:rPr>
              <a:t>Perkembangan kognitif adalah hasil interaksi dari kematangan organisme dan pengaruh lingkungan</a:t>
            </a:r>
            <a:r>
              <a:rPr lang="id-ID" dirty="0"/>
              <a:t>.</a:t>
            </a:r>
            <a:endParaRPr lang="id-ID" sz="2400" dirty="0"/>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Autofit/>
          </a:bodyPr>
          <a:lstStyle/>
          <a:p>
            <a:pPr lvl="1"/>
            <a:r>
              <a:rPr lang="id-ID" sz="3200" dirty="0" smtClean="0">
                <a:latin typeface="Times New Roman" pitchFamily="18" charset="0"/>
                <a:cs typeface="Times New Roman" pitchFamily="18" charset="0"/>
              </a:rPr>
              <a:t>Proses </a:t>
            </a:r>
            <a:r>
              <a:rPr lang="id-ID" sz="3200" dirty="0">
                <a:latin typeface="Times New Roman" pitchFamily="18" charset="0"/>
                <a:cs typeface="Times New Roman" pitchFamily="18" charset="0"/>
              </a:rPr>
              <a:t>kognitif itu meliputi aspek persepsi, ingatan, pikiran, simbol-simbol, penalaran dan pemecahan persoalan</a:t>
            </a:r>
            <a:r>
              <a:rPr lang="id-ID" sz="3200" dirty="0" smtClean="0">
                <a:latin typeface="Times New Roman" pitchFamily="18" charset="0"/>
                <a:cs typeface="Times New Roman" pitchFamily="18" charset="0"/>
              </a:rPr>
              <a:t>.</a:t>
            </a:r>
          </a:p>
          <a:p>
            <a:pPr lvl="1"/>
            <a:endParaRPr lang="id-ID" sz="3200" dirty="0">
              <a:latin typeface="Times New Roman" pitchFamily="18" charset="0"/>
              <a:cs typeface="Times New Roman" pitchFamily="18" charset="0"/>
            </a:endParaRPr>
          </a:p>
          <a:p>
            <a:pPr lvl="1"/>
            <a:r>
              <a:rPr lang="id-ID" sz="3200" dirty="0">
                <a:latin typeface="Times New Roman" pitchFamily="18" charset="0"/>
                <a:cs typeface="Times New Roman" pitchFamily="18" charset="0"/>
              </a:rPr>
              <a:t>Dalam psikologi kognitif, bahasa menjadi salah atu objek yang penting, karena merupakan perwujudan sikap kognitif</a:t>
            </a:r>
            <a:r>
              <a:rPr lang="id-ID" sz="3200" dirty="0" smtClean="0">
                <a:latin typeface="Times New Roman" pitchFamily="18" charset="0"/>
                <a:cs typeface="Times New Roman" pitchFamily="18" charset="0"/>
              </a:rPr>
              <a:t>.</a:t>
            </a:r>
          </a:p>
          <a:p>
            <a:pPr lvl="1"/>
            <a:endParaRPr lang="id-ID" sz="3200" dirty="0">
              <a:latin typeface="Times New Roman" pitchFamily="18" charset="0"/>
              <a:cs typeface="Times New Roman" pitchFamily="18" charset="0"/>
            </a:endParaRPr>
          </a:p>
          <a:p>
            <a:pPr lvl="1"/>
            <a:r>
              <a:rPr lang="id-ID" sz="3200" dirty="0">
                <a:latin typeface="Times New Roman" pitchFamily="18" charset="0"/>
                <a:cs typeface="Times New Roman" pitchFamily="18" charset="0"/>
              </a:rPr>
              <a:t>Sisi-sisi kognitif dipengaruhi oleh lingkungan dan biologis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Aspek kognitif</a:t>
            </a:r>
            <a:endParaRPr lang="id-ID" dirty="0"/>
          </a:p>
        </p:txBody>
      </p:sp>
      <p:sp>
        <p:nvSpPr>
          <p:cNvPr id="3" name="Content Placeholder 2"/>
          <p:cNvSpPr>
            <a:spLocks noGrp="1"/>
          </p:cNvSpPr>
          <p:nvPr>
            <p:ph sz="quarter" idx="1"/>
          </p:nvPr>
        </p:nvSpPr>
        <p:spPr/>
        <p:txBody>
          <a:bodyPr>
            <a:normAutofit/>
          </a:bodyPr>
          <a:lstStyle/>
          <a:p>
            <a:pPr lvl="0"/>
            <a:r>
              <a:rPr lang="fi-FI" sz="3200" dirty="0">
                <a:latin typeface="Times New Roman" pitchFamily="18" charset="0"/>
                <a:cs typeface="Times New Roman" pitchFamily="18" charset="0"/>
              </a:rPr>
              <a:t>Kematangan → Semakin bertambahnya usia, maka semakin bijaksana seseorang.</a:t>
            </a:r>
            <a:endParaRPr lang="id-ID" sz="3200" dirty="0">
              <a:latin typeface="Times New Roman" pitchFamily="18" charset="0"/>
              <a:cs typeface="Times New Roman" pitchFamily="18" charset="0"/>
            </a:endParaRPr>
          </a:p>
          <a:p>
            <a:pPr lvl="0"/>
            <a:r>
              <a:rPr lang="id-ID" sz="3200" dirty="0">
                <a:latin typeface="Times New Roman" pitchFamily="18" charset="0"/>
                <a:cs typeface="Times New Roman" pitchFamily="18" charset="0"/>
              </a:rPr>
              <a:t>Pengalaman → hasil interaksi dengan orang lain.</a:t>
            </a:r>
          </a:p>
          <a:p>
            <a:pPr lvl="0"/>
            <a:r>
              <a:rPr lang="id-ID" sz="3200" dirty="0">
                <a:latin typeface="Times New Roman" pitchFamily="18" charset="0"/>
                <a:cs typeface="Times New Roman" pitchFamily="18" charset="0"/>
              </a:rPr>
              <a:t>Transmisi sosial → hubungan sosial dan komunikasi yang sesuai dengan lingkungan.</a:t>
            </a:r>
          </a:p>
          <a:p>
            <a:pPr lvl="0"/>
            <a:r>
              <a:rPr lang="it-IT" sz="3200" dirty="0">
                <a:latin typeface="Times New Roman" pitchFamily="18" charset="0"/>
                <a:cs typeface="Times New Roman" pitchFamily="18" charset="0"/>
              </a:rPr>
              <a:t>Equilibrasi → perpaduan dari pengalaman dan proses transmisi sosial.</a:t>
            </a:r>
            <a:endParaRPr lang="id-ID" sz="32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Autofit/>
          </a:bodyPr>
          <a:lstStyle/>
          <a:p>
            <a:r>
              <a:rPr lang="en-US" sz="2400" dirty="0" err="1" smtClean="0">
                <a:latin typeface="Times New Roman" pitchFamily="18" charset="0"/>
                <a:cs typeface="Times New Roman" pitchFamily="18" charset="0"/>
              </a:rPr>
              <a:t>Kognitif</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adalah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salah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satu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ranah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dalam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taksonomi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pendidikan</a:t>
            </a:r>
            <a:r>
              <a:rPr lang="en-US" sz="2400" dirty="0" smtClean="0">
                <a:latin typeface="Times New Roman" pitchFamily="18" charset="0"/>
                <a:cs typeface="Times New Roman" pitchFamily="18" charset="0"/>
              </a:rPr>
              <a:t>.</a:t>
            </a:r>
            <a:endParaRPr lang="id-ID"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Secara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umum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kognitif</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diartikan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potensi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intelektual</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terdiri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tahapan</a:t>
            </a:r>
            <a:r>
              <a:rPr lang="en-US" sz="2400" dirty="0" smtClean="0">
                <a:latin typeface="Times New Roman" pitchFamily="18" charset="0"/>
                <a:cs typeface="Times New Roman" pitchFamily="18" charset="0"/>
              </a:rPr>
              <a:t>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1. </a:t>
            </a:r>
            <a:r>
              <a:rPr lang="en-US" sz="2400" dirty="0" err="1" smtClean="0">
                <a:latin typeface="Times New Roman" pitchFamily="18" charset="0"/>
                <a:cs typeface="Times New Roman" pitchFamily="18" charset="0"/>
              </a:rPr>
              <a:t>pengetahuan</a:t>
            </a:r>
            <a:r>
              <a:rPr lang="en-US" sz="2400" dirty="0" smtClean="0">
                <a:latin typeface="Times New Roman" pitchFamily="18" charset="0"/>
                <a:cs typeface="Times New Roman" pitchFamily="18" charset="0"/>
              </a:rPr>
              <a:t> ( knowledge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2. </a:t>
            </a:r>
            <a:r>
              <a:rPr lang="en-US" sz="2400" dirty="0" err="1" smtClean="0">
                <a:latin typeface="Times New Roman" pitchFamily="18" charset="0"/>
                <a:cs typeface="Times New Roman" pitchFamily="18" charset="0"/>
              </a:rPr>
              <a:t>pemahaman</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comprehention</a:t>
            </a:r>
            <a:r>
              <a:rPr lang="en-US" sz="2400" dirty="0" smtClean="0">
                <a:latin typeface="Times New Roman" pitchFamily="18" charset="0"/>
                <a:cs typeface="Times New Roman" pitchFamily="18" charset="0"/>
              </a:rPr>
              <a:t>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3. </a:t>
            </a:r>
            <a:r>
              <a:rPr lang="en-US" sz="2400" dirty="0" err="1" smtClean="0">
                <a:latin typeface="Times New Roman" pitchFamily="18" charset="0"/>
                <a:cs typeface="Times New Roman" pitchFamily="18" charset="0"/>
              </a:rPr>
              <a:t>penerapan</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aplication</a:t>
            </a:r>
            <a:r>
              <a:rPr lang="en-US" sz="2400" dirty="0" smtClean="0">
                <a:latin typeface="Times New Roman" pitchFamily="18" charset="0"/>
                <a:cs typeface="Times New Roman" pitchFamily="18" charset="0"/>
              </a:rPr>
              <a:t>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4. </a:t>
            </a:r>
            <a:r>
              <a:rPr lang="en-US" sz="2400" dirty="0" err="1" smtClean="0">
                <a:latin typeface="Times New Roman" pitchFamily="18" charset="0"/>
                <a:cs typeface="Times New Roman" pitchFamily="18" charset="0"/>
              </a:rPr>
              <a:t>analisa</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analisis</a:t>
            </a:r>
            <a:r>
              <a:rPr lang="en-US" sz="2400" dirty="0" smtClean="0">
                <a:latin typeface="Times New Roman" pitchFamily="18" charset="0"/>
                <a:cs typeface="Times New Roman" pitchFamily="18" charset="0"/>
              </a:rPr>
              <a:t>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5. </a:t>
            </a:r>
            <a:r>
              <a:rPr lang="en-US" sz="2400" dirty="0" err="1" smtClean="0">
                <a:latin typeface="Times New Roman" pitchFamily="18" charset="0"/>
                <a:cs typeface="Times New Roman" pitchFamily="18" charset="0"/>
              </a:rPr>
              <a:t>sintesa</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sinthesis</a:t>
            </a:r>
            <a:r>
              <a:rPr lang="en-US" sz="2400" dirty="0" smtClean="0">
                <a:latin typeface="Times New Roman" pitchFamily="18" charset="0"/>
                <a:cs typeface="Times New Roman" pitchFamily="18" charset="0"/>
              </a:rPr>
              <a:t>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6. </a:t>
            </a:r>
            <a:r>
              <a:rPr lang="en-US" sz="2400" dirty="0" err="1" smtClean="0">
                <a:latin typeface="Times New Roman" pitchFamily="18" charset="0"/>
                <a:cs typeface="Times New Roman" pitchFamily="18" charset="0"/>
              </a:rPr>
              <a:t>evaluasi</a:t>
            </a:r>
            <a:r>
              <a:rPr lang="en-US" sz="2400" dirty="0" smtClean="0">
                <a:latin typeface="Times New Roman" pitchFamily="18" charset="0"/>
                <a:cs typeface="Times New Roman" pitchFamily="18" charset="0"/>
              </a:rPr>
              <a:t> ( evaluation ).</a:t>
            </a:r>
            <a:endParaRPr lang="id-ID"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Kognitif</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berarti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persoalan</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menyangkut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kemampuan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mengembangkan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kemampuan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rasional</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akal</a:t>
            </a:r>
            <a:r>
              <a:rPr lang="en-US" sz="2400" dirty="0" smtClean="0">
                <a:latin typeface="Times New Roman" pitchFamily="18" charset="0"/>
                <a:cs typeface="Times New Roman" pitchFamily="18" charset="0"/>
              </a:rPr>
              <a:t> ). </a:t>
            </a:r>
            <a:br>
              <a:rPr lang="en-US" sz="2400" dirty="0" smtClean="0">
                <a:latin typeface="Times New Roman" pitchFamily="18" charset="0"/>
                <a:cs typeface="Times New Roman" pitchFamily="18" charset="0"/>
              </a:rPr>
            </a:br>
            <a:endParaRPr lang="id-ID"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lnSpcReduction="10000"/>
          </a:bodyPr>
          <a:lstStyle/>
          <a:p>
            <a:r>
              <a:rPr lang="en-US" dirty="0" smtClean="0"/>
              <a:t/>
            </a:r>
            <a:br>
              <a:rPr lang="en-US" dirty="0" smtClean="0"/>
            </a:br>
            <a:r>
              <a:rPr lang="en-US" sz="3200" dirty="0" err="1" smtClean="0">
                <a:solidFill>
                  <a:srgbClr val="FF0000"/>
                </a:solidFill>
                <a:latin typeface="Times New Roman" pitchFamily="18" charset="0"/>
                <a:cs typeface="Times New Roman" pitchFamily="18" charset="0"/>
              </a:rPr>
              <a:t>Teori</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kognitif</a:t>
            </a:r>
            <a:r>
              <a:rPr lang="en-US" sz="3200" dirty="0" smtClean="0">
                <a:solidFill>
                  <a:srgbClr val="FF0000"/>
                </a:solidFill>
                <a:latin typeface="Times New Roman" pitchFamily="18" charset="0"/>
                <a:cs typeface="Times New Roman" pitchFamily="18" charset="0"/>
              </a:rPr>
              <a:t> </a:t>
            </a:r>
            <a:r>
              <a:rPr lang="en-US" sz="3200" dirty="0" err="1" smtClean="0">
                <a:latin typeface="Times New Roman" pitchFamily="18" charset="0"/>
                <a:cs typeface="Times New Roman" pitchFamily="18" charset="0"/>
              </a:rPr>
              <a:t>lebih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menekankan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bagaimana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proses</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atau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upaya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untuk</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mengoptimalkan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kemampuan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aspek</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rasional</a:t>
            </a:r>
            <a:r>
              <a:rPr lang="en-US" sz="3200" dirty="0" smtClean="0">
                <a:latin typeface="Times New Roman" pitchFamily="18" charset="0"/>
                <a:cs typeface="Times New Roman" pitchFamily="18" charset="0"/>
              </a:rPr>
              <a:t> yang </a:t>
            </a:r>
            <a:r>
              <a:rPr lang="en-US" sz="3200" dirty="0" err="1" smtClean="0">
                <a:latin typeface="Times New Roman" pitchFamily="18" charset="0"/>
                <a:cs typeface="Times New Roman" pitchFamily="18" charset="0"/>
              </a:rPr>
              <a:t>dimiliki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oleh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orang</a:t>
            </a:r>
            <a:r>
              <a:rPr lang="en-US" sz="3200" dirty="0" smtClean="0">
                <a:latin typeface="Times New Roman" pitchFamily="18" charset="0"/>
                <a:cs typeface="Times New Roman" pitchFamily="18" charset="0"/>
              </a:rPr>
              <a:t> lain. </a:t>
            </a:r>
            <a:r>
              <a:rPr lang="en-US" sz="3200" dirty="0" err="1" smtClean="0">
                <a:latin typeface="Times New Roman" pitchFamily="18" charset="0"/>
                <a:cs typeface="Times New Roman" pitchFamily="18" charset="0"/>
              </a:rPr>
              <a:t>Oleh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sebab</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itu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kognitif</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berbeda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dengan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teori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behavioristik</a:t>
            </a:r>
            <a:r>
              <a:rPr lang="en-US" sz="3200" dirty="0" smtClean="0">
                <a:latin typeface="Times New Roman" pitchFamily="18" charset="0"/>
                <a:cs typeface="Times New Roman" pitchFamily="18" charset="0"/>
              </a:rPr>
              <a:t>, yang </a:t>
            </a:r>
            <a:r>
              <a:rPr lang="en-US" sz="3200" dirty="0" err="1" smtClean="0">
                <a:latin typeface="Times New Roman" pitchFamily="18" charset="0"/>
                <a:cs typeface="Times New Roman" pitchFamily="18" charset="0"/>
              </a:rPr>
              <a:t>lebih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menekankan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pada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aspek</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kemampuan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perilaku</a:t>
            </a:r>
            <a:r>
              <a:rPr lang="en-US" sz="3200" dirty="0" smtClean="0">
                <a:latin typeface="Times New Roman" pitchFamily="18" charset="0"/>
                <a:cs typeface="Times New Roman" pitchFamily="18" charset="0"/>
              </a:rPr>
              <a:t> yang </a:t>
            </a:r>
            <a:r>
              <a:rPr lang="en-US" sz="3200" dirty="0" err="1" smtClean="0">
                <a:latin typeface="Times New Roman" pitchFamily="18" charset="0"/>
                <a:cs typeface="Times New Roman" pitchFamily="18" charset="0"/>
              </a:rPr>
              <a:t>diwujudkan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dengan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cara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kemampuan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merespons</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terhadap</a:t>
            </a:r>
            <a:r>
              <a:rPr lang="en-US" sz="3200" dirty="0" smtClean="0">
                <a:latin typeface="Times New Roman" pitchFamily="18" charset="0"/>
                <a:cs typeface="Times New Roman" pitchFamily="18" charset="0"/>
              </a:rPr>
              <a:t> stimulus yang </a:t>
            </a:r>
            <a:r>
              <a:rPr lang="en-US" sz="3200" dirty="0" err="1" smtClean="0">
                <a:latin typeface="Times New Roman" pitchFamily="18" charset="0"/>
                <a:cs typeface="Times New Roman" pitchFamily="18" charset="0"/>
              </a:rPr>
              <a:t>datang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kepada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dirinya</a:t>
            </a:r>
            <a:r>
              <a:rPr lang="en-US" sz="3200" dirty="0" smtClean="0">
                <a:latin typeface="Times New Roman" pitchFamily="18" charset="0"/>
                <a:cs typeface="Times New Roman" pitchFamily="18" charset="0"/>
              </a:rPr>
              <a:t>.</a:t>
            </a:r>
            <a:endParaRPr lang="id-ID" sz="3200" dirty="0" smtClean="0">
              <a:latin typeface="Times New Roman" pitchFamily="18" charset="0"/>
              <a:cs typeface="Times New Roman" pitchFamily="18" charset="0"/>
            </a:endParaRPr>
          </a:p>
          <a:p>
            <a:endParaRPr lang="id-ID" sz="32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83</TotalTime>
  <Words>393</Words>
  <Application>Microsoft Office PowerPoint</Application>
  <PresentationFormat>On-screen Show (4:3)</PresentationFormat>
  <Paragraphs>42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Equity</vt:lpstr>
      <vt:lpstr>PSIKOLOGI KOGNITIF</vt:lpstr>
      <vt:lpstr>DEFINISI</vt:lpstr>
      <vt:lpstr>Mempelajari psikologi kognitif sangat diperlukan</vt:lpstr>
      <vt:lpstr>Faktor-Faktor Pendorong Berkembangnya Psikologi Informasi</vt:lpstr>
      <vt:lpstr>Slide 5</vt:lpstr>
      <vt:lpstr>Slide 6</vt:lpstr>
      <vt:lpstr>Aspek kognitif</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PSIKOLOGI KOGNITIF</dc:title>
  <dc:creator>BUNDA RATU</dc:creator>
  <cp:lastModifiedBy>BUNDA RATU</cp:lastModifiedBy>
  <cp:revision>6</cp:revision>
  <dcterms:created xsi:type="dcterms:W3CDTF">2018-05-04T01:44:54Z</dcterms:created>
  <dcterms:modified xsi:type="dcterms:W3CDTF">2018-05-26T01:18:02Z</dcterms:modified>
</cp:coreProperties>
</file>