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72" r:id="rId12"/>
    <p:sldId id="273" r:id="rId13"/>
    <p:sldId id="265" r:id="rId14"/>
    <p:sldId id="266" r:id="rId15"/>
    <p:sldId id="275" r:id="rId16"/>
    <p:sldId id="276" r:id="rId17"/>
    <p:sldId id="267" r:id="rId18"/>
    <p:sldId id="270" r:id="rId19"/>
    <p:sldId id="271" r:id="rId20"/>
    <p:sldId id="268" r:id="rId21"/>
    <p:sldId id="26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2EF0-AB18-4D33-9E8A-C40D2974BC68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79FE-1941-4F06-B165-B85F92491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2EF0-AB18-4D33-9E8A-C40D2974BC68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79FE-1941-4F06-B165-B85F92491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2EF0-AB18-4D33-9E8A-C40D2974BC68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79FE-1941-4F06-B165-B85F92491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2EF0-AB18-4D33-9E8A-C40D2974BC68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79FE-1941-4F06-B165-B85F92491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2EF0-AB18-4D33-9E8A-C40D2974BC68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79FE-1941-4F06-B165-B85F92491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2EF0-AB18-4D33-9E8A-C40D2974BC68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79FE-1941-4F06-B165-B85F92491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2EF0-AB18-4D33-9E8A-C40D2974BC68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79FE-1941-4F06-B165-B85F92491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2EF0-AB18-4D33-9E8A-C40D2974BC68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79FE-1941-4F06-B165-B85F92491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2EF0-AB18-4D33-9E8A-C40D2974BC68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79FE-1941-4F06-B165-B85F92491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2EF0-AB18-4D33-9E8A-C40D2974BC68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79FE-1941-4F06-B165-B85F92491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2EF0-AB18-4D33-9E8A-C40D2974BC68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79FE-1941-4F06-B165-B85F92491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D2EF0-AB18-4D33-9E8A-C40D2974BC68}" type="datetimeFigureOut">
              <a:rPr lang="en-US" smtClean="0"/>
              <a:pPr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479FE-1941-4F06-B165-B85F924918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086600" cy="1828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Dr.Ir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  <a:r>
              <a:rPr lang="en-US" dirty="0" err="1" smtClean="0">
                <a:solidFill>
                  <a:srgbClr val="0070C0"/>
                </a:solidFill>
              </a:rPr>
              <a:t>Hjh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Ratu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Mutialela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Caropeboka</a:t>
            </a:r>
            <a:r>
              <a:rPr lang="en-US" dirty="0" smtClean="0">
                <a:solidFill>
                  <a:srgbClr val="0070C0"/>
                </a:solidFill>
              </a:rPr>
              <a:t>. M.S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676400"/>
            <a:ext cx="9144000" cy="84023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err="1" smtClean="0">
                <a:latin typeface="Arial Black" pitchFamily="34" charset="0"/>
              </a:rPr>
              <a:t>Komunikasi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adalah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suatu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transaksi</a:t>
            </a:r>
            <a:r>
              <a:rPr lang="en-US" sz="2400" dirty="0" smtClean="0">
                <a:latin typeface="Arial Black" pitchFamily="34" charset="0"/>
              </a:rPr>
              <a:t>, </a:t>
            </a:r>
            <a:r>
              <a:rPr lang="en-US" sz="2400" dirty="0" err="1" smtClean="0">
                <a:latin typeface="Arial Black" pitchFamily="34" charset="0"/>
              </a:rPr>
              <a:t>proses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simbolik</a:t>
            </a:r>
            <a:r>
              <a:rPr lang="en-US" sz="2400" dirty="0" smtClean="0">
                <a:latin typeface="Arial Black" pitchFamily="34" charset="0"/>
              </a:rPr>
              <a:t> yang </a:t>
            </a:r>
            <a:r>
              <a:rPr lang="en-US" sz="2400" dirty="0" err="1" smtClean="0">
                <a:latin typeface="Arial Black" pitchFamily="34" charset="0"/>
              </a:rPr>
              <a:t>menghendaki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orang-orang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mengatur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lingkungannya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dengan</a:t>
            </a:r>
            <a:r>
              <a:rPr lang="en-US" sz="2400" dirty="0" smtClean="0">
                <a:latin typeface="Arial Black" pitchFamily="34" charset="0"/>
              </a:rPr>
              <a:t> </a:t>
            </a:r>
            <a:endParaRPr lang="id-ID" sz="2400" dirty="0" smtClean="0">
              <a:latin typeface="Arial Black" pitchFamily="34" charset="0"/>
            </a:endParaRPr>
          </a:p>
          <a:p>
            <a:pPr marL="742950" indent="-742950">
              <a:buAutoNum type="arabicParenBoth"/>
            </a:pPr>
            <a:r>
              <a:rPr lang="en-US" sz="2400" dirty="0" err="1" smtClean="0">
                <a:latin typeface="Arial Black" pitchFamily="34" charset="0"/>
              </a:rPr>
              <a:t>membangun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hubungan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antar</a:t>
            </a:r>
            <a:r>
              <a:rPr lang="id-ID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sesama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manusia</a:t>
            </a:r>
            <a:endParaRPr lang="id-ID" sz="2400" dirty="0" smtClean="0">
              <a:latin typeface="Arial Black" pitchFamily="34" charset="0"/>
            </a:endParaRPr>
          </a:p>
          <a:p>
            <a:pPr marL="742950" indent="-742950">
              <a:buAutoNum type="arabicParenBoth"/>
            </a:pPr>
            <a:r>
              <a:rPr lang="en-US" sz="2400" dirty="0" err="1" smtClean="0">
                <a:latin typeface="Arial Black" pitchFamily="34" charset="0"/>
              </a:rPr>
              <a:t>melalui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pertukaran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informasi</a:t>
            </a:r>
            <a:endParaRPr lang="id-ID" sz="2400" dirty="0" smtClean="0">
              <a:latin typeface="Arial Black" pitchFamily="34" charset="0"/>
            </a:endParaRPr>
          </a:p>
          <a:p>
            <a:pPr marL="742950" indent="-742950">
              <a:buAutoNum type="arabicParenBoth"/>
            </a:pPr>
            <a:r>
              <a:rPr lang="id-ID" sz="2400" dirty="0" smtClean="0">
                <a:latin typeface="Arial Black" pitchFamily="34" charset="0"/>
              </a:rPr>
              <a:t>U</a:t>
            </a:r>
            <a:r>
              <a:rPr lang="en-US" sz="2400" dirty="0" err="1" smtClean="0">
                <a:latin typeface="Arial Black" pitchFamily="34" charset="0"/>
              </a:rPr>
              <a:t>ntuk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menguatkan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sikap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dan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tingkah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laku</a:t>
            </a:r>
            <a:r>
              <a:rPr lang="en-US" sz="2400" dirty="0" smtClean="0">
                <a:latin typeface="Arial Black" pitchFamily="34" charset="0"/>
              </a:rPr>
              <a:t>  </a:t>
            </a:r>
            <a:r>
              <a:rPr lang="en-US" sz="2400" dirty="0" err="1" smtClean="0">
                <a:latin typeface="Arial Black" pitchFamily="34" charset="0"/>
              </a:rPr>
              <a:t>orang</a:t>
            </a:r>
            <a:r>
              <a:rPr lang="en-US" sz="2400" dirty="0" smtClean="0">
                <a:latin typeface="Arial Black" pitchFamily="34" charset="0"/>
              </a:rPr>
              <a:t> lain </a:t>
            </a:r>
            <a:endParaRPr lang="id-ID" sz="2400" dirty="0" smtClean="0">
              <a:latin typeface="Arial Black" pitchFamily="34" charset="0"/>
            </a:endParaRPr>
          </a:p>
          <a:p>
            <a:pPr marL="742950" indent="-742950">
              <a:buAutoNum type="arabicParenBoth"/>
            </a:pPr>
            <a:r>
              <a:rPr lang="id-ID" sz="2400" dirty="0" smtClean="0">
                <a:latin typeface="Arial Black" pitchFamily="34" charset="0"/>
              </a:rPr>
              <a:t>P</a:t>
            </a:r>
            <a:r>
              <a:rPr lang="en-US" sz="2400" dirty="0" err="1" smtClean="0">
                <a:latin typeface="Arial Black" pitchFamily="34" charset="0"/>
              </a:rPr>
              <a:t>erubah</a:t>
            </a:r>
            <a:r>
              <a:rPr lang="id-ID" sz="2400" dirty="0" smtClean="0">
                <a:latin typeface="Arial Black" pitchFamily="34" charset="0"/>
              </a:rPr>
              <a:t>an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sikap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dan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tingkah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laku</a:t>
            </a:r>
            <a:r>
              <a:rPr lang="en-US" sz="2400" dirty="0" smtClean="0">
                <a:latin typeface="Arial Black" pitchFamily="34" charset="0"/>
              </a:rPr>
              <a:t> </a:t>
            </a:r>
            <a:r>
              <a:rPr lang="en-US" sz="2400" dirty="0" err="1" smtClean="0">
                <a:latin typeface="Arial Black" pitchFamily="34" charset="0"/>
              </a:rPr>
              <a:t>itu</a:t>
            </a:r>
            <a:r>
              <a:rPr lang="en-US" sz="2400" dirty="0" smtClean="0">
                <a:latin typeface="Arial Black" pitchFamily="34" charset="0"/>
              </a:rPr>
              <a:t> </a:t>
            </a:r>
            <a:endParaRPr lang="id-ID" sz="2400" dirty="0" smtClean="0">
              <a:latin typeface="Arial Black" pitchFamily="34" charset="0"/>
            </a:endParaRPr>
          </a:p>
          <a:p>
            <a:pPr marL="742950" indent="-742950"/>
            <a:r>
              <a:rPr lang="id-ID" sz="2400" dirty="0" smtClean="0">
                <a:latin typeface="Arial Black" pitchFamily="34" charset="0"/>
              </a:rPr>
              <a:t>	</a:t>
            </a:r>
            <a:r>
              <a:rPr lang="en-US" sz="2400" dirty="0" smtClean="0">
                <a:latin typeface="Arial Black" pitchFamily="34" charset="0"/>
              </a:rPr>
              <a:t>(</a:t>
            </a:r>
            <a:r>
              <a:rPr lang="en-US" sz="2400" dirty="0" err="1" smtClean="0">
                <a:latin typeface="Arial Black" pitchFamily="34" charset="0"/>
              </a:rPr>
              <a:t>Cangara</a:t>
            </a:r>
            <a:r>
              <a:rPr lang="en-US" sz="2400" dirty="0" smtClean="0">
                <a:latin typeface="Arial Black" pitchFamily="34" charset="0"/>
              </a:rPr>
              <a:t>,  1998:18)</a:t>
            </a:r>
          </a:p>
          <a:p>
            <a:endParaRPr lang="en-US" sz="3600" dirty="0">
              <a:latin typeface="Arial Black" pitchFamily="34" charset="0"/>
            </a:endParaRPr>
          </a:p>
          <a:p>
            <a:r>
              <a:rPr lang="en-US" sz="3600" dirty="0" smtClean="0">
                <a:latin typeface="Arial Black" pitchFamily="34" charset="0"/>
              </a:rPr>
              <a:t> </a:t>
            </a:r>
            <a:endParaRPr lang="en-US" sz="3600" dirty="0">
              <a:latin typeface="Arial Black" pitchFamily="34" charset="0"/>
            </a:endParaRPr>
          </a:p>
          <a:p>
            <a:endParaRPr lang="en-US" dirty="0" smtClean="0">
              <a:latin typeface="Arial Black" pitchFamily="34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533400" y="167640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d-ID" sz="3200" dirty="0" smtClean="0">
              <a:latin typeface="Arial Black" pitchFamily="34" charset="0"/>
            </a:endParaRPr>
          </a:p>
          <a:p>
            <a:r>
              <a:rPr lang="en-US" sz="3200" dirty="0" smtClean="0">
                <a:latin typeface="Arial Black" pitchFamily="34" charset="0"/>
              </a:rPr>
              <a:t>R</a:t>
            </a:r>
            <a:r>
              <a:rPr lang="id-ID" sz="3200" dirty="0" smtClean="0">
                <a:latin typeface="Arial Black" pitchFamily="34" charset="0"/>
              </a:rPr>
              <a:t>o</a:t>
            </a:r>
            <a:r>
              <a:rPr lang="en-US" sz="3200" dirty="0" err="1" smtClean="0">
                <a:latin typeface="Arial Black" pitchFamily="34" charset="0"/>
              </a:rPr>
              <a:t>gers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bersama</a:t>
            </a:r>
            <a:r>
              <a:rPr lang="en-US" sz="3200" dirty="0" smtClean="0">
                <a:latin typeface="Arial Black" pitchFamily="34" charset="0"/>
              </a:rPr>
              <a:t> D. Lawrence Kincaid (1981) :“</a:t>
            </a:r>
            <a:r>
              <a:rPr lang="en-US" sz="3200" dirty="0" err="1" smtClean="0">
                <a:latin typeface="Arial Black" pitchFamily="34" charset="0"/>
              </a:rPr>
              <a:t>Komunikasi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adalah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suatu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proses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di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mana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dua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orang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atau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lebih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membentuk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atau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melakukan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pertukaran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informasi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dengan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satu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sama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lainnya</a:t>
            </a:r>
            <a:r>
              <a:rPr lang="en-US" sz="3200" dirty="0" smtClean="0">
                <a:latin typeface="Arial Black" pitchFamily="34" charset="0"/>
              </a:rPr>
              <a:t>, yang </a:t>
            </a:r>
            <a:r>
              <a:rPr lang="en-US" sz="3200" dirty="0" err="1" smtClean="0">
                <a:latin typeface="Arial Black" pitchFamily="34" charset="0"/>
              </a:rPr>
              <a:t>pada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gilirannya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akan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tiba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pada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saling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pengertian</a:t>
            </a:r>
            <a:r>
              <a:rPr lang="en-US" sz="3200" dirty="0" smtClean="0">
                <a:latin typeface="Arial Black" pitchFamily="34" charset="0"/>
              </a:rPr>
              <a:t> yang </a:t>
            </a:r>
            <a:r>
              <a:rPr lang="en-US" sz="3200" dirty="0" err="1" smtClean="0">
                <a:latin typeface="Arial Black" pitchFamily="34" charset="0"/>
              </a:rPr>
              <a:t>mendalam</a:t>
            </a:r>
            <a:r>
              <a:rPr lang="en-US" sz="3200" dirty="0" smtClean="0">
                <a:latin typeface="Arial Black" pitchFamily="34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 Black" pitchFamily="34" charset="0"/>
              </a:rPr>
              <a:t>Rogers </a:t>
            </a:r>
            <a:r>
              <a:rPr lang="en-US" dirty="0" err="1" smtClean="0">
                <a:latin typeface="Arial Black" pitchFamily="34" charset="0"/>
              </a:rPr>
              <a:t>berusaha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menspesifikasi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hakikat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suatu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hubungan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dengan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adanya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suatu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pertukaran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informasi</a:t>
            </a:r>
            <a:r>
              <a:rPr lang="en-US" dirty="0" smtClean="0">
                <a:latin typeface="Arial Black" pitchFamily="34" charset="0"/>
              </a:rPr>
              <a:t> (</a:t>
            </a:r>
            <a:r>
              <a:rPr lang="en-US" dirty="0" err="1" smtClean="0">
                <a:latin typeface="Arial Black" pitchFamily="34" charset="0"/>
              </a:rPr>
              <a:t>pesan</a:t>
            </a:r>
            <a:r>
              <a:rPr lang="en-US" dirty="0" smtClean="0">
                <a:latin typeface="Arial Black" pitchFamily="34" charset="0"/>
              </a:rPr>
              <a:t>), </a:t>
            </a:r>
            <a:r>
              <a:rPr lang="en-US" dirty="0" err="1" smtClean="0">
                <a:latin typeface="Arial Black" pitchFamily="34" charset="0"/>
              </a:rPr>
              <a:t>di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mana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ia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menginginkan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adanya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perubahan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sikap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dan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tingkah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laku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serta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kebersamaan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dalam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menciptakan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saling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pengertian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dari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orang-orang</a:t>
            </a:r>
            <a:r>
              <a:rPr lang="en-US" dirty="0" smtClean="0">
                <a:latin typeface="Arial Black" pitchFamily="34" charset="0"/>
              </a:rPr>
              <a:t> yang </a:t>
            </a:r>
            <a:r>
              <a:rPr lang="en-US" dirty="0" err="1" smtClean="0">
                <a:latin typeface="Arial Black" pitchFamily="34" charset="0"/>
              </a:rPr>
              <a:t>ikut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serta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dalam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suatu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proses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komunikasi</a:t>
            </a:r>
            <a:r>
              <a:rPr lang="en-US" dirty="0" smtClean="0">
                <a:latin typeface="Arial Black" pitchFamily="34" charset="0"/>
              </a:rPr>
              <a:t>.</a:t>
            </a:r>
          </a:p>
          <a:p>
            <a:endParaRPr lang="en-US" dirty="0" smtClean="0">
              <a:latin typeface="Arial Black" pitchFamily="34" charset="0"/>
            </a:endParaRPr>
          </a:p>
          <a:p>
            <a:endParaRPr lang="en-US" dirty="0" smtClean="0">
              <a:latin typeface="Arial Black" pitchFamily="34" charset="0"/>
            </a:endParaRPr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700" dirty="0" err="1" smtClean="0"/>
              <a:t>Menurut</a:t>
            </a:r>
            <a:r>
              <a:rPr lang="en-US" sz="2700" dirty="0" smtClean="0"/>
              <a:t> </a:t>
            </a:r>
            <a:r>
              <a:rPr lang="en-US" sz="2700" dirty="0" err="1" smtClean="0"/>
              <a:t>Devito</a:t>
            </a:r>
            <a:r>
              <a:rPr lang="en-US" sz="2700" dirty="0" smtClean="0"/>
              <a:t> (1997), </a:t>
            </a:r>
            <a:r>
              <a:rPr lang="en-US" sz="2700" b="1" dirty="0" err="1" smtClean="0"/>
              <a:t>ada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empat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tujuan</a:t>
            </a:r>
            <a:r>
              <a:rPr lang="en-US" sz="2700" b="1" dirty="0" smtClean="0"/>
              <a:t> </a:t>
            </a:r>
            <a:r>
              <a:rPr lang="en-US" sz="2700" b="1" dirty="0" err="1" smtClean="0"/>
              <a:t>komunikasi</a:t>
            </a:r>
            <a:r>
              <a:rPr lang="id-ID" sz="2700" b="1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1.Untuk </a:t>
            </a:r>
            <a:r>
              <a:rPr lang="en-US" b="1" dirty="0" err="1" smtClean="0"/>
              <a:t>Menemukan</a:t>
            </a:r>
            <a:endParaRPr lang="en-US" b="1" dirty="0" smtClean="0"/>
          </a:p>
          <a:p>
            <a:r>
              <a:rPr lang="id-ID" dirty="0" smtClean="0"/>
              <a:t>T</a:t>
            </a:r>
            <a:r>
              <a:rPr lang="en-US" dirty="0" err="1" smtClean="0"/>
              <a:t>ujuan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penemuan</a:t>
            </a:r>
            <a:r>
              <a:rPr lang="en-US" b="1" dirty="0" smtClean="0"/>
              <a:t> </a:t>
            </a:r>
            <a:r>
              <a:rPr lang="en-US" b="1" dirty="0" err="1" smtClean="0"/>
              <a:t>diri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personal discovery</a:t>
            </a:r>
            <a:r>
              <a:rPr lang="en-US" dirty="0" smtClean="0"/>
              <a:t>).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  <a:endParaRPr lang="id-ID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id-ID" dirty="0" smtClean="0"/>
              <a:t>akan di</a:t>
            </a:r>
            <a:r>
              <a:rPr lang="en-US" dirty="0" err="1" smtClean="0"/>
              <a:t>peroleh</a:t>
            </a:r>
            <a:r>
              <a:rPr lang="en-US" dirty="0" smtClean="0"/>
              <a:t> </a:t>
            </a:r>
            <a:r>
              <a:rPr lang="en-US" dirty="0" err="1" smtClean="0"/>
              <a:t>umpan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yang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, </a:t>
            </a:r>
            <a:r>
              <a:rPr lang="en-US" dirty="0" err="1" smtClean="0"/>
              <a:t>pemikiran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smtClean="0"/>
              <a:t>Cara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pembandingan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, </a:t>
            </a:r>
            <a:r>
              <a:rPr lang="en-US" dirty="0" err="1" smtClean="0"/>
              <a:t>prestasi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pendapat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kegagalan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2.	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Berhubungan</a:t>
            </a:r>
            <a:endParaRPr lang="en-US" b="1" dirty="0" smtClean="0"/>
          </a:p>
          <a:p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id-ID" dirty="0" smtClean="0"/>
              <a:t>seseorang</a:t>
            </a:r>
            <a:r>
              <a:rPr lang="en-US" dirty="0" smtClean="0"/>
              <a:t> yang paling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  <a:r>
              <a:rPr lang="id-ID" dirty="0" smtClean="0"/>
              <a:t>Manusia pada dasarnya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dicintai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disukai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mencintai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menyukai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  <a:r>
              <a:rPr lang="id-ID" dirty="0" smtClean="0"/>
              <a:t>Banyak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id-ID" dirty="0" smtClean="0"/>
              <a:t>seseorang dihabiskan</a:t>
            </a:r>
            <a:r>
              <a:rPr lang="en-US" dirty="0" smtClean="0"/>
              <a:t> </a:t>
            </a:r>
            <a:r>
              <a:rPr lang="id-ID" dirty="0" smtClean="0"/>
              <a:t>untuk </a:t>
            </a:r>
            <a:r>
              <a:rPr lang="en-US" dirty="0" smtClean="0"/>
              <a:t> </a:t>
            </a:r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memelihara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3.     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Meyakinkan</a:t>
            </a:r>
            <a:endParaRPr lang="en-US" b="1" dirty="0" smtClean="0"/>
          </a:p>
          <a:p>
            <a:r>
              <a:rPr lang="id-ID" dirty="0" smtClean="0"/>
              <a:t>Manusia banyak</a:t>
            </a:r>
            <a:r>
              <a:rPr lang="en-US" dirty="0" smtClean="0"/>
              <a:t> </a:t>
            </a:r>
            <a:r>
              <a:rPr lang="en-US" dirty="0" err="1" smtClean="0"/>
              <a:t>menghabiskan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persuasi</a:t>
            </a:r>
            <a:r>
              <a:rPr lang="en-US" dirty="0" smtClean="0"/>
              <a:t> </a:t>
            </a:r>
            <a:r>
              <a:rPr lang="en-US" dirty="0" err="1" smtClean="0"/>
              <a:t>antarpribadi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penerima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perjumpaan</a:t>
            </a:r>
            <a:r>
              <a:rPr lang="en-US" dirty="0" smtClean="0"/>
              <a:t> </a:t>
            </a:r>
            <a:r>
              <a:rPr lang="en-US" dirty="0" err="1" smtClean="0"/>
              <a:t>antarpribadi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, </a:t>
            </a:r>
            <a:r>
              <a:rPr lang="id-ID" dirty="0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mengajak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4.     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Bermain</a:t>
            </a:r>
            <a:endParaRPr lang="en-US" b="1" dirty="0" smtClean="0"/>
          </a:p>
          <a:p>
            <a:pPr>
              <a:buNone/>
            </a:pPr>
            <a:r>
              <a:rPr lang="id-ID" dirty="0" smtClean="0"/>
              <a:t>	Pada hakikatnya manusia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id-ID" dirty="0" smtClean="0"/>
              <a:t>ber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bermain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menghibur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.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Demikian</a:t>
            </a:r>
            <a:r>
              <a:rPr lang="en-US" dirty="0" smtClean="0"/>
              <a:t> pula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dirancang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lain. </a:t>
            </a:r>
            <a:r>
              <a:rPr lang="en-US" dirty="0" err="1" smtClean="0"/>
              <a:t>Adakalanya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adakalanya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mengikat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tujuan-tujuan</a:t>
            </a:r>
            <a:r>
              <a:rPr lang="en-US" dirty="0" smtClean="0"/>
              <a:t> lain (</a:t>
            </a:r>
            <a:r>
              <a:rPr lang="en-US" dirty="0" err="1" smtClean="0"/>
              <a:t>Devito</a:t>
            </a:r>
            <a:r>
              <a:rPr lang="en-US" dirty="0" smtClean="0"/>
              <a:t>, 1997:30).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Prinsip</a:t>
            </a:r>
            <a:r>
              <a:rPr lang="en-US" b="1" dirty="0" smtClean="0"/>
              <a:t> </a:t>
            </a:r>
            <a:r>
              <a:rPr lang="en-US" b="1" dirty="0" err="1" smtClean="0"/>
              <a:t>Komunikasi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id-ID" dirty="0" smtClean="0"/>
          </a:p>
          <a:p>
            <a:r>
              <a:rPr lang="en-US" dirty="0" smtClean="0"/>
              <a:t>1.      </a:t>
            </a:r>
            <a:r>
              <a:rPr lang="en-US" sz="4000" dirty="0" err="1" smtClean="0"/>
              <a:t>Komunikasi</a:t>
            </a:r>
            <a:r>
              <a:rPr lang="en-US" sz="4000" dirty="0" smtClean="0"/>
              <a:t> </a:t>
            </a:r>
            <a:r>
              <a:rPr lang="en-US" sz="4000" dirty="0" err="1" smtClean="0"/>
              <a:t>hanya</a:t>
            </a:r>
            <a:r>
              <a:rPr lang="en-US" sz="4000" dirty="0" smtClean="0"/>
              <a:t> </a:t>
            </a:r>
            <a:r>
              <a:rPr lang="en-US" sz="4000" dirty="0" err="1" smtClean="0"/>
              <a:t>bisa</a:t>
            </a:r>
            <a:r>
              <a:rPr lang="en-US" sz="4000" dirty="0" smtClean="0"/>
              <a:t> </a:t>
            </a:r>
            <a:r>
              <a:rPr lang="en-US" sz="4000" dirty="0" err="1" smtClean="0"/>
              <a:t>terjadi</a:t>
            </a:r>
            <a:r>
              <a:rPr lang="en-US" sz="4000" dirty="0" smtClean="0"/>
              <a:t> </a:t>
            </a:r>
            <a:r>
              <a:rPr lang="en-US" sz="4000" dirty="0" err="1" smtClean="0"/>
              <a:t>bila</a:t>
            </a:r>
            <a:r>
              <a:rPr lang="en-US" sz="4000" dirty="0" smtClean="0"/>
              <a:t> </a:t>
            </a:r>
            <a:r>
              <a:rPr lang="en-US" sz="4000" dirty="0" err="1" smtClean="0"/>
              <a:t>terdapat</a:t>
            </a:r>
            <a:r>
              <a:rPr lang="en-US" sz="4000" dirty="0" smtClean="0"/>
              <a:t> </a:t>
            </a:r>
            <a:r>
              <a:rPr lang="en-US" sz="4000" dirty="0" err="1" smtClean="0"/>
              <a:t>pertukaran</a:t>
            </a:r>
            <a:r>
              <a:rPr lang="en-US" sz="4000" dirty="0" smtClean="0"/>
              <a:t> </a:t>
            </a:r>
            <a:r>
              <a:rPr lang="en-US" sz="4000" dirty="0" err="1" smtClean="0"/>
              <a:t>pengalaman</a:t>
            </a:r>
            <a:r>
              <a:rPr lang="en-US" sz="4000" dirty="0" smtClean="0"/>
              <a:t> yang </a:t>
            </a:r>
            <a:r>
              <a:rPr lang="en-US" sz="4000" dirty="0" err="1" smtClean="0"/>
              <a:t>sama</a:t>
            </a:r>
            <a:r>
              <a:rPr lang="en-US" sz="4000" dirty="0" smtClean="0"/>
              <a:t> </a:t>
            </a:r>
            <a:r>
              <a:rPr lang="en-US" sz="4000" dirty="0" err="1" smtClean="0"/>
              <a:t>antara</a:t>
            </a:r>
            <a:r>
              <a:rPr lang="en-US" sz="4000" dirty="0" smtClean="0"/>
              <a:t> </a:t>
            </a:r>
            <a:r>
              <a:rPr lang="en-US" sz="4000" dirty="0" err="1" smtClean="0"/>
              <a:t>pihak-pihak</a:t>
            </a:r>
            <a:r>
              <a:rPr lang="en-US" sz="4000" dirty="0" smtClean="0"/>
              <a:t> yang </a:t>
            </a:r>
            <a:r>
              <a:rPr lang="en-US" sz="4000" dirty="0" err="1" smtClean="0"/>
              <a:t>terlibat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proses</a:t>
            </a:r>
            <a:r>
              <a:rPr lang="en-US" sz="4000" dirty="0" smtClean="0"/>
              <a:t> </a:t>
            </a:r>
            <a:r>
              <a:rPr lang="en-US" sz="4000" dirty="0" err="1" smtClean="0"/>
              <a:t>komunikasi</a:t>
            </a:r>
            <a:r>
              <a:rPr lang="en-US" sz="4000" dirty="0" smtClean="0"/>
              <a:t> (</a:t>
            </a:r>
            <a:r>
              <a:rPr lang="en-US" sz="4000" i="1" dirty="0" smtClean="0"/>
              <a:t>sharing similar experiences).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2.     </a:t>
            </a:r>
            <a:r>
              <a:rPr lang="en-US" sz="3600" dirty="0" smtClean="0"/>
              <a:t> </a:t>
            </a:r>
            <a:r>
              <a:rPr lang="en-US" sz="3600" dirty="0" err="1" smtClean="0"/>
              <a:t>Jika</a:t>
            </a:r>
            <a:r>
              <a:rPr lang="en-US" sz="3600" dirty="0" smtClean="0"/>
              <a:t> </a:t>
            </a:r>
            <a:r>
              <a:rPr lang="en-US" sz="3600" dirty="0" err="1" smtClean="0"/>
              <a:t>daerah</a:t>
            </a:r>
            <a:r>
              <a:rPr lang="en-US" sz="3600" dirty="0" smtClean="0"/>
              <a:t> </a:t>
            </a:r>
            <a:r>
              <a:rPr lang="en-US" sz="3600" dirty="0" err="1" smtClean="0"/>
              <a:t>tumpang</a:t>
            </a:r>
            <a:r>
              <a:rPr lang="en-US" sz="3600" dirty="0" smtClean="0"/>
              <a:t> </a:t>
            </a:r>
            <a:r>
              <a:rPr lang="en-US" sz="3600" dirty="0" err="1" smtClean="0"/>
              <a:t>tindih</a:t>
            </a:r>
            <a:r>
              <a:rPr lang="en-US" sz="3600" dirty="0" smtClean="0"/>
              <a:t> (</a:t>
            </a:r>
            <a:r>
              <a:rPr lang="en-US" sz="3600" i="1" dirty="0" smtClean="0"/>
              <a:t>the field of experience) </a:t>
            </a:r>
            <a:r>
              <a:rPr lang="en-US" sz="3600" dirty="0" err="1" smtClean="0"/>
              <a:t>menyebar</a:t>
            </a:r>
            <a:r>
              <a:rPr lang="en-US" sz="3600" dirty="0" smtClean="0"/>
              <a:t> </a:t>
            </a:r>
            <a:r>
              <a:rPr lang="en-US" sz="3600" dirty="0" err="1" smtClean="0"/>
              <a:t>menutupi</a:t>
            </a:r>
            <a:r>
              <a:rPr lang="en-US" sz="3600" dirty="0" smtClean="0"/>
              <a:t> </a:t>
            </a:r>
            <a:r>
              <a:rPr lang="en-US" sz="3600" dirty="0" err="1" smtClean="0"/>
              <a:t>lingkaran</a:t>
            </a:r>
            <a:r>
              <a:rPr lang="en-US" sz="3600" dirty="0" smtClean="0"/>
              <a:t> A </a:t>
            </a:r>
            <a:r>
              <a:rPr lang="en-US" sz="3600" dirty="0" err="1" smtClean="0"/>
              <a:t>atau</a:t>
            </a:r>
            <a:r>
              <a:rPr lang="en-US" sz="3600" dirty="0" smtClean="0"/>
              <a:t> B, </a:t>
            </a:r>
            <a:r>
              <a:rPr lang="en-US" sz="3600" dirty="0" err="1" smtClean="0"/>
              <a:t>menuju</a:t>
            </a:r>
            <a:r>
              <a:rPr lang="en-US" sz="3600" dirty="0" smtClean="0"/>
              <a:t> </a:t>
            </a:r>
            <a:r>
              <a:rPr lang="en-US" sz="3600" dirty="0" err="1" smtClean="0"/>
              <a:t>terbentuknya</a:t>
            </a:r>
            <a:r>
              <a:rPr lang="en-US" sz="3600" dirty="0" smtClean="0"/>
              <a:t> </a:t>
            </a:r>
            <a:r>
              <a:rPr lang="en-US" sz="3600" dirty="0" err="1" smtClean="0"/>
              <a:t>satu</a:t>
            </a:r>
            <a:r>
              <a:rPr lang="en-US" sz="3600" dirty="0" smtClean="0"/>
              <a:t> </a:t>
            </a:r>
            <a:r>
              <a:rPr lang="en-US" sz="3600" dirty="0" err="1" smtClean="0"/>
              <a:t>lingkaran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sama</a:t>
            </a:r>
            <a:r>
              <a:rPr lang="en-US" sz="3600" dirty="0" smtClean="0"/>
              <a:t>, </a:t>
            </a:r>
            <a:r>
              <a:rPr lang="en-US" sz="3600" dirty="0" err="1" smtClean="0"/>
              <a:t>maka</a:t>
            </a:r>
            <a:r>
              <a:rPr lang="en-US" sz="3600" dirty="0" smtClean="0"/>
              <a:t> </a:t>
            </a:r>
            <a:r>
              <a:rPr lang="en-US" sz="3600" dirty="0" err="1" smtClean="0"/>
              <a:t>makin</a:t>
            </a:r>
            <a:r>
              <a:rPr lang="en-US" sz="3600" dirty="0" smtClean="0"/>
              <a:t> </a:t>
            </a:r>
            <a:r>
              <a:rPr lang="en-US" sz="3600" dirty="0" err="1" smtClean="0"/>
              <a:t>besar</a:t>
            </a:r>
            <a:r>
              <a:rPr lang="en-US" sz="3600" dirty="0" smtClean="0"/>
              <a:t> </a:t>
            </a:r>
            <a:r>
              <a:rPr lang="en-US" sz="3600" dirty="0" err="1" smtClean="0"/>
              <a:t>kemungkinannya</a:t>
            </a:r>
            <a:r>
              <a:rPr lang="en-US" sz="3600" dirty="0" smtClean="0"/>
              <a:t> </a:t>
            </a:r>
            <a:r>
              <a:rPr lang="en-US" sz="3600" dirty="0" err="1" smtClean="0"/>
              <a:t>tercipta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proses</a:t>
            </a:r>
            <a:r>
              <a:rPr lang="en-US" sz="3600" dirty="0" smtClean="0"/>
              <a:t> </a:t>
            </a:r>
            <a:r>
              <a:rPr lang="en-US" sz="3600" dirty="0" err="1" smtClean="0"/>
              <a:t>komunikasi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mengena</a:t>
            </a:r>
            <a:r>
              <a:rPr lang="en-US" sz="3600" dirty="0" smtClean="0"/>
              <a:t> (</a:t>
            </a:r>
            <a:r>
              <a:rPr lang="en-US" sz="3600" dirty="0" err="1" smtClean="0"/>
              <a:t>efektif</a:t>
            </a:r>
            <a:r>
              <a:rPr lang="en-US" sz="3600" dirty="0" smtClean="0"/>
              <a:t>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3.     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tumpang</a:t>
            </a:r>
            <a:r>
              <a:rPr lang="en-US" dirty="0" smtClean="0"/>
              <a:t> </a:t>
            </a:r>
            <a:r>
              <a:rPr lang="en-US" dirty="0" err="1" smtClean="0"/>
              <a:t>tindih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mengecil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menjauhi</a:t>
            </a:r>
            <a:r>
              <a:rPr lang="en-US" dirty="0" smtClean="0"/>
              <a:t> </a:t>
            </a:r>
            <a:r>
              <a:rPr lang="en-US" dirty="0" err="1" smtClean="0"/>
              <a:t>sentuhan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mengisolasi</a:t>
            </a:r>
            <a:r>
              <a:rPr lang="en-US" dirty="0" smtClean="0"/>
              <a:t> </a:t>
            </a:r>
            <a:r>
              <a:rPr lang="en-US" dirty="0" err="1" smtClean="0"/>
              <a:t>lingkaran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.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kemungkinannya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(</a:t>
            </a:r>
            <a:r>
              <a:rPr lang="en-US" dirty="0" err="1" smtClean="0"/>
              <a:t>Cangara</a:t>
            </a:r>
            <a:r>
              <a:rPr lang="en-US" dirty="0" smtClean="0"/>
              <a:t>, 1998:20).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embelajaran</a:t>
            </a:r>
            <a:r>
              <a:rPr lang="en-US" dirty="0" smtClean="0"/>
              <a:t> &amp; </a:t>
            </a:r>
            <a:r>
              <a:rPr lang="en-US" dirty="0" err="1" smtClean="0"/>
              <a:t>Pembahasan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Dasar-dasar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endParaRPr lang="en-US" dirty="0" smtClean="0"/>
          </a:p>
          <a:p>
            <a:r>
              <a:rPr lang="en-US" dirty="0" smtClean="0"/>
              <a:t>2.Teori-Teori </a:t>
            </a:r>
            <a:r>
              <a:rPr lang="en-US" dirty="0" err="1" smtClean="0"/>
              <a:t>Komunikasi</a:t>
            </a:r>
            <a:endParaRPr lang="en-US" dirty="0" smtClean="0"/>
          </a:p>
          <a:p>
            <a:r>
              <a:rPr lang="en-US" dirty="0" smtClean="0"/>
              <a:t>3.Teori-Teori </a:t>
            </a:r>
            <a:r>
              <a:rPr lang="en-US" dirty="0" err="1" smtClean="0"/>
              <a:t>Psikologi</a:t>
            </a:r>
            <a:endParaRPr lang="en-US" dirty="0" smtClean="0"/>
          </a:p>
          <a:p>
            <a:r>
              <a:rPr lang="en-US" dirty="0" smtClean="0"/>
              <a:t>4.Konsep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pelaku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r>
              <a:rPr lang="en-US" dirty="0" smtClean="0"/>
              <a:t>5.Konsep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atraksi</a:t>
            </a:r>
            <a:r>
              <a:rPr lang="en-US" dirty="0" smtClean="0"/>
              <a:t>,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pesona</a:t>
            </a:r>
            <a:r>
              <a:rPr lang="en-US" dirty="0" smtClean="0"/>
              <a:t> , </a:t>
            </a:r>
            <a:r>
              <a:rPr lang="en-US" dirty="0" err="1" smtClean="0"/>
              <a:t>persuasif</a:t>
            </a:r>
            <a:r>
              <a:rPr lang="en-US" dirty="0" smtClean="0"/>
              <a:t>.</a:t>
            </a:r>
          </a:p>
          <a:p>
            <a:r>
              <a:rPr lang="en-US" dirty="0" smtClean="0"/>
              <a:t>6.Konsep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, </a:t>
            </a:r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r>
              <a:rPr lang="en-US" dirty="0" smtClean="0"/>
              <a:t>7.Konsep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endParaRPr lang="en-US" dirty="0" smtClean="0"/>
          </a:p>
          <a:p>
            <a:r>
              <a:rPr lang="en-US" dirty="0" smtClean="0"/>
              <a:t>8.Strategi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r>
              <a:rPr lang="en-US" dirty="0" smtClean="0"/>
              <a:t>9.Kultur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perdesaan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Kesefahaman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 descr="C:\Users\TS\Desktop\pSI KOM GAMBAR\komunikasi menyenangka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199" y="1600200"/>
            <a:ext cx="7997013" cy="453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pPr algn="ctr">
              <a:buNone/>
            </a:pPr>
            <a:endParaRPr lang="en-US" sz="6000" dirty="0" smtClean="0">
              <a:latin typeface="Algerian" pitchFamily="82" charset="0"/>
            </a:endParaRPr>
          </a:p>
          <a:p>
            <a:pPr algn="ctr">
              <a:buNone/>
            </a:pPr>
            <a:r>
              <a:rPr lang="en-US" sz="6000" dirty="0" smtClean="0">
                <a:latin typeface="Algerian" pitchFamily="82" charset="0"/>
              </a:rPr>
              <a:t>BERJUMPA LAGI</a:t>
            </a:r>
          </a:p>
          <a:p>
            <a:pPr algn="ctr">
              <a:buNone/>
            </a:pPr>
            <a:endParaRPr lang="en-US" sz="6000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Dasar-dasar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. (K1)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Komunikasi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bertukar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Komunikasi</a:t>
            </a:r>
            <a:r>
              <a:rPr lang="en-US" dirty="0" smtClean="0"/>
              <a:t> :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: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menghantarkan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essensial</a:t>
            </a:r>
            <a:r>
              <a:rPr lang="en-US" dirty="0" smtClean="0"/>
              <a:t>/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menghambat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kepribadia</a:t>
            </a:r>
            <a:r>
              <a:rPr lang="en-US" dirty="0" err="1"/>
              <a:t>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err="1" smtClean="0"/>
              <a:t>Pakar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: Wilbur Schramm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sarjana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endParaRPr lang="en-US" dirty="0" smtClean="0"/>
          </a:p>
          <a:p>
            <a:r>
              <a:rPr lang="en-US" dirty="0" smtClean="0"/>
              <a:t>Kurt </a:t>
            </a:r>
            <a:r>
              <a:rPr lang="en-US" dirty="0" err="1" smtClean="0"/>
              <a:t>Lewin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smtClean="0"/>
              <a:t>Carl I. </a:t>
            </a:r>
            <a:r>
              <a:rPr lang="en-US" dirty="0" err="1" smtClean="0"/>
              <a:t>Hovland</a:t>
            </a:r>
            <a:r>
              <a:rPr lang="en-US" dirty="0" smtClean="0"/>
              <a:t>, Janis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kelly</a:t>
            </a:r>
            <a:r>
              <a:rPr lang="en-US" dirty="0" smtClean="0"/>
              <a:t>  </a:t>
            </a:r>
            <a:r>
              <a:rPr lang="en-US" dirty="0" err="1" smtClean="0"/>
              <a:t>kesemua</a:t>
            </a:r>
            <a:r>
              <a:rPr lang="en-US" dirty="0" smtClean="0"/>
              <a:t> 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pakar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psikolog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Definisi</a:t>
            </a:r>
            <a:r>
              <a:rPr lang="en-US" dirty="0" smtClean="0"/>
              <a:t>:</a:t>
            </a:r>
          </a:p>
          <a:p>
            <a:r>
              <a:rPr lang="en-US" b="1" i="1" dirty="0" smtClean="0"/>
              <a:t>Communication is The Process by which an individual (</a:t>
            </a:r>
            <a:r>
              <a:rPr lang="en-US" b="1" i="1" dirty="0" err="1" smtClean="0"/>
              <a:t>comunicator</a:t>
            </a:r>
            <a:r>
              <a:rPr lang="en-US" b="1" i="1" dirty="0" smtClean="0"/>
              <a:t>), transmits stimuli, (usually verbal) to modify the behavior of other individuals (audience)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Raymond </a:t>
            </a:r>
            <a:r>
              <a:rPr lang="en-US" dirty="0" err="1" smtClean="0"/>
              <a:t>S.Ross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Transaksional</a:t>
            </a:r>
            <a:r>
              <a:rPr lang="en-US" dirty="0" smtClean="0"/>
              <a:t> yang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lambang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pengalamannya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,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respons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Enam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 </a:t>
            </a:r>
            <a:r>
              <a:rPr lang="en-US" dirty="0" err="1" smtClean="0"/>
              <a:t>Komunikasi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(</a:t>
            </a:r>
            <a:r>
              <a:rPr lang="en-US" dirty="0" err="1" smtClean="0"/>
              <a:t>Kamus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yang lain 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signal/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signal/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organisme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Pesan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4.Proses yang </a:t>
            </a:r>
            <a:r>
              <a:rPr lang="en-US" dirty="0" err="1" smtClean="0"/>
              <a:t>dilakukan</a:t>
            </a:r>
            <a:r>
              <a:rPr lang="en-US" dirty="0" smtClean="0"/>
              <a:t> 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lain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signal yang </a:t>
            </a:r>
            <a:r>
              <a:rPr lang="en-US" dirty="0" err="1" smtClean="0"/>
              <a:t>disampaikan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5.Pengaruh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persona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pesona</a:t>
            </a:r>
            <a:r>
              <a:rPr lang="en-US" dirty="0" smtClean="0"/>
              <a:t> yang lain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6.Pesan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psikoterapi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C:\Users\TS\Desktop\pSI KOM GAMBAR\proses komunikas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 bwMode="auto">
          <a:xfrm>
            <a:off x="0" y="1371600"/>
            <a:ext cx="91440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572</Words>
  <Application>Microsoft Office PowerPoint</Application>
  <PresentationFormat>On-screen Show (4:3)</PresentationFormat>
  <Paragraphs>84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Psikologi Komunikasi</vt:lpstr>
      <vt:lpstr>Pokok Pembelajaran &amp; Pembahasan </vt:lpstr>
      <vt:lpstr>Dasar-dasar ilmu dan pengetahuan Komunikasi dan psikologi. (K1)</vt:lpstr>
      <vt:lpstr>Slide 4</vt:lpstr>
      <vt:lpstr>Slide 5</vt:lpstr>
      <vt:lpstr>Slide 6</vt:lpstr>
      <vt:lpstr>Enam pengertian  Komunikasi (Kamus Psikologi)</vt:lpstr>
      <vt:lpstr>Slide 8</vt:lpstr>
      <vt:lpstr>Proses  Komunikasi </vt:lpstr>
      <vt:lpstr>Slide 10</vt:lpstr>
      <vt:lpstr>Slide 11</vt:lpstr>
      <vt:lpstr>Slide 12</vt:lpstr>
      <vt:lpstr>Menurut Devito (1997), ada empat tujuan komunikasi :</vt:lpstr>
      <vt:lpstr>Slide 14</vt:lpstr>
      <vt:lpstr>Slide 15</vt:lpstr>
      <vt:lpstr>Slide 16</vt:lpstr>
      <vt:lpstr>Prinsip Komunikasi</vt:lpstr>
      <vt:lpstr>Slide 18</vt:lpstr>
      <vt:lpstr>Slide 19</vt:lpstr>
      <vt:lpstr>Kesefahaman </vt:lpstr>
      <vt:lpstr>Slide 21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Psikologi Komunikasi</dc:title>
  <dc:creator>TS</dc:creator>
  <cp:lastModifiedBy>BUNDA RATU</cp:lastModifiedBy>
  <cp:revision>26</cp:revision>
  <dcterms:created xsi:type="dcterms:W3CDTF">2016-01-27T02:48:40Z</dcterms:created>
  <dcterms:modified xsi:type="dcterms:W3CDTF">2020-01-07T00:52:13Z</dcterms:modified>
</cp:coreProperties>
</file>