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086" y="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DBE73-A776-4FEA-A962-6228205FC62D}" type="datetimeFigureOut">
              <a:rPr lang="id-ID" smtClean="0"/>
              <a:pPr/>
              <a:t>28/10/2019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4E1F-B13F-47F5-A1CA-B989FD6778F8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d-ID" sz="3200" b="1" dirty="0" smtClean="0"/>
              <a:t>KAJIAN PEREMPUAN  DALAM KOMUNIKASI</a:t>
            </a:r>
            <a:r>
              <a:rPr lang="id-ID" sz="3200" dirty="0"/>
              <a:t/>
            </a:r>
            <a:br>
              <a:rPr lang="id-ID" sz="3200" dirty="0"/>
            </a:br>
            <a:r>
              <a:rPr lang="id-ID" sz="3200" b="1" dirty="0"/>
              <a:t>POLITIK DAN GENDER</a:t>
            </a:r>
            <a:endParaRPr lang="id-ID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 dirty="0" smtClean="0"/>
          </a:p>
          <a:p>
            <a:r>
              <a:rPr lang="id-ID" smtClean="0"/>
              <a:t>Bersama </a:t>
            </a:r>
            <a:r>
              <a:rPr lang="id-ID" smtClean="0"/>
              <a:t>tugas </a:t>
            </a:r>
            <a:endParaRPr lang="id-ID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Konsep Gender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Gender </a:t>
            </a:r>
            <a:r>
              <a:rPr lang="id-ID" dirty="0"/>
              <a:t>diartikan sebagai konstruksi sosio-kultural </a:t>
            </a:r>
            <a:r>
              <a:rPr lang="id-ID" dirty="0" smtClean="0"/>
              <a:t>yang membedakan </a:t>
            </a:r>
            <a:r>
              <a:rPr lang="id-ID" dirty="0"/>
              <a:t>karakteristik maskulin dan feminin. </a:t>
            </a: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Gender berbeda dengan </a:t>
            </a:r>
            <a:r>
              <a:rPr lang="id-ID" dirty="0"/>
              <a:t>seks atau jenis kelamin laki-laki dan wanita yang </a:t>
            </a:r>
            <a:r>
              <a:rPr lang="id-ID" dirty="0" smtClean="0"/>
              <a:t>bersifat biologis.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Walaupun </a:t>
            </a:r>
            <a:r>
              <a:rPr lang="id-ID" dirty="0"/>
              <a:t>jenis kelamin laki-laki sering berkaitan </a:t>
            </a:r>
            <a:r>
              <a:rPr lang="id-ID" dirty="0" smtClean="0"/>
              <a:t>erat dengan </a:t>
            </a:r>
            <a:r>
              <a:rPr lang="id-ID" dirty="0"/>
              <a:t>gender maskulin dan jenis kelamin wanita </a:t>
            </a:r>
            <a:r>
              <a:rPr lang="id-ID" dirty="0" smtClean="0"/>
              <a:t>berhubungan dengan </a:t>
            </a:r>
            <a:r>
              <a:rPr lang="id-ID" dirty="0"/>
              <a:t>gender feminin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Secara teoretik, terdapat </a:t>
            </a:r>
            <a:r>
              <a:rPr lang="id-ID" dirty="0" smtClean="0"/>
              <a:t>tiga (3) definisi </a:t>
            </a:r>
            <a:r>
              <a:rPr lang="id-ID" dirty="0"/>
              <a:t>mengenai </a:t>
            </a:r>
            <a:r>
              <a:rPr lang="id-ID" dirty="0" smtClean="0"/>
              <a:t>gender:</a:t>
            </a:r>
            <a:endParaRPr lang="id-ID" dirty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 Pertama: </a:t>
            </a:r>
            <a:r>
              <a:rPr lang="id-ID" dirty="0"/>
              <a:t>gender adalah pembedaan peran, identitas, serta</a:t>
            </a:r>
          </a:p>
          <a:p>
            <a:pPr>
              <a:buNone/>
            </a:pPr>
            <a:r>
              <a:rPr lang="id-ID" dirty="0" smtClean="0"/>
              <a:t>	hubungan </a:t>
            </a:r>
            <a:r>
              <a:rPr lang="id-ID" dirty="0"/>
              <a:t>antara perempuan dan lelaki yang merupakan </a:t>
            </a:r>
            <a:r>
              <a:rPr lang="id-ID" dirty="0" smtClean="0"/>
              <a:t>hasil bentukan </a:t>
            </a:r>
            <a:r>
              <a:rPr lang="id-ID" dirty="0"/>
              <a:t>masyarakat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Kedua: </a:t>
            </a:r>
            <a:r>
              <a:rPr lang="id-ID" dirty="0"/>
              <a:t>gender adalah seperangkat </a:t>
            </a:r>
            <a:r>
              <a:rPr lang="id-ID" dirty="0" smtClean="0"/>
              <a:t>harapan,keyakinan</a:t>
            </a:r>
            <a:r>
              <a:rPr lang="id-ID" dirty="0"/>
              <a:t>, dan stereotip yang seharusnya dilakukan oleh </a:t>
            </a:r>
            <a:r>
              <a:rPr lang="id-ID" dirty="0" smtClean="0"/>
              <a:t>seorang individu</a:t>
            </a:r>
            <a:r>
              <a:rPr lang="id-ID" dirty="0"/>
              <a:t>, laki-laki atau perempuan dalam kehidupan sosial mereka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Ketiga</a:t>
            </a:r>
            <a:r>
              <a:rPr lang="id-ID" dirty="0"/>
              <a:t>, gender adalah seperangkat peran, seperti halnya kostum </a:t>
            </a:r>
            <a:r>
              <a:rPr lang="id-ID" dirty="0" smtClean="0"/>
              <a:t>dan topeng </a:t>
            </a:r>
            <a:r>
              <a:rPr lang="id-ID" dirty="0"/>
              <a:t>di teater yang menyampaikan kepada orang lain bahwa  </a:t>
            </a:r>
            <a:r>
              <a:rPr lang="id-ID" dirty="0" smtClean="0"/>
              <a:t>mereka adalah </a:t>
            </a:r>
            <a:r>
              <a:rPr lang="id-ID" dirty="0"/>
              <a:t>feminin atau maskulin”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b="1" dirty="0"/>
              <a:t>Perspektif Teori Gender</a:t>
            </a:r>
            <a:endParaRPr lang="id-ID" dirty="0"/>
          </a:p>
          <a:p>
            <a:r>
              <a:rPr lang="id-ID" dirty="0"/>
              <a:t>Perbedaan secara biologis antara laki-laki dan </a:t>
            </a:r>
            <a:r>
              <a:rPr lang="id-ID" dirty="0" smtClean="0"/>
              <a:t>perempuan mempunyai </a:t>
            </a:r>
            <a:r>
              <a:rPr lang="id-ID" dirty="0"/>
              <a:t>implementasi di dalam kehidupan sosial, budaya</a:t>
            </a:r>
            <a:r>
              <a:rPr lang="id-ID" dirty="0" smtClean="0"/>
              <a:t>, ekonomi </a:t>
            </a:r>
            <a:r>
              <a:rPr lang="id-ID" dirty="0"/>
              <a:t>dan bahkan </a:t>
            </a:r>
            <a:r>
              <a:rPr lang="id-ID" dirty="0" smtClean="0"/>
              <a:t>politik.</a:t>
            </a:r>
          </a:p>
          <a:p>
            <a:pPr>
              <a:buNone/>
            </a:pPr>
            <a:r>
              <a:rPr lang="id-ID" dirty="0" smtClean="0"/>
              <a:t> </a:t>
            </a:r>
          </a:p>
          <a:p>
            <a:r>
              <a:rPr lang="id-ID" dirty="0" smtClean="0"/>
              <a:t>Teori </a:t>
            </a:r>
            <a:r>
              <a:rPr lang="id-ID" dirty="0"/>
              <a:t>psikoanalisa beranggapan bahwa peran dan relasi </a:t>
            </a:r>
            <a:r>
              <a:rPr lang="id-ID" dirty="0" smtClean="0"/>
              <a:t>gender ditentukan </a:t>
            </a:r>
            <a:r>
              <a:rPr lang="id-ID" dirty="0"/>
              <a:t>oleh dan mengikuti perkembangan </a:t>
            </a:r>
            <a:r>
              <a:rPr lang="id-ID" dirty="0" smtClean="0"/>
              <a:t>psikoseksual,terutama </a:t>
            </a:r>
            <a:r>
              <a:rPr lang="id-ID" dirty="0"/>
              <a:t>dalam masa </a:t>
            </a:r>
            <a:r>
              <a:rPr lang="id-ID" i="1" dirty="0"/>
              <a:t>phallic stage, </a:t>
            </a:r>
            <a:r>
              <a:rPr lang="id-ID" dirty="0"/>
              <a:t>yaitu suatu masa ketika </a:t>
            </a:r>
            <a:r>
              <a:rPr lang="id-ID" dirty="0" smtClean="0"/>
              <a:t>seorang anak </a:t>
            </a:r>
            <a:r>
              <a:rPr lang="id-ID" dirty="0"/>
              <a:t>menghubungkan identitas ayah dan ibunya dengan alat </a:t>
            </a:r>
            <a:r>
              <a:rPr lang="id-ID" dirty="0" smtClean="0"/>
              <a:t>kelamin yang </a:t>
            </a:r>
            <a:r>
              <a:rPr lang="id-ID" dirty="0"/>
              <a:t>dimiliki masing-masing.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Bahwa </a:t>
            </a:r>
            <a:r>
              <a:rPr lang="id-ID" dirty="0"/>
              <a:t>unsur biologis </a:t>
            </a:r>
            <a:r>
              <a:rPr lang="id-ID" dirty="0" smtClean="0"/>
              <a:t>merupakan</a:t>
            </a:r>
          </a:p>
          <a:p>
            <a:r>
              <a:rPr lang="id-ID" dirty="0" smtClean="0"/>
              <a:t>faktor </a:t>
            </a:r>
            <a:r>
              <a:rPr lang="id-ID" dirty="0"/>
              <a:t>dominan (</a:t>
            </a:r>
            <a:r>
              <a:rPr lang="id-ID" i="1" dirty="0"/>
              <a:t>determinant factor</a:t>
            </a:r>
            <a:r>
              <a:rPr lang="id-ID" dirty="0"/>
              <a:t>) di dalam menentukan </a:t>
            </a:r>
            <a:r>
              <a:rPr lang="id-ID" dirty="0" smtClean="0"/>
              <a:t>pola perilaku </a:t>
            </a:r>
            <a:r>
              <a:rPr lang="id-ID" dirty="0"/>
              <a:t>seseorang. 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Teori </a:t>
            </a:r>
            <a:r>
              <a:rPr lang="id-ID" dirty="0"/>
              <a:t>ini terkesan terlalu sexis karena </a:t>
            </a:r>
            <a:r>
              <a:rPr lang="id-ID" dirty="0" smtClean="0"/>
              <a:t>menafikan faktor </a:t>
            </a:r>
            <a:r>
              <a:rPr lang="id-ID" dirty="0"/>
              <a:t>ekologi dan lingkungan sosial-budaya.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/>
              <a:t>Teori fungsionalis struktural yang mendasarkan pandangan</a:t>
            </a:r>
          </a:p>
          <a:p>
            <a:pPr>
              <a:buNone/>
            </a:pPr>
            <a:r>
              <a:rPr lang="id-ID" dirty="0" smtClean="0"/>
              <a:t>	kepada </a:t>
            </a:r>
            <a:r>
              <a:rPr lang="id-ID" dirty="0"/>
              <a:t>keutuhan masyarakat beranggapan bahwa keterkaitan </a:t>
            </a:r>
            <a:r>
              <a:rPr lang="id-ID" dirty="0" smtClean="0"/>
              <a:t>fungsi dan </a:t>
            </a:r>
            <a:r>
              <a:rPr lang="id-ID" dirty="0"/>
              <a:t>peran antara laki-laki dan perempuan merupakan unsur </a:t>
            </a:r>
            <a:r>
              <a:rPr lang="id-ID" dirty="0" smtClean="0"/>
              <a:t>yang berpengaruh </a:t>
            </a:r>
            <a:r>
              <a:rPr lang="id-ID" dirty="0"/>
              <a:t>di dalam keutuhan masyarakat. 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Oleh </a:t>
            </a:r>
            <a:r>
              <a:rPr lang="id-ID" dirty="0"/>
              <a:t>karena itu</a:t>
            </a:r>
            <a:r>
              <a:rPr lang="id-ID" dirty="0" smtClean="0"/>
              <a:t>, menurut </a:t>
            </a:r>
            <a:r>
              <a:rPr lang="id-ID" dirty="0"/>
              <a:t>Talcot </a:t>
            </a:r>
            <a:r>
              <a:rPr lang="id-ID" dirty="0" smtClean="0"/>
              <a:t>Parsons, </a:t>
            </a:r>
            <a:r>
              <a:rPr lang="id-ID" dirty="0"/>
              <a:t>salah seorang penggagas teori ini, </a:t>
            </a:r>
            <a:r>
              <a:rPr lang="id-ID" dirty="0" smtClean="0"/>
              <a:t>pembagian </a:t>
            </a:r>
            <a:r>
              <a:rPr lang="id-ID" dirty="0"/>
              <a:t>peran laki-laki dan perempuan tidak didasari oleh </a:t>
            </a:r>
            <a:r>
              <a:rPr lang="id-ID" dirty="0" smtClean="0"/>
              <a:t>disrupsi dan </a:t>
            </a:r>
            <a:r>
              <a:rPr lang="id-ID" dirty="0"/>
              <a:t>kompetisi tetapi lebih kepada melestarikan harmoni </a:t>
            </a:r>
            <a:r>
              <a:rPr lang="id-ID" dirty="0" smtClean="0"/>
              <a:t>dan stabilitas </a:t>
            </a:r>
            <a:r>
              <a:rPr lang="id-ID" dirty="0"/>
              <a:t>di dalam masyarakat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id-ID" dirty="0" smtClean="0"/>
          </a:p>
          <a:p>
            <a:r>
              <a:rPr lang="id-ID" dirty="0" smtClean="0"/>
              <a:t>Michael </a:t>
            </a:r>
            <a:r>
              <a:rPr lang="id-ID" dirty="0"/>
              <a:t>Rush &amp;</a:t>
            </a:r>
            <a:r>
              <a:rPr lang="id-ID" dirty="0" smtClean="0"/>
              <a:t> </a:t>
            </a:r>
            <a:r>
              <a:rPr lang="id-ID" dirty="0"/>
              <a:t>Philip </a:t>
            </a:r>
            <a:r>
              <a:rPr lang="id-ID" dirty="0" smtClean="0"/>
              <a:t>Althoff,mendefinisikan komunikasi politik </a:t>
            </a:r>
            <a:r>
              <a:rPr lang="id-ID" dirty="0"/>
              <a:t>sebagai suatu proses di mana informasi politik yang </a:t>
            </a:r>
            <a:r>
              <a:rPr lang="id-ID" dirty="0" smtClean="0"/>
              <a:t>relevan diteruskan </a:t>
            </a:r>
            <a:r>
              <a:rPr lang="id-ID" dirty="0"/>
              <a:t>dari satu bagian sistem politik kepada bagian lainnya, </a:t>
            </a:r>
            <a:r>
              <a:rPr lang="id-ID" dirty="0" smtClean="0"/>
              <a:t>dan di </a:t>
            </a:r>
            <a:r>
              <a:rPr lang="id-ID" dirty="0"/>
              <a:t>antara sistem-sistem sosial dengan sistem-sistem politik. </a:t>
            </a:r>
            <a:endParaRPr lang="id-ID" dirty="0" smtClean="0"/>
          </a:p>
          <a:p>
            <a:r>
              <a:rPr lang="id-ID" dirty="0" smtClean="0"/>
              <a:t>Komunikasi politik menjadi </a:t>
            </a:r>
            <a:r>
              <a:rPr lang="id-ID" dirty="0"/>
              <a:t>penting karena merupakan suatu elemen yang dinamis </a:t>
            </a:r>
            <a:r>
              <a:rPr lang="id-ID" dirty="0" smtClean="0"/>
              <a:t>dan yang </a:t>
            </a:r>
            <a:r>
              <a:rPr lang="id-ID" dirty="0"/>
              <a:t>menentukan sosialisasi politik dan partisipasi </a:t>
            </a:r>
            <a:r>
              <a:rPr lang="id-ID" dirty="0" smtClean="0"/>
              <a:t>politik, dan </a:t>
            </a:r>
            <a:r>
              <a:rPr lang="id-ID" dirty="0"/>
              <a:t>komunikasi politik menentukan corak perilaku insan politik.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/>
              <a:t>Adanya pendekatan yang </a:t>
            </a:r>
            <a:r>
              <a:rPr lang="id-ID" dirty="0"/>
              <a:t>multi disipliner, komunikasi politik akan berkembang </a:t>
            </a:r>
            <a:r>
              <a:rPr lang="id-ID" dirty="0" smtClean="0"/>
              <a:t>secara dinamis </a:t>
            </a:r>
            <a:r>
              <a:rPr lang="id-ID" dirty="0"/>
              <a:t>dalam menemukan dirinya sebagai displin ilmu </a:t>
            </a:r>
            <a:r>
              <a:rPr lang="id-ID" dirty="0" smtClean="0"/>
              <a:t>yang mengalami </a:t>
            </a:r>
            <a:r>
              <a:rPr lang="id-ID" dirty="0"/>
              <a:t>perkembangan begitu pesat, seiring dengan </a:t>
            </a:r>
            <a:r>
              <a:rPr lang="id-ID" dirty="0" smtClean="0"/>
              <a:t>kemajuan yang </a:t>
            </a:r>
            <a:r>
              <a:rPr lang="id-ID" dirty="0"/>
              <a:t>dihadapi dalam lingkungan teori dan dan </a:t>
            </a:r>
            <a:r>
              <a:rPr lang="id-ID" dirty="0" smtClean="0"/>
              <a:t>penelitian.</a:t>
            </a:r>
          </a:p>
          <a:p>
            <a:endParaRPr lang="id-ID" dirty="0"/>
          </a:p>
          <a:p>
            <a:r>
              <a:rPr lang="id-ID" dirty="0"/>
              <a:t>Komunikasi politik dalam perkembangannya harus </a:t>
            </a:r>
            <a:r>
              <a:rPr lang="id-ID" dirty="0" smtClean="0"/>
              <a:t>dapat menjelaskan </a:t>
            </a:r>
            <a:r>
              <a:rPr lang="id-ID" dirty="0"/>
              <a:t>proses komunikasi yang telah dirumuskan oleh </a:t>
            </a:r>
            <a:r>
              <a:rPr lang="id-ID" dirty="0" smtClean="0"/>
              <a:t>Lasswell (</a:t>
            </a:r>
            <a:r>
              <a:rPr lang="id-ID" dirty="0"/>
              <a:t>1948), lebih khususnya lagi disiplin ilmu komunikasi politik 1). </a:t>
            </a:r>
            <a:r>
              <a:rPr lang="id-ID" i="1" dirty="0"/>
              <a:t>Political communicator</a:t>
            </a:r>
            <a:r>
              <a:rPr lang="id-ID" i="1" dirty="0" smtClean="0"/>
              <a:t>, </a:t>
            </a:r>
            <a:r>
              <a:rPr lang="id-ID" dirty="0" smtClean="0"/>
              <a:t>2</a:t>
            </a:r>
            <a:r>
              <a:rPr lang="id-ID" dirty="0"/>
              <a:t>). </a:t>
            </a:r>
            <a:r>
              <a:rPr lang="id-ID" i="1" dirty="0"/>
              <a:t>Political massage, </a:t>
            </a:r>
            <a:r>
              <a:rPr lang="id-ID" dirty="0"/>
              <a:t>3). </a:t>
            </a:r>
            <a:r>
              <a:rPr lang="id-ID" i="1" dirty="0"/>
              <a:t>The media of political communication, </a:t>
            </a:r>
            <a:r>
              <a:rPr lang="id-ID" dirty="0"/>
              <a:t>4</a:t>
            </a:r>
            <a:r>
              <a:rPr lang="id-ID" dirty="0" smtClean="0"/>
              <a:t>). </a:t>
            </a:r>
            <a:r>
              <a:rPr lang="id-ID" i="1" dirty="0" smtClean="0"/>
              <a:t>The </a:t>
            </a:r>
            <a:r>
              <a:rPr lang="id-ID" i="1" dirty="0"/>
              <a:t>political audience, </a:t>
            </a:r>
            <a:r>
              <a:rPr lang="id-ID" dirty="0"/>
              <a:t>5). </a:t>
            </a:r>
            <a:r>
              <a:rPr lang="id-ID" i="1" dirty="0"/>
              <a:t>Methods in the study of </a:t>
            </a:r>
            <a:r>
              <a:rPr lang="id-ID" i="1" dirty="0" smtClean="0"/>
              <a:t>political.</a:t>
            </a:r>
            <a:endParaRPr lang="id-ID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Simbol-simbol </a:t>
            </a:r>
            <a:r>
              <a:rPr lang="id-ID" sz="2400" dirty="0"/>
              <a:t>politik akan bermakna </a:t>
            </a:r>
            <a:r>
              <a:rPr lang="id-ID" sz="2400" dirty="0" smtClean="0"/>
              <a:t>apabila dilihat </a:t>
            </a:r>
            <a:r>
              <a:rPr lang="id-ID" sz="2400" dirty="0"/>
              <a:t>dari interpretasi makna yang dihasilkan melalui </a:t>
            </a:r>
            <a:r>
              <a:rPr lang="id-ID" sz="2400" dirty="0" smtClean="0"/>
              <a:t>proses komunikasi</a:t>
            </a:r>
            <a:r>
              <a:rPr lang="id-ID" sz="2400" dirty="0"/>
              <a:t>. </a:t>
            </a:r>
            <a:endParaRPr lang="id-ID" sz="2400" dirty="0" smtClean="0"/>
          </a:p>
          <a:p>
            <a:endParaRPr lang="id-ID" sz="2400" dirty="0" smtClean="0"/>
          </a:p>
          <a:p>
            <a:r>
              <a:rPr lang="id-ID" sz="2400" dirty="0" smtClean="0"/>
              <a:t>Titik </a:t>
            </a:r>
            <a:r>
              <a:rPr lang="id-ID" sz="2400" dirty="0"/>
              <a:t>pandang dari interaksi simbol-simbol </a:t>
            </a:r>
            <a:r>
              <a:rPr lang="id-ID" sz="2400" dirty="0" smtClean="0"/>
              <a:t>politik mengalami </a:t>
            </a:r>
            <a:r>
              <a:rPr lang="id-ID" sz="2400" dirty="0"/>
              <a:t>proses makna yang dikandung dalam simbol tersebut</a:t>
            </a:r>
            <a:r>
              <a:rPr lang="id-ID" sz="2400" dirty="0" smtClean="0"/>
              <a:t>.</a:t>
            </a:r>
          </a:p>
          <a:p>
            <a:pPr>
              <a:buNone/>
            </a:pPr>
            <a:endParaRPr lang="id-ID" sz="2400" dirty="0"/>
          </a:p>
          <a:p>
            <a:r>
              <a:rPr lang="id-ID" sz="2400" dirty="0"/>
              <a:t>Proses makna tersebut hanya bisa diartikan apabila kita dapat</a:t>
            </a:r>
          </a:p>
          <a:p>
            <a:r>
              <a:rPr lang="id-ID" sz="2400" dirty="0"/>
              <a:t>merumuskannya dalam batasan komunikasi politik</a:t>
            </a:r>
            <a:r>
              <a:rPr lang="id-ID" sz="2400" dirty="0" smtClean="0"/>
              <a:t>.</a:t>
            </a:r>
          </a:p>
          <a:p>
            <a:endParaRPr lang="id-ID" sz="2400" dirty="0"/>
          </a:p>
          <a:p>
            <a:r>
              <a:rPr lang="id-ID" sz="2400" dirty="0" smtClean="0"/>
              <a:t>Konsep komunikasi  politik </a:t>
            </a:r>
            <a:r>
              <a:rPr lang="id-ID" sz="2400" dirty="0"/>
              <a:t>dalam kajian ilmu politik yang memberikan batasan </a:t>
            </a:r>
            <a:r>
              <a:rPr lang="id-ID" sz="2400" dirty="0" smtClean="0"/>
              <a:t>ilmu komunikasi </a:t>
            </a:r>
            <a:r>
              <a:rPr lang="id-ID" sz="2400" dirty="0"/>
              <a:t>politik.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b="1" dirty="0"/>
              <a:t>. Proses Komunikasi Politik</a:t>
            </a:r>
            <a:endParaRPr lang="id-ID" dirty="0"/>
          </a:p>
          <a:p>
            <a:r>
              <a:rPr lang="id-ID" dirty="0"/>
              <a:t>Seperti bentuk-bentuk komunikasi yang lain, komunikasi</a:t>
            </a:r>
          </a:p>
          <a:p>
            <a:r>
              <a:rPr lang="id-ID" dirty="0"/>
              <a:t>politik berlangsung sebagai suatu proses penyampaian </a:t>
            </a:r>
            <a:r>
              <a:rPr lang="id-ID" i="1" dirty="0" smtClean="0"/>
              <a:t>pesan-pesan </a:t>
            </a:r>
            <a:r>
              <a:rPr lang="id-ID" dirty="0" smtClean="0"/>
              <a:t>tertentu </a:t>
            </a:r>
            <a:r>
              <a:rPr lang="id-ID" dirty="0"/>
              <a:t>yang berasal dari sumber (selaku pihak yang </a:t>
            </a:r>
            <a:r>
              <a:rPr lang="id-ID" dirty="0" smtClean="0"/>
              <a:t>memprakarsai komunikasi</a:t>
            </a:r>
            <a:r>
              <a:rPr lang="id-ID" dirty="0"/>
              <a:t>) kepada </a:t>
            </a:r>
            <a:r>
              <a:rPr lang="id-ID" i="1" dirty="0"/>
              <a:t>khalayak</a:t>
            </a:r>
            <a:r>
              <a:rPr lang="id-ID" dirty="0"/>
              <a:t>, dengan menggunakan media </a:t>
            </a:r>
            <a:r>
              <a:rPr lang="id-ID" dirty="0" smtClean="0"/>
              <a:t>tertentu untuk </a:t>
            </a:r>
            <a:r>
              <a:rPr lang="id-ID" dirty="0"/>
              <a:t>mencapai suatu tujuan yang telah tertntu pula. </a:t>
            </a:r>
            <a:endParaRPr lang="id-ID" dirty="0" smtClean="0"/>
          </a:p>
          <a:p>
            <a:r>
              <a:rPr lang="id-ID" dirty="0" smtClean="0"/>
              <a:t>Unsur-unsur tersebutlah </a:t>
            </a:r>
            <a:r>
              <a:rPr lang="id-ID" dirty="0"/>
              <a:t>yang memungkinkan terjadinya suatu </a:t>
            </a:r>
            <a:r>
              <a:rPr lang="id-ID" dirty="0" smtClean="0"/>
              <a:t>kegiatan komunikasi </a:t>
            </a:r>
            <a:r>
              <a:rPr lang="id-ID" dirty="0"/>
              <a:t>politik dalam suatu masyarakat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b="1" dirty="0"/>
              <a:t>Pola-Pola Komunikasi Politik</a:t>
            </a:r>
            <a:endParaRPr lang="id-ID" dirty="0"/>
          </a:p>
          <a:p>
            <a:r>
              <a:rPr lang="id-ID" dirty="0"/>
              <a:t>Komunikasi politik bukanlah suatu bentuk komunikasi </a:t>
            </a:r>
            <a:r>
              <a:rPr lang="id-ID" dirty="0" smtClean="0"/>
              <a:t>yang spesifik </a:t>
            </a:r>
            <a:r>
              <a:rPr lang="id-ID" dirty="0"/>
              <a:t>dan terpisah dari model komunikasi sosial. </a:t>
            </a:r>
            <a:endParaRPr lang="id-ID" dirty="0" smtClean="0"/>
          </a:p>
          <a:p>
            <a:r>
              <a:rPr lang="id-ID" dirty="0" smtClean="0"/>
              <a:t>Karena pola dasarnya </a:t>
            </a:r>
            <a:r>
              <a:rPr lang="id-ID" dirty="0"/>
              <a:t>yang sama, di mana terjadi pola komunikasi vertikal </a:t>
            </a:r>
            <a:r>
              <a:rPr lang="id-ID" dirty="0" smtClean="0"/>
              <a:t>dan pola </a:t>
            </a:r>
            <a:r>
              <a:rPr lang="id-ID" dirty="0"/>
              <a:t>komunikasi horizontal, di samping pola komunikasi formal </a:t>
            </a:r>
            <a:r>
              <a:rPr lang="id-ID" dirty="0" smtClean="0"/>
              <a:t>dan pola </a:t>
            </a:r>
            <a:r>
              <a:rPr lang="id-ID" dirty="0"/>
              <a:t>komunikasi informal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i="1" dirty="0"/>
              <a:t>Perempuan mempunyai hak untuk menduduki </a:t>
            </a:r>
            <a:r>
              <a:rPr lang="id-ID" i="1" dirty="0" smtClean="0"/>
              <a:t>jabatan –jabatan strategis </a:t>
            </a:r>
            <a:r>
              <a:rPr lang="id-ID" i="1" dirty="0"/>
              <a:t>dalam bidang politik</a:t>
            </a:r>
            <a:r>
              <a:rPr lang="id-ID" i="1" dirty="0" smtClean="0"/>
              <a:t>.</a:t>
            </a:r>
          </a:p>
          <a:p>
            <a:r>
              <a:rPr lang="id-ID" i="1" dirty="0" smtClean="0"/>
              <a:t> </a:t>
            </a:r>
            <a:r>
              <a:rPr lang="id-ID" i="1" dirty="0"/>
              <a:t>Dalam </a:t>
            </a:r>
            <a:r>
              <a:rPr lang="id-ID" i="1" dirty="0" smtClean="0"/>
              <a:t>membangun komunikasi </a:t>
            </a:r>
            <a:r>
              <a:rPr lang="id-ID" i="1" dirty="0"/>
              <a:t>politik, perempuan baik secara individu </a:t>
            </a:r>
            <a:r>
              <a:rPr lang="id-ID" i="1" dirty="0" smtClean="0"/>
              <a:t>maupun kelompok </a:t>
            </a:r>
            <a:r>
              <a:rPr lang="id-ID" i="1" dirty="0"/>
              <a:t>memiliki alasan-alasan, implikasi dan peran </a:t>
            </a:r>
            <a:r>
              <a:rPr lang="id-ID" i="1" dirty="0" smtClean="0"/>
              <a:t>yang memunculkan </a:t>
            </a:r>
            <a:r>
              <a:rPr lang="id-ID" i="1" dirty="0"/>
              <a:t>perannya di partai politik dan legislatif</a:t>
            </a:r>
            <a:r>
              <a:rPr lang="id-ID" i="1" dirty="0" smtClean="0"/>
              <a:t>.</a:t>
            </a:r>
          </a:p>
          <a:p>
            <a:r>
              <a:rPr lang="id-ID" i="1" dirty="0" smtClean="0"/>
              <a:t> Melalui komunikasi </a:t>
            </a:r>
            <a:r>
              <a:rPr lang="id-ID" i="1" dirty="0"/>
              <a:t>yang dibangun oleh kaum perempuan </a:t>
            </a:r>
            <a:r>
              <a:rPr lang="id-ID" i="1" dirty="0" smtClean="0"/>
              <a:t>tersebut  mereka </a:t>
            </a:r>
            <a:r>
              <a:rPr lang="id-ID" i="1" dirty="0"/>
              <a:t>masuk pada sistem politik seperti partai </a:t>
            </a:r>
            <a:r>
              <a:rPr lang="id-ID" i="1" dirty="0" smtClean="0"/>
              <a:t>politik ataupun </a:t>
            </a:r>
            <a:r>
              <a:rPr lang="id-ID" i="1" dirty="0"/>
              <a:t>lembaga legislatif, mereka akan menempati </a:t>
            </a:r>
            <a:r>
              <a:rPr lang="id-ID" i="1" dirty="0" smtClean="0"/>
              <a:t>posisi atau </a:t>
            </a:r>
            <a:r>
              <a:rPr lang="id-ID" i="1" dirty="0"/>
              <a:t>jabatan-jabatan strategis di dalamnya</a:t>
            </a:r>
            <a:endParaRPr lang="id-ID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b="1" dirty="0"/>
              <a:t>Perempuan di dalam Berbagai Organisasi Politik</a:t>
            </a:r>
            <a:endParaRPr lang="id-ID" dirty="0"/>
          </a:p>
          <a:p>
            <a:r>
              <a:rPr lang="id-ID" dirty="0"/>
              <a:t>Kedudukan perempuan di dalam berbagai organisasi </a:t>
            </a:r>
            <a:r>
              <a:rPr lang="id-ID" dirty="0" smtClean="0"/>
              <a:t>baik kemasyarakatan </a:t>
            </a:r>
            <a:r>
              <a:rPr lang="id-ID" dirty="0"/>
              <a:t>maupun politik </a:t>
            </a:r>
            <a:r>
              <a:rPr lang="id-ID" dirty="0" smtClean="0"/>
              <a:t>menjadi perhatian khalayak.</a:t>
            </a:r>
            <a:r>
              <a:rPr lang="id-ID" dirty="0"/>
              <a:t> ketimpangan peran gender </a:t>
            </a:r>
            <a:r>
              <a:rPr lang="id-ID" dirty="0" smtClean="0"/>
              <a:t>di dalam </a:t>
            </a:r>
            <a:r>
              <a:rPr lang="id-ID" dirty="0"/>
              <a:t>berbagai organisasi disebabkan karena perempuan mempunyai</a:t>
            </a:r>
          </a:p>
          <a:p>
            <a:pPr>
              <a:buNone/>
            </a:pPr>
            <a:r>
              <a:rPr lang="id-ID" dirty="0" smtClean="0"/>
              <a:t>	berbagai </a:t>
            </a:r>
            <a:r>
              <a:rPr lang="id-ID" dirty="0"/>
              <a:t>keterbatasan, bukan saja karena secara alami </a:t>
            </a:r>
            <a:r>
              <a:rPr lang="id-ID" dirty="0" smtClean="0"/>
              <a:t>laki-laki</a:t>
            </a:r>
            <a:r>
              <a:rPr lang="id-ID" dirty="0"/>
              <a:t>.</a:t>
            </a:r>
            <a:r>
              <a:rPr lang="id-ID" dirty="0" smtClean="0"/>
              <a:t> </a:t>
            </a:r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Menurut </a:t>
            </a:r>
            <a:r>
              <a:rPr lang="id-ID" dirty="0"/>
              <a:t>teori </a:t>
            </a:r>
            <a:r>
              <a:rPr lang="id-ID" dirty="0" smtClean="0"/>
              <a:t>fungsionalis struktural,dipersepsikan </a:t>
            </a:r>
            <a:r>
              <a:rPr lang="id-ID" dirty="0"/>
              <a:t>sebagai kaum </a:t>
            </a:r>
            <a:r>
              <a:rPr lang="id-ID" dirty="0" smtClean="0"/>
              <a:t>yang lebih </a:t>
            </a:r>
            <a:r>
              <a:rPr lang="id-ID" dirty="0"/>
              <a:t>unggul, atau berbagai stereotipe gender lainnya, tetapi </a:t>
            </a:r>
            <a:r>
              <a:rPr lang="id-ID" dirty="0" smtClean="0"/>
              <a:t>juga karena </a:t>
            </a:r>
            <a:r>
              <a:rPr lang="id-ID" dirty="0"/>
              <a:t>perempuan ditemukan kurang terampil daripada laki-laki.</a:t>
            </a:r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/>
              <a:t>Teori konflik yang mendasarkan pandangannya </a:t>
            </a:r>
            <a:r>
              <a:rPr lang="id-ID" dirty="0" smtClean="0"/>
              <a:t>kepada pertentangan </a:t>
            </a:r>
            <a:r>
              <a:rPr lang="id-ID" dirty="0"/>
              <a:t>antar kelas di dalam masyarakat, beranggapan </a:t>
            </a:r>
            <a:r>
              <a:rPr lang="id-ID" dirty="0" smtClean="0"/>
              <a:t>bahwa relasi </a:t>
            </a:r>
            <a:r>
              <a:rPr lang="id-ID" dirty="0"/>
              <a:t>gender sepenuhnya ditentukan oleh lingkungan </a:t>
            </a:r>
            <a:r>
              <a:rPr lang="id-ID" dirty="0" smtClean="0"/>
              <a:t>budaya</a:t>
            </a:r>
          </a:p>
          <a:p>
            <a:r>
              <a:rPr lang="id-ID" dirty="0" smtClean="0"/>
              <a:t>Menurut </a:t>
            </a:r>
            <a:r>
              <a:rPr lang="id-ID" dirty="0"/>
              <a:t>Karl Marx, yang </a:t>
            </a:r>
            <a:r>
              <a:rPr lang="id-ID" dirty="0" smtClean="0"/>
              <a:t>juga mendapat </a:t>
            </a:r>
            <a:r>
              <a:rPr lang="id-ID" dirty="0"/>
              <a:t>dukungan Friedrich Engels, relasi gender yang terjadi </a:t>
            </a:r>
            <a:r>
              <a:rPr lang="id-ID" dirty="0" smtClean="0"/>
              <a:t>di dalam </a:t>
            </a:r>
            <a:r>
              <a:rPr lang="id-ID" dirty="0"/>
              <a:t>masyarakat sepenuhnya merupakan rekayasa masyarakat (</a:t>
            </a:r>
            <a:r>
              <a:rPr lang="id-ID" i="1" dirty="0"/>
              <a:t>social</a:t>
            </a:r>
            <a:endParaRPr lang="id-ID" dirty="0"/>
          </a:p>
          <a:p>
            <a:pPr>
              <a:buNone/>
            </a:pPr>
            <a:r>
              <a:rPr lang="id-ID" i="1" dirty="0" smtClean="0"/>
              <a:t>	construction</a:t>
            </a:r>
            <a:r>
              <a:rPr lang="id-ID" dirty="0"/>
              <a:t>)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Teori </a:t>
            </a:r>
            <a:r>
              <a:rPr lang="id-ID" dirty="0"/>
              <a:t>sosio-biologis yang mencoba </a:t>
            </a:r>
            <a:r>
              <a:rPr lang="id-ID" dirty="0" smtClean="0"/>
              <a:t>mengelaborasi teori </a:t>
            </a:r>
            <a:r>
              <a:rPr lang="id-ID" i="1" dirty="0"/>
              <a:t>nature </a:t>
            </a:r>
            <a:r>
              <a:rPr lang="id-ID" dirty="0"/>
              <a:t>dan </a:t>
            </a:r>
            <a:r>
              <a:rPr lang="id-ID" i="1" dirty="0"/>
              <a:t>nurture </a:t>
            </a:r>
            <a:r>
              <a:rPr lang="id-ID" dirty="0"/>
              <a:t>beranggapan bahwa faktor </a:t>
            </a:r>
            <a:r>
              <a:rPr lang="id-ID" dirty="0" smtClean="0"/>
              <a:t>biologis dan </a:t>
            </a:r>
            <a:r>
              <a:rPr lang="id-ID" dirty="0"/>
              <a:t>faktor sosial budaya menyebabkan laki-laki lebih unggul </a:t>
            </a:r>
            <a:r>
              <a:rPr lang="id-ID" dirty="0" smtClean="0"/>
              <a:t>daripada perempuan.</a:t>
            </a:r>
          </a:p>
          <a:p>
            <a:r>
              <a:rPr lang="id-ID" dirty="0" smtClean="0"/>
              <a:t>Fungsi </a:t>
            </a:r>
            <a:r>
              <a:rPr lang="id-ID" dirty="0"/>
              <a:t>reproduksi perempuan yang lebih rumit </a:t>
            </a:r>
            <a:r>
              <a:rPr lang="id-ID" dirty="0" smtClean="0"/>
              <a:t>dianggap sebagai </a:t>
            </a:r>
            <a:r>
              <a:rPr lang="id-ID" dirty="0"/>
              <a:t>faktor penghambat untuk mengakses ke dunia </a:t>
            </a:r>
            <a:r>
              <a:rPr lang="id-ID" dirty="0" smtClean="0"/>
              <a:t>publik.</a:t>
            </a:r>
            <a:endParaRPr lang="id-ID" dirty="0"/>
          </a:p>
          <a:p>
            <a:r>
              <a:rPr lang="id-ID" dirty="0" smtClean="0"/>
              <a:t>Berbeda </a:t>
            </a:r>
            <a:r>
              <a:rPr lang="id-ID" dirty="0"/>
              <a:t>dengan laki-laki, tidak mengalami hambatan karena </a:t>
            </a:r>
            <a:r>
              <a:rPr lang="id-ID" dirty="0" smtClean="0"/>
              <a:t>faktor tersebut</a:t>
            </a:r>
            <a:r>
              <a:rPr lang="id-ID" dirty="0"/>
              <a:t>.</a:t>
            </a:r>
            <a:r>
              <a:rPr lang="id-ID" dirty="0" smtClean="0"/>
              <a:t>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/>
              <a:t>perempuan dihadapkan dengan laki-laki dalam posisi </a:t>
            </a:r>
            <a:r>
              <a:rPr lang="id-ID" dirty="0" smtClean="0"/>
              <a:t>yang tak </a:t>
            </a:r>
            <a:r>
              <a:rPr lang="id-ID" dirty="0"/>
              <a:t>setara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Perempuan dinisbatkan sebagai makhluk </a:t>
            </a:r>
            <a:r>
              <a:rPr lang="id-ID" dirty="0" smtClean="0"/>
              <a:t> lemah,emosional</a:t>
            </a:r>
            <a:r>
              <a:rPr lang="id-ID" dirty="0"/>
              <a:t>, sebagai pengasuh anak; sedangkan laki-laki </a:t>
            </a:r>
            <a:r>
              <a:rPr lang="id-ID" dirty="0" smtClean="0"/>
              <a:t>ditempatkan sebagai </a:t>
            </a:r>
            <a:r>
              <a:rPr lang="id-ID" dirty="0"/>
              <a:t>yang superior, kuat, rasional, dan pencari nafkah, dan seterusnya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Perlakuan yang menempatkan perempuan dengan </a:t>
            </a:r>
            <a:r>
              <a:rPr lang="id-ID" dirty="0" smtClean="0"/>
              <a:t>tugas domestik </a:t>
            </a:r>
            <a:r>
              <a:rPr lang="id-ID" dirty="0"/>
              <a:t>telah menjadikan perempuan tidak memiliki </a:t>
            </a:r>
            <a:r>
              <a:rPr lang="id-ID" dirty="0" smtClean="0"/>
              <a:t>keahlian,sumber </a:t>
            </a:r>
            <a:r>
              <a:rPr lang="id-ID" dirty="0"/>
              <a:t>daya dan akses yang lebih dibanding laki-laki</a:t>
            </a:r>
            <a:r>
              <a:rPr lang="id-ID" dirty="0" smtClean="0"/>
              <a:t>.</a:t>
            </a:r>
            <a:r>
              <a:rPr lang="id-ID" dirty="0"/>
              <a:t> Proses</a:t>
            </a:r>
          </a:p>
          <a:p>
            <a:r>
              <a:rPr lang="id-ID" dirty="0" smtClean="0"/>
              <a:t>Marjinalisasi </a:t>
            </a:r>
            <a:r>
              <a:rPr lang="id-ID" dirty="0"/>
              <a:t>mengakibatkan kemiskinan, dalam hal ini </a:t>
            </a:r>
            <a:r>
              <a:rPr lang="id-ID" dirty="0" smtClean="0"/>
              <a:t>pemiskinan terhadap </a:t>
            </a:r>
            <a:r>
              <a:rPr lang="id-ID" dirty="0"/>
              <a:t>kaum perempuan yang disebabkan gender</a:t>
            </a:r>
            <a:r>
              <a:rPr lang="id-ID" dirty="0" smtClean="0"/>
              <a:t> </a:t>
            </a:r>
            <a:endParaRPr lang="id-ID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/>
              <a:t>B</a:t>
            </a:r>
            <a:r>
              <a:rPr lang="id-ID" dirty="0" smtClean="0"/>
              <a:t>entuk-bentuk marjinalisasi itu antara lain :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1</a:t>
            </a:r>
            <a:r>
              <a:rPr lang="id-ID" dirty="0"/>
              <a:t>) Sebagai proses pengucilan </a:t>
            </a:r>
            <a:r>
              <a:rPr lang="id-ID" i="1" dirty="0"/>
              <a:t>(expulsion)</a:t>
            </a:r>
            <a:endParaRPr lang="id-ID" dirty="0"/>
          </a:p>
          <a:p>
            <a:r>
              <a:rPr lang="id-ID" dirty="0"/>
              <a:t>2) Sebagai proses penggeseran perempuan ke pinggiran</a:t>
            </a:r>
          </a:p>
          <a:p>
            <a:r>
              <a:rPr lang="id-ID" i="1" dirty="0"/>
              <a:t>(marginilization) </a:t>
            </a:r>
            <a:r>
              <a:rPr lang="id-ID" dirty="0"/>
              <a:t>dari pasar tenaga kerja</a:t>
            </a:r>
          </a:p>
          <a:p>
            <a:r>
              <a:rPr lang="id-ID" dirty="0"/>
              <a:t>3) Sebagai proses feminisasi atau segregasi</a:t>
            </a:r>
          </a:p>
          <a:p>
            <a:r>
              <a:rPr lang="id-ID" dirty="0"/>
              <a:t>4) Sebagai proses ketimpangan ekonomi yang makin meningkat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d-ID" dirty="0" smtClean="0"/>
              <a:t>Bahwa perbedaan jenis </a:t>
            </a:r>
            <a:r>
              <a:rPr lang="id-ID" dirty="0"/>
              <a:t>kelamin itu berkaitan erat dengan relasi antar pribadi </a:t>
            </a:r>
            <a:r>
              <a:rPr lang="id-ID" dirty="0" smtClean="0"/>
              <a:t>dan lingkungan </a:t>
            </a:r>
            <a:r>
              <a:rPr lang="id-ID" dirty="0"/>
              <a:t>profesional</a:t>
            </a:r>
            <a:r>
              <a:rPr lang="id-ID" dirty="0" smtClean="0"/>
              <a:t>.</a:t>
            </a:r>
          </a:p>
          <a:p>
            <a:r>
              <a:rPr lang="id-ID" dirty="0" smtClean="0"/>
              <a:t> </a:t>
            </a:r>
            <a:r>
              <a:rPr lang="id-ID" dirty="0"/>
              <a:t>Dalam kenyataannya, antara laki-laki </a:t>
            </a:r>
            <a:r>
              <a:rPr lang="id-ID" dirty="0" smtClean="0"/>
              <a:t>dan perempuan </a:t>
            </a:r>
            <a:r>
              <a:rPr lang="id-ID" dirty="0"/>
              <a:t>berlaku perbedaan praktik tentang stereotip</a:t>
            </a:r>
            <a:r>
              <a:rPr lang="id-ID" dirty="0" smtClean="0"/>
              <a:t>.</a:t>
            </a:r>
            <a:r>
              <a:rPr lang="id-ID" dirty="0"/>
              <a:t> </a:t>
            </a:r>
            <a:endParaRPr lang="id-ID" dirty="0" smtClean="0"/>
          </a:p>
          <a:p>
            <a:r>
              <a:rPr lang="id-ID" dirty="0" smtClean="0"/>
              <a:t>Mengikuti Goldhaber </a:t>
            </a:r>
            <a:r>
              <a:rPr lang="id-ID" dirty="0"/>
              <a:t>dalam teorinya bahwa</a:t>
            </a:r>
          </a:p>
          <a:p>
            <a:pPr>
              <a:buNone/>
            </a:pPr>
            <a:r>
              <a:rPr lang="id-ID" dirty="0" smtClean="0"/>
              <a:t>	patriarki </a:t>
            </a:r>
            <a:r>
              <a:rPr lang="id-ID" dirty="0"/>
              <a:t>adalah salah satu bentuk dominasi laki-laki atas perempuan,</a:t>
            </a:r>
          </a:p>
          <a:p>
            <a:r>
              <a:rPr lang="id-ID" dirty="0" smtClean="0"/>
              <a:t>Hubungan </a:t>
            </a:r>
            <a:r>
              <a:rPr lang="id-ID" dirty="0"/>
              <a:t>politik yang dilandasi oleh ketidakberdayaan </a:t>
            </a:r>
            <a:r>
              <a:rPr lang="id-ID" dirty="0" smtClean="0"/>
              <a:t>perempuan menunjukkan </a:t>
            </a:r>
            <a:r>
              <a:rPr lang="id-ID" dirty="0"/>
              <a:t>adanya permasalahan tersendiri yang </a:t>
            </a:r>
            <a:r>
              <a:rPr lang="id-ID" dirty="0" smtClean="0"/>
              <a:t>ditimbulkan patriarki</a:t>
            </a:r>
            <a:r>
              <a:rPr lang="id-ID" dirty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d-ID" sz="3600" b="1" dirty="0" smtClean="0"/>
              <a:t>Keterwakilan Perempuan dalam Politik</a:t>
            </a:r>
            <a:r>
              <a:rPr lang="id-ID" sz="3600" dirty="0" smtClean="0"/>
              <a:t/>
            </a:r>
            <a:br>
              <a:rPr lang="id-ID" sz="3600" dirty="0" smtClean="0"/>
            </a:b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Keterwakilan </a:t>
            </a:r>
            <a:r>
              <a:rPr lang="id-ID" dirty="0"/>
              <a:t>perempuan dalam politik, terutama di </a:t>
            </a:r>
            <a:r>
              <a:rPr lang="id-ID" dirty="0" smtClean="0"/>
              <a:t>lembaga perwakilan </a:t>
            </a:r>
            <a:r>
              <a:rPr lang="id-ID" dirty="0"/>
              <a:t>rakyat sendiri, bukannya tanpa alasan yang </a:t>
            </a:r>
            <a:r>
              <a:rPr lang="id-ID" dirty="0" smtClean="0"/>
              <a:t>mendasar,  </a:t>
            </a:r>
            <a:r>
              <a:rPr lang="id-ID" dirty="0"/>
              <a:t>beberapa hal yang membuat pemenuhan kuota 30% </a:t>
            </a:r>
            <a:r>
              <a:rPr lang="id-ID" dirty="0" smtClean="0"/>
              <a:t>bagi keterwakilan </a:t>
            </a:r>
            <a:r>
              <a:rPr lang="id-ID" dirty="0"/>
              <a:t>perempuan dalam politik 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Keterlibatan </a:t>
            </a:r>
            <a:r>
              <a:rPr lang="id-ID" dirty="0"/>
              <a:t>perempuan </a:t>
            </a:r>
            <a:r>
              <a:rPr lang="id-ID" dirty="0" smtClean="0"/>
              <a:t>dalam politik </a:t>
            </a:r>
            <a:r>
              <a:rPr lang="id-ID" dirty="0"/>
              <a:t>formal di Indonesia mulai memperoleh ruang </a:t>
            </a:r>
            <a:r>
              <a:rPr lang="id-ID" dirty="0" smtClean="0"/>
              <a:t>sejak dikeluarkannya </a:t>
            </a:r>
            <a:r>
              <a:rPr lang="id-ID" dirty="0"/>
              <a:t>UU No.12 tahun 2003 tentang Pemilu, </a:t>
            </a:r>
            <a:r>
              <a:rPr lang="id-ID" dirty="0" smtClean="0"/>
              <a:t>yang menyebutkan </a:t>
            </a:r>
            <a:r>
              <a:rPr lang="id-ID" dirty="0"/>
              <a:t>pentingnya aksi affirmasi (</a:t>
            </a:r>
            <a:r>
              <a:rPr lang="id-ID" i="1" dirty="0"/>
              <a:t>affirmative action</a:t>
            </a:r>
            <a:r>
              <a:rPr lang="id-ID" dirty="0"/>
              <a:t>) </a:t>
            </a:r>
            <a:r>
              <a:rPr lang="id-ID" dirty="0" smtClean="0"/>
              <a:t>bagi partisipasi </a:t>
            </a:r>
            <a:r>
              <a:rPr lang="id-ID" dirty="0"/>
              <a:t>politik perempuan dengan menempatkan jumlah 30% </a:t>
            </a:r>
            <a:r>
              <a:rPr lang="id-ID" dirty="0" smtClean="0"/>
              <a:t>dari seluruh </a:t>
            </a:r>
            <a:r>
              <a:rPr lang="id-ID" dirty="0"/>
              <a:t>calon partai pada parlemen, baik di tingkat nasional maupun</a:t>
            </a:r>
          </a:p>
          <a:p>
            <a:pPr>
              <a:buNone/>
            </a:pPr>
            <a:r>
              <a:rPr lang="id-ID" dirty="0" smtClean="0"/>
              <a:t>	lokal</a:t>
            </a:r>
            <a:r>
              <a:rPr lang="id-ID" dirty="0"/>
              <a:t>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/>
              <a:t>Kampanye kuota adalah bentuk perjuangan politik </a:t>
            </a:r>
            <a:r>
              <a:rPr lang="id-ID" dirty="0" smtClean="0"/>
              <a:t>lanjutan perempuan </a:t>
            </a:r>
            <a:r>
              <a:rPr lang="id-ID" dirty="0"/>
              <a:t>setelah tuntutan hak pilih bagi perempuan di awal </a:t>
            </a:r>
            <a:r>
              <a:rPr lang="id-ID" dirty="0" smtClean="0"/>
              <a:t>abad 20 </a:t>
            </a:r>
            <a:r>
              <a:rPr lang="id-ID" dirty="0"/>
              <a:t>tercapai. </a:t>
            </a:r>
            <a:endParaRPr lang="id-ID" dirty="0" smtClean="0"/>
          </a:p>
          <a:p>
            <a:r>
              <a:rPr lang="id-ID" dirty="0" smtClean="0"/>
              <a:t>Kampanye </a:t>
            </a:r>
            <a:r>
              <a:rPr lang="id-ID" dirty="0"/>
              <a:t>kuota bertujuan untuk melawan domestifikasi</a:t>
            </a:r>
            <a:r>
              <a:rPr lang="id-ID" dirty="0" smtClean="0"/>
              <a:t>, perempuan </a:t>
            </a:r>
            <a:r>
              <a:rPr lang="id-ID" dirty="0"/>
              <a:t>(melawan politik patriarki), karena domestifikasi </a:t>
            </a:r>
            <a:r>
              <a:rPr lang="id-ID" dirty="0" smtClean="0"/>
              <a:t>dan dominasi </a:t>
            </a:r>
            <a:r>
              <a:rPr lang="id-ID" dirty="0"/>
              <a:t>laki-laki atas perempuan dalam budaya patriarki </a:t>
            </a:r>
            <a:r>
              <a:rPr lang="id-ID" dirty="0" smtClean="0"/>
              <a:t>bukanlah dan bukanlah  takdir</a:t>
            </a:r>
            <a:r>
              <a:rPr lang="id-ID" dirty="0"/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dunia politik identik </a:t>
            </a:r>
            <a:r>
              <a:rPr lang="id-ID" dirty="0" smtClean="0"/>
              <a:t>dengan dunia </a:t>
            </a:r>
            <a:r>
              <a:rPr lang="id-ID" dirty="0"/>
              <a:t>laki-laki. </a:t>
            </a:r>
            <a:r>
              <a:rPr lang="id-ID" dirty="0" smtClean="0"/>
              <a:t>anggapan </a:t>
            </a:r>
            <a:r>
              <a:rPr lang="id-ID" dirty="0"/>
              <a:t>ini muncul akibat adanya </a:t>
            </a:r>
            <a:r>
              <a:rPr lang="id-ID" i="1" dirty="0"/>
              <a:t>“image” </a:t>
            </a:r>
            <a:r>
              <a:rPr lang="id-ID" dirty="0" smtClean="0"/>
              <a:t>yang tidak </a:t>
            </a:r>
            <a:r>
              <a:rPr lang="id-ID" dirty="0"/>
              <a:t>sepenuhnya tepat tentang kehidupan </a:t>
            </a:r>
            <a:r>
              <a:rPr lang="id-ID" dirty="0" smtClean="0"/>
              <a:t>politik</a:t>
            </a:r>
          </a:p>
          <a:p>
            <a:r>
              <a:rPr lang="id-ID" dirty="0" smtClean="0"/>
              <a:t>Bahwa politik </a:t>
            </a:r>
            <a:r>
              <a:rPr lang="id-ID" dirty="0"/>
              <a:t>itu kotor, keras, penuh intrik, dan semacamnya, </a:t>
            </a:r>
            <a:r>
              <a:rPr lang="id-ID" dirty="0" smtClean="0"/>
              <a:t>diidentikkan dengan </a:t>
            </a:r>
            <a:r>
              <a:rPr lang="id-ID" dirty="0"/>
              <a:t>karakteristik </a:t>
            </a:r>
            <a:r>
              <a:rPr lang="id-ID" dirty="0" smtClean="0"/>
              <a:t>laki-laki.</a:t>
            </a:r>
            <a:r>
              <a:rPr lang="id-ID" dirty="0"/>
              <a:t> </a:t>
            </a:r>
            <a:r>
              <a:rPr lang="id-ID" dirty="0" smtClean="0"/>
              <a:t>,</a:t>
            </a:r>
          </a:p>
          <a:p>
            <a:r>
              <a:rPr lang="id-ID" dirty="0" smtClean="0"/>
              <a:t>akibatnya </a:t>
            </a:r>
            <a:r>
              <a:rPr lang="id-ID" dirty="0"/>
              <a:t>jumlah perempuan </a:t>
            </a:r>
            <a:r>
              <a:rPr lang="id-ID" dirty="0" smtClean="0"/>
              <a:t>yang terjun </a:t>
            </a:r>
            <a:r>
              <a:rPr lang="id-ID" dirty="0"/>
              <a:t>di dunia politik kecil, termasuk di negara-negara yang </a:t>
            </a:r>
            <a:r>
              <a:rPr lang="id-ID" dirty="0" smtClean="0"/>
              <a:t>tingkat demokrasinya </a:t>
            </a:r>
            <a:r>
              <a:rPr lang="id-ID" dirty="0"/>
              <a:t>dan persamaan hak asasinya cukup tinggi. 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Capaian keterwakilan </a:t>
            </a:r>
            <a:r>
              <a:rPr lang="id-ID" dirty="0"/>
              <a:t>perempuan pada masing-masing provinsi </a:t>
            </a:r>
            <a:r>
              <a:rPr lang="id-ID" dirty="0" smtClean="0"/>
              <a:t>masih bervariasi jumlahnya.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Beberapa </a:t>
            </a:r>
            <a:r>
              <a:rPr lang="id-ID" dirty="0"/>
              <a:t>provinsi yang tidak </a:t>
            </a:r>
            <a:r>
              <a:rPr lang="id-ID" dirty="0" smtClean="0"/>
              <a:t>ada,keterwakilan </a:t>
            </a:r>
            <a:r>
              <a:rPr lang="id-ID" dirty="0"/>
              <a:t>perempuan, seperti provinsi Lampung</a:t>
            </a:r>
            <a:r>
              <a:rPr lang="id-ID" dirty="0" smtClean="0"/>
              <a:t>, Kalimantan Selatan</a:t>
            </a:r>
            <a:r>
              <a:rPr lang="id-ID" dirty="0"/>
              <a:t>, Sulawesi Tenggara, dan Provinsi Aceh.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/>
              <a:t>Untuk mengetahui ada tidaknya ketimpangan </a:t>
            </a:r>
            <a:r>
              <a:rPr lang="id-ID" dirty="0" smtClean="0"/>
              <a:t>dan ketidaksetaraan </a:t>
            </a:r>
            <a:r>
              <a:rPr lang="id-ID" dirty="0"/>
              <a:t>dalam bidang politik antara perempuan dengan lakilaki</a:t>
            </a:r>
            <a:r>
              <a:rPr lang="id-ID" dirty="0" smtClean="0"/>
              <a:t>, dapat </a:t>
            </a:r>
            <a:r>
              <a:rPr lang="id-ID" dirty="0"/>
              <a:t>dilihat dari tingkat kesejahteraan</a:t>
            </a:r>
            <a:r>
              <a:rPr lang="id-ID" dirty="0" smtClean="0"/>
              <a:t>, akses,kesadaran </a:t>
            </a:r>
            <a:r>
              <a:rPr lang="id-ID" dirty="0"/>
              <a:t>kritis</a:t>
            </a:r>
            <a:r>
              <a:rPr lang="id-ID" dirty="0" smtClean="0"/>
              <a:t>, partisipasi </a:t>
            </a:r>
            <a:r>
              <a:rPr lang="id-ID" dirty="0"/>
              <a:t>dan kontrol</a:t>
            </a:r>
            <a:r>
              <a:rPr lang="id-ID" dirty="0" smtClean="0"/>
              <a:t>.</a:t>
            </a:r>
          </a:p>
          <a:p>
            <a:pPr algn="just"/>
            <a:r>
              <a:rPr lang="id-ID" dirty="0" smtClean="0"/>
              <a:t> </a:t>
            </a:r>
            <a:r>
              <a:rPr lang="id-ID" dirty="0"/>
              <a:t>Komunikasi politik yang dimainkan </a:t>
            </a:r>
            <a:r>
              <a:rPr lang="id-ID" dirty="0" smtClean="0"/>
              <a:t>perempuan-perempuan melalui </a:t>
            </a:r>
            <a:r>
              <a:rPr lang="id-ID" dirty="0"/>
              <a:t>berbagai macam saluran baik dengan menyampaikan </a:t>
            </a:r>
            <a:r>
              <a:rPr lang="id-ID" dirty="0" smtClean="0"/>
              <a:t>pesan-pesan politik </a:t>
            </a:r>
            <a:r>
              <a:rPr lang="id-ID" dirty="0"/>
              <a:t>dengan aktif di berbagai sistem politik, seperti </a:t>
            </a:r>
            <a:r>
              <a:rPr lang="id-ID" dirty="0" smtClean="0"/>
              <a:t>partai politik</a:t>
            </a:r>
            <a:r>
              <a:rPr lang="id-ID" dirty="0"/>
              <a:t>, legislatif, organisasi masyarakat dan lainnya. </a:t>
            </a:r>
            <a:endParaRPr lang="id-ID" dirty="0" smtClean="0"/>
          </a:p>
          <a:p>
            <a:pPr algn="just"/>
            <a:endParaRPr lang="id-ID" dirty="0"/>
          </a:p>
          <a:p>
            <a:endParaRPr lang="id-ID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d-ID" dirty="0" smtClean="0"/>
              <a:t>Peningkatan </a:t>
            </a:r>
            <a:r>
              <a:rPr lang="id-ID" dirty="0"/>
              <a:t>peran </a:t>
            </a:r>
            <a:r>
              <a:rPr lang="id-ID" dirty="0" smtClean="0"/>
              <a:t>perempuan dalam </a:t>
            </a:r>
            <a:r>
              <a:rPr lang="id-ID" dirty="0"/>
              <a:t>komunikasi politik jangan hanya dilihat dari </a:t>
            </a:r>
            <a:r>
              <a:rPr lang="id-ID" dirty="0" smtClean="0"/>
              <a:t>peningkatan jumlah </a:t>
            </a:r>
            <a:r>
              <a:rPr lang="id-ID" dirty="0"/>
              <a:t>perempuan yang aktif dalam kepengurusan organisasi </a:t>
            </a:r>
            <a:r>
              <a:rPr lang="id-ID" dirty="0" smtClean="0"/>
              <a:t>partai politik </a:t>
            </a:r>
            <a:r>
              <a:rPr lang="id-ID" dirty="0"/>
              <a:t>ataupun terpilih sebagai anggota legislatif, tetapi juga </a:t>
            </a:r>
            <a:r>
              <a:rPr lang="id-ID" dirty="0" smtClean="0"/>
              <a:t>harus dinilai </a:t>
            </a:r>
            <a:r>
              <a:rPr lang="id-ID" dirty="0"/>
              <a:t>dari meningkatnya keefektifan dan dampak nyata yang </a:t>
            </a:r>
            <a:r>
              <a:rPr lang="id-ID" dirty="0" smtClean="0"/>
              <a:t>mereka hasilkan</a:t>
            </a:r>
            <a:r>
              <a:rPr lang="id-ID" dirty="0"/>
              <a:t>, yang bisa dinilai dari cara perempuan menciptakan </a:t>
            </a:r>
            <a:r>
              <a:rPr lang="id-ID" dirty="0" smtClean="0"/>
              <a:t>berbagai perubahan dalam :</a:t>
            </a:r>
          </a:p>
          <a:p>
            <a:pPr algn="just"/>
            <a:r>
              <a:rPr lang="id-ID" dirty="0" smtClean="0"/>
              <a:t> Tata </a:t>
            </a:r>
            <a:r>
              <a:rPr lang="id-ID" dirty="0"/>
              <a:t>peraturan kelembagaan, norma-norma </a:t>
            </a:r>
            <a:r>
              <a:rPr lang="id-ID" dirty="0" smtClean="0"/>
              <a:t>dan praktik </a:t>
            </a:r>
            <a:r>
              <a:rPr lang="id-ID" dirty="0"/>
              <a:t>dan kepantasan </a:t>
            </a:r>
            <a:endParaRPr lang="id-ID" dirty="0" smtClean="0"/>
          </a:p>
          <a:p>
            <a:pPr algn="just">
              <a:buNone/>
            </a:pPr>
            <a:endParaRPr lang="id-ID" dirty="0" smtClean="0"/>
          </a:p>
          <a:p>
            <a:pPr algn="just"/>
            <a:r>
              <a:rPr lang="id-ID" dirty="0" smtClean="0"/>
              <a:t>Meningkatkan </a:t>
            </a:r>
            <a:r>
              <a:rPr lang="id-ID" dirty="0"/>
              <a:t>hak-hak bagi </a:t>
            </a:r>
            <a:r>
              <a:rPr lang="id-ID" dirty="0" smtClean="0"/>
              <a:t>sesama perempuan </a:t>
            </a:r>
            <a:r>
              <a:rPr lang="id-ID" dirty="0"/>
              <a:t>untuk meretas ketidakadilan gender serta meningkatkan</a:t>
            </a:r>
          </a:p>
          <a:p>
            <a:pPr>
              <a:buNone/>
            </a:pPr>
            <a:r>
              <a:rPr lang="id-ID" dirty="0" smtClean="0"/>
              <a:t>	taraf </a:t>
            </a:r>
            <a:r>
              <a:rPr lang="id-ID" dirty="0"/>
              <a:t>hidup perempuan pada umumnya.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id-ID" dirty="0" smtClean="0"/>
          </a:p>
          <a:p>
            <a:r>
              <a:rPr lang="id-ID" dirty="0" smtClean="0"/>
              <a:t>Berdasarkan  Uraian  kuliah ini , maka  analisakan :</a:t>
            </a:r>
          </a:p>
          <a:p>
            <a:r>
              <a:rPr lang="id-ID" dirty="0"/>
              <a:t> </a:t>
            </a:r>
            <a:r>
              <a:rPr lang="id-ID" dirty="0" smtClean="0"/>
              <a:t>Bagaimana </a:t>
            </a:r>
            <a:r>
              <a:rPr lang="id-ID" b="1" dirty="0" smtClean="0"/>
              <a:t>usaha perempuan  dalam kesetaraan gender?</a:t>
            </a:r>
          </a:p>
          <a:p>
            <a:r>
              <a:rPr lang="id-ID" dirty="0" smtClean="0"/>
              <a:t>Bagaimana  pandangan sdr  tentang  prinsip apa yang harus  dipersiapkan perempuan ketika </a:t>
            </a:r>
            <a:r>
              <a:rPr lang="id-ID" b="1" dirty="0" smtClean="0"/>
              <a:t>berada pada lingkungan politik</a:t>
            </a:r>
            <a:r>
              <a:rPr lang="id-ID" dirty="0" smtClean="0"/>
              <a:t>. </a:t>
            </a:r>
          </a:p>
          <a:p>
            <a:r>
              <a:rPr lang="id-ID" dirty="0" smtClean="0"/>
              <a:t>Jawaban dikumpulkan  hard copy dan melalui </a:t>
            </a:r>
          </a:p>
          <a:p>
            <a:r>
              <a:rPr lang="id-ID" dirty="0" smtClean="0"/>
              <a:t>e-mail mutialela@binadarma.ac.id   </a:t>
            </a:r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/>
              <a:t>Masih belum optimalnya kesetaraan dan keadilan gender </a:t>
            </a:r>
            <a:r>
              <a:rPr lang="id-ID" dirty="0" smtClean="0"/>
              <a:t>ini dapat </a:t>
            </a:r>
            <a:r>
              <a:rPr lang="id-ID" dirty="0"/>
              <a:t>dibaca pada realitas partisipasi </a:t>
            </a:r>
            <a:r>
              <a:rPr lang="id-ID" dirty="0" smtClean="0"/>
              <a:t>perempuan.</a:t>
            </a:r>
          </a:p>
          <a:p>
            <a:r>
              <a:rPr lang="id-ID" dirty="0" smtClean="0"/>
              <a:t>Dalam jabatan-jabatan publik </a:t>
            </a:r>
            <a:r>
              <a:rPr lang="id-ID" dirty="0"/>
              <a:t>di dunia internasional </a:t>
            </a:r>
            <a:r>
              <a:rPr lang="id-ID" dirty="0" smtClean="0"/>
              <a:t> </a:t>
            </a:r>
            <a:r>
              <a:rPr lang="id-ID" dirty="0"/>
              <a:t>ternyata masih sangat </a:t>
            </a:r>
            <a:r>
              <a:rPr lang="id-ID" dirty="0" smtClean="0"/>
              <a:t>minim dan </a:t>
            </a:r>
            <a:r>
              <a:rPr lang="id-ID" dirty="0"/>
              <a:t>begitu </a:t>
            </a:r>
            <a:r>
              <a:rPr lang="id-ID" dirty="0" smtClean="0"/>
              <a:t>memprihatinkan.</a:t>
            </a:r>
          </a:p>
          <a:p>
            <a:r>
              <a:rPr lang="id-ID" dirty="0" smtClean="0"/>
              <a:t>Masuknya perempuan ke </a:t>
            </a:r>
            <a:r>
              <a:rPr lang="id-ID" dirty="0"/>
              <a:t>Kehidupan politik barangkali </a:t>
            </a:r>
            <a:r>
              <a:rPr lang="id-ID" dirty="0" smtClean="0"/>
              <a:t>akan lebih </a:t>
            </a:r>
            <a:r>
              <a:rPr lang="id-ID" dirty="0"/>
              <a:t>bermoral; karena perempuan lebih mementingkan </a:t>
            </a:r>
            <a:r>
              <a:rPr lang="id-ID" i="1" dirty="0"/>
              <a:t>“conventional politics”</a:t>
            </a:r>
            <a:endParaRPr lang="id-ID" dirty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d-ID" dirty="0" smtClean="0"/>
              <a:t>Hasil sensus Biro </a:t>
            </a:r>
            <a:r>
              <a:rPr lang="id-ID" dirty="0"/>
              <a:t>Pusat Statistik (BPS)3 tahun </a:t>
            </a:r>
            <a:r>
              <a:rPr lang="id-ID" dirty="0" smtClean="0"/>
              <a:t>2000 menunjukkan:</a:t>
            </a:r>
          </a:p>
          <a:p>
            <a:endParaRPr lang="id-ID" dirty="0" smtClean="0"/>
          </a:p>
          <a:p>
            <a:r>
              <a:rPr lang="id-ID" dirty="0" smtClean="0"/>
              <a:t> jumlah perempuan </a:t>
            </a:r>
            <a:r>
              <a:rPr lang="id-ID" dirty="0"/>
              <a:t>di Indonesia adalah 101.625.816 jiwa atau 51 </a:t>
            </a:r>
            <a:r>
              <a:rPr lang="id-ID" dirty="0" smtClean="0"/>
              <a:t>persen dari </a:t>
            </a:r>
            <a:r>
              <a:rPr lang="id-ID" dirty="0"/>
              <a:t>seluruh populasi atau lebih banyak dari total jumlah </a:t>
            </a:r>
            <a:r>
              <a:rPr lang="id-ID" dirty="0" smtClean="0"/>
              <a:t>penduduk di </a:t>
            </a:r>
            <a:r>
              <a:rPr lang="id-ID" dirty="0"/>
              <a:t>ketiga negara Malaysia, Singapura dan Filipina</a:t>
            </a:r>
            <a:r>
              <a:rPr lang="id-ID" dirty="0" smtClean="0"/>
              <a:t>.</a:t>
            </a:r>
          </a:p>
          <a:p>
            <a:endParaRPr lang="id-ID" dirty="0" smtClean="0"/>
          </a:p>
          <a:p>
            <a:r>
              <a:rPr lang="id-ID" dirty="0" smtClean="0"/>
              <a:t> </a:t>
            </a:r>
            <a:r>
              <a:rPr lang="id-ID" dirty="0"/>
              <a:t>Namun </a:t>
            </a:r>
            <a:r>
              <a:rPr lang="id-ID" dirty="0" smtClean="0"/>
              <a:t>demikian,jumlah </a:t>
            </a:r>
            <a:r>
              <a:rPr lang="id-ID" dirty="0"/>
              <a:t>yang besar tersebut tidak tampak dalam jumlah </a:t>
            </a:r>
            <a:r>
              <a:rPr lang="id-ID" dirty="0" smtClean="0"/>
              <a:t>keterwakilan perempuan Indonesia menduduki jabatan </a:t>
            </a:r>
            <a:r>
              <a:rPr lang="id-ID" dirty="0"/>
              <a:t>di lembaga-lembaga pembuat/pengambil </a:t>
            </a:r>
            <a:r>
              <a:rPr lang="id-ID" dirty="0" smtClean="0"/>
              <a:t>keputusan politik </a:t>
            </a:r>
            <a:r>
              <a:rPr lang="id-ID" dirty="0"/>
              <a:t>di Indonesia.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d-ID" dirty="0"/>
              <a:t>Pasca diberlakukannya Undang-undang Nomor 12 tahun 2003</a:t>
            </a:r>
          </a:p>
          <a:p>
            <a:pPr>
              <a:buNone/>
            </a:pPr>
            <a:r>
              <a:rPr lang="id-ID" dirty="0" smtClean="0"/>
              <a:t>	tentang </a:t>
            </a:r>
            <a:r>
              <a:rPr lang="id-ID" dirty="0"/>
              <a:t>Pemilihan </a:t>
            </a:r>
            <a:r>
              <a:rPr lang="id-ID" dirty="0" smtClean="0"/>
              <a:t>Umum, </a:t>
            </a:r>
            <a:r>
              <a:rPr lang="id-ID" dirty="0"/>
              <a:t>dapat dikatakan bahwa perjuangan kaum</a:t>
            </a:r>
          </a:p>
          <a:p>
            <a:pPr>
              <a:buNone/>
            </a:pPr>
            <a:r>
              <a:rPr lang="id-ID" dirty="0" smtClean="0"/>
              <a:t>	perempuan </a:t>
            </a:r>
            <a:r>
              <a:rPr lang="id-ID" dirty="0"/>
              <a:t>untuk mendapatkan hak khusus di bidang politik yang</a:t>
            </a:r>
          </a:p>
          <a:p>
            <a:pPr>
              <a:buNone/>
            </a:pPr>
            <a:r>
              <a:rPr lang="id-ID" dirty="0" smtClean="0"/>
              <a:t>	sifatnya </a:t>
            </a:r>
            <a:r>
              <a:rPr lang="id-ID" dirty="0"/>
              <a:t>sementara (</a:t>
            </a:r>
            <a:r>
              <a:rPr lang="id-ID" i="1" dirty="0"/>
              <a:t>affirmative action</a:t>
            </a:r>
            <a:r>
              <a:rPr lang="id-ID" dirty="0"/>
              <a:t>) telah tercapai</a:t>
            </a:r>
            <a:r>
              <a:rPr lang="id-ID" dirty="0" smtClean="0"/>
              <a:t>.</a:t>
            </a:r>
          </a:p>
          <a:p>
            <a:pPr>
              <a:buNone/>
            </a:pPr>
            <a:endParaRPr lang="id-ID" dirty="0" smtClean="0"/>
          </a:p>
          <a:p>
            <a:pPr>
              <a:buNone/>
            </a:pPr>
            <a:r>
              <a:rPr lang="id-ID" dirty="0"/>
              <a:t>	</a:t>
            </a:r>
            <a:r>
              <a:rPr lang="id-ID" dirty="0" smtClean="0"/>
              <a:t>Pada </a:t>
            </a:r>
            <a:r>
              <a:rPr lang="id-ID" dirty="0"/>
              <a:t>satu </a:t>
            </a:r>
            <a:r>
              <a:rPr lang="id-ID" dirty="0" smtClean="0"/>
              <a:t>sisi kebijakan </a:t>
            </a:r>
            <a:r>
              <a:rPr lang="id-ID" dirty="0"/>
              <a:t>ini sesungguhnya sangat menguntungkan bagi </a:t>
            </a:r>
            <a:r>
              <a:rPr lang="id-ID" dirty="0" smtClean="0"/>
              <a:t>kaum perempuan </a:t>
            </a:r>
            <a:r>
              <a:rPr lang="id-ID" dirty="0"/>
              <a:t>di Indonesia, sebab dengan kebijakan </a:t>
            </a:r>
            <a:r>
              <a:rPr lang="id-ID" dirty="0" smtClean="0"/>
              <a:t>amandemen Undang-undang </a:t>
            </a:r>
            <a:r>
              <a:rPr lang="id-ID" dirty="0"/>
              <a:t>tersebut, perempuan dapat meningkatkan </a:t>
            </a:r>
            <a:r>
              <a:rPr lang="id-ID" dirty="0" smtClean="0"/>
              <a:t>partisipasi politiknya </a:t>
            </a:r>
            <a:r>
              <a:rPr lang="id-ID" dirty="0"/>
              <a:t>yang terlihat dalam peningkatan </a:t>
            </a:r>
            <a:r>
              <a:rPr lang="id-ID" dirty="0" smtClean="0"/>
              <a:t>representasi perempuan </a:t>
            </a:r>
            <a:r>
              <a:rPr lang="id-ID" dirty="0"/>
              <a:t>di parlemen sekurang-kuangnya 30 persen.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Pasal 65 ayat (</a:t>
            </a:r>
            <a:r>
              <a:rPr lang="id-ID" dirty="0" smtClean="0"/>
              <a:t>1)UU PEMILU berbunyi:</a:t>
            </a:r>
          </a:p>
          <a:p>
            <a:pPr>
              <a:buNone/>
            </a:pPr>
            <a:endParaRPr lang="id-ID" dirty="0" smtClean="0"/>
          </a:p>
          <a:p>
            <a:r>
              <a:rPr lang="id-ID" dirty="0" smtClean="0"/>
              <a:t> </a:t>
            </a:r>
            <a:r>
              <a:rPr lang="id-ID" dirty="0"/>
              <a:t>“</a:t>
            </a:r>
            <a:r>
              <a:rPr lang="id-ID" dirty="0" smtClean="0"/>
              <a:t>Setiap partai </a:t>
            </a:r>
            <a:r>
              <a:rPr lang="id-ID" dirty="0"/>
              <a:t>politik peserta pemilihan umum dapat mencalonkan </a:t>
            </a:r>
            <a:r>
              <a:rPr lang="id-ID" dirty="0" smtClean="0"/>
              <a:t>anggota DPR/DPRD </a:t>
            </a:r>
            <a:r>
              <a:rPr lang="id-ID" dirty="0"/>
              <a:t>Propinsi dan Kabupaten/Kota untuk setiap </a:t>
            </a:r>
            <a:r>
              <a:rPr lang="id-ID" dirty="0" smtClean="0"/>
              <a:t>daerah pemilihan </a:t>
            </a:r>
            <a:r>
              <a:rPr lang="id-ID" dirty="0"/>
              <a:t>dengan memperhatikan perempuan </a:t>
            </a:r>
            <a:r>
              <a:rPr lang="id-ID" dirty="0" smtClean="0"/>
              <a:t>sekurang-kurangnya 30 </a:t>
            </a:r>
            <a:r>
              <a:rPr lang="id-ID" dirty="0"/>
              <a:t>persen”.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d-ID" dirty="0" smtClean="0"/>
              <a:t>Adanya </a:t>
            </a:r>
            <a:r>
              <a:rPr lang="id-ID" i="1" dirty="0"/>
              <a:t>political will </a:t>
            </a:r>
            <a:r>
              <a:rPr lang="id-ID" dirty="0" smtClean="0"/>
              <a:t>dari pemerintah </a:t>
            </a:r>
            <a:r>
              <a:rPr lang="id-ID" dirty="0"/>
              <a:t>yang apresiatif terhadap perkembangan </a:t>
            </a:r>
            <a:r>
              <a:rPr lang="id-ID" dirty="0" smtClean="0"/>
              <a:t>pengarusutamaan gender </a:t>
            </a:r>
            <a:r>
              <a:rPr lang="id-ID" dirty="0"/>
              <a:t>dalam pergulatan politik nasional</a:t>
            </a:r>
            <a:r>
              <a:rPr lang="id-ID" dirty="0" smtClean="0"/>
              <a:t>.</a:t>
            </a:r>
          </a:p>
          <a:p>
            <a:r>
              <a:rPr lang="id-ID" dirty="0" smtClean="0"/>
              <a:t> ini </a:t>
            </a:r>
            <a:r>
              <a:rPr lang="id-ID" dirty="0"/>
              <a:t>bisa </a:t>
            </a:r>
            <a:r>
              <a:rPr lang="id-ID" dirty="0" smtClean="0"/>
              <a:t>dilihat sebagai </a:t>
            </a:r>
            <a:r>
              <a:rPr lang="id-ID" dirty="0"/>
              <a:t>perkembangan yang cukup menggembirakan bagi </a:t>
            </a:r>
            <a:r>
              <a:rPr lang="id-ID" dirty="0" smtClean="0"/>
              <a:t>aktivis perempuan </a:t>
            </a:r>
            <a:r>
              <a:rPr lang="id-ID" dirty="0"/>
              <a:t>yamng </a:t>
            </a:r>
            <a:r>
              <a:rPr lang="id-ID" i="1" dirty="0"/>
              <a:t>concern </a:t>
            </a:r>
            <a:r>
              <a:rPr lang="id-ID" dirty="0"/>
              <a:t>terhadap pengarusutamaan </a:t>
            </a:r>
            <a:r>
              <a:rPr lang="id-ID" dirty="0" smtClean="0"/>
              <a:t>gender :</a:t>
            </a:r>
            <a:endParaRPr lang="id-ID" dirty="0"/>
          </a:p>
          <a:p>
            <a:pPr>
              <a:buNone/>
            </a:pPr>
            <a:r>
              <a:rPr lang="id-ID" dirty="0" smtClean="0"/>
              <a:t>	seperti </a:t>
            </a:r>
            <a:r>
              <a:rPr lang="id-ID" dirty="0"/>
              <a:t>ekonomi, pendidikan, perumahan, lingkungan, kesejahteraan </a:t>
            </a:r>
            <a:r>
              <a:rPr lang="id-ID" dirty="0" smtClean="0"/>
              <a:t>sosial, daripada </a:t>
            </a:r>
            <a:r>
              <a:rPr lang="id-ID" i="1" dirty="0"/>
              <a:t>“hard politics” </a:t>
            </a:r>
            <a:r>
              <a:rPr lang="id-ID" dirty="0"/>
              <a:t>seperti </a:t>
            </a:r>
            <a:r>
              <a:rPr lang="id-ID" i="1" dirty="0"/>
              <a:t>arm race, </a:t>
            </a:r>
            <a:r>
              <a:rPr lang="id-ID" dirty="0"/>
              <a:t>perang, senjata nuklir dan </a:t>
            </a:r>
            <a:r>
              <a:rPr lang="id-ID" dirty="0" smtClean="0"/>
              <a:t>dalam </a:t>
            </a:r>
            <a:r>
              <a:rPr lang="id-ID" dirty="0"/>
              <a:t>seluruh aspek kehidupan masyarakat.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endParaRPr lang="id-ID" dirty="0" smtClean="0"/>
          </a:p>
          <a:p>
            <a:r>
              <a:rPr lang="id-ID" dirty="0" smtClean="0"/>
              <a:t>perempuan </a:t>
            </a:r>
            <a:r>
              <a:rPr lang="id-ID" dirty="0"/>
              <a:t>Indonesia sudah selayaknya dijadikan salah satu </a:t>
            </a:r>
            <a:r>
              <a:rPr lang="id-ID" dirty="0" smtClean="0"/>
              <a:t>tawaran utama </a:t>
            </a:r>
            <a:r>
              <a:rPr lang="id-ID" dirty="0"/>
              <a:t>oleh partai politik yang ingin melapangkan jalannya ke </a:t>
            </a:r>
            <a:r>
              <a:rPr lang="id-ID" dirty="0" smtClean="0"/>
              <a:t>gedung parlemen</a:t>
            </a:r>
            <a:r>
              <a:rPr lang="id-ID" dirty="0"/>
              <a:t>. Hal ini didasari oleh fenomena bahwa 57% perolehan </a:t>
            </a:r>
            <a:r>
              <a:rPr lang="id-ID" dirty="0" smtClean="0"/>
              <a:t>suara ditentukan </a:t>
            </a:r>
            <a:r>
              <a:rPr lang="id-ID" dirty="0"/>
              <a:t>oleh suara </a:t>
            </a:r>
            <a:r>
              <a:rPr lang="id-ID" dirty="0" smtClean="0"/>
              <a:t>perempuan .</a:t>
            </a:r>
          </a:p>
          <a:p>
            <a:endParaRPr lang="id-ID" dirty="0"/>
          </a:p>
          <a:p>
            <a:r>
              <a:rPr lang="id-ID" dirty="0" smtClean="0"/>
              <a:t>Pentingnya </a:t>
            </a:r>
            <a:r>
              <a:rPr lang="id-ID" dirty="0"/>
              <a:t>meneliti tentang masuknya perempuan ke sektor politik</a:t>
            </a:r>
          </a:p>
          <a:p>
            <a:pPr>
              <a:buNone/>
            </a:pPr>
            <a:r>
              <a:rPr lang="id-ID" dirty="0" smtClean="0"/>
              <a:t>	adalah </a:t>
            </a:r>
            <a:r>
              <a:rPr lang="id-ID" dirty="0"/>
              <a:t>untuk mengetahui lebih jauh apakah terjadi perluasan</a:t>
            </a:r>
          </a:p>
          <a:p>
            <a:pPr>
              <a:buNone/>
            </a:pPr>
            <a:r>
              <a:rPr lang="id-ID" dirty="0" smtClean="0"/>
              <a:t>	cakupan </a:t>
            </a:r>
            <a:r>
              <a:rPr lang="id-ID" dirty="0"/>
              <a:t>politik ke arah masalah-masalah yang semula dianggap</a:t>
            </a:r>
          </a:p>
          <a:p>
            <a:pPr>
              <a:buNone/>
            </a:pPr>
            <a:r>
              <a:rPr lang="id-ID" dirty="0" smtClean="0"/>
              <a:t>	bukan </a:t>
            </a:r>
            <a:r>
              <a:rPr lang="id-ID" dirty="0"/>
              <a:t>isu politik seperti kesejahteraan anak, perlindungan terhadap</a:t>
            </a:r>
          </a:p>
          <a:p>
            <a:pPr>
              <a:buNone/>
            </a:pPr>
            <a:r>
              <a:rPr lang="id-ID" dirty="0" smtClean="0"/>
              <a:t>	reproduksi </a:t>
            </a:r>
            <a:r>
              <a:rPr lang="id-ID" dirty="0"/>
              <a:t>perempuan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344</TotalTime>
  <Words>1439</Words>
  <Application>Microsoft Office PowerPoint</Application>
  <PresentationFormat>On-screen Show (4:3)</PresentationFormat>
  <Paragraphs>131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KAJIAN PEREMPUAN  DALAM KOMUNIKASI POLITIK DAN GENDER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Konsep Gender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Bentuk-bentuk marjinalisasi itu antara lain :</vt:lpstr>
      <vt:lpstr>Slide 26</vt:lpstr>
      <vt:lpstr>Keterwakilan Perempuan dalam Politik </vt:lpstr>
      <vt:lpstr>Slide 28</vt:lpstr>
      <vt:lpstr>Slide 29</vt:lpstr>
      <vt:lpstr>Slide 30</vt:lpstr>
      <vt:lpstr>Slide 31</vt:lpstr>
      <vt:lpstr>Slide 32</vt:lpstr>
      <vt:lpstr>Tugas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KAJIAN PEREMPUAN  DALAM KOMUNIKASI POLITIK DAN GENDER</dc:title>
  <dc:creator>BUNDA RATU</dc:creator>
  <cp:lastModifiedBy>BUNDA RATU</cp:lastModifiedBy>
  <cp:revision>9</cp:revision>
  <dcterms:created xsi:type="dcterms:W3CDTF">2019-10-08T01:02:22Z</dcterms:created>
  <dcterms:modified xsi:type="dcterms:W3CDTF">2019-10-28T07:38:30Z</dcterms:modified>
</cp:coreProperties>
</file>