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notesMasterIdLst>
    <p:notesMasterId r:id="rId64"/>
  </p:notesMasterIdLst>
  <p:sldIdLst>
    <p:sldId id="272" r:id="rId2"/>
    <p:sldId id="328" r:id="rId3"/>
    <p:sldId id="391" r:id="rId4"/>
    <p:sldId id="295" r:id="rId5"/>
    <p:sldId id="330" r:id="rId6"/>
    <p:sldId id="331" r:id="rId7"/>
    <p:sldId id="332" r:id="rId8"/>
    <p:sldId id="256" r:id="rId9"/>
    <p:sldId id="259" r:id="rId10"/>
    <p:sldId id="377" r:id="rId11"/>
    <p:sldId id="298" r:id="rId12"/>
    <p:sldId id="378" r:id="rId13"/>
    <p:sldId id="297" r:id="rId14"/>
    <p:sldId id="400" r:id="rId15"/>
    <p:sldId id="324" r:id="rId16"/>
    <p:sldId id="376" r:id="rId17"/>
    <p:sldId id="334" r:id="rId18"/>
    <p:sldId id="379" r:id="rId19"/>
    <p:sldId id="401" r:id="rId20"/>
    <p:sldId id="336" r:id="rId21"/>
    <p:sldId id="380" r:id="rId22"/>
    <p:sldId id="337" r:id="rId23"/>
    <p:sldId id="338" r:id="rId24"/>
    <p:sldId id="339" r:id="rId25"/>
    <p:sldId id="340" r:id="rId26"/>
    <p:sldId id="321" r:id="rId27"/>
    <p:sldId id="392" r:id="rId28"/>
    <p:sldId id="393" r:id="rId29"/>
    <p:sldId id="394" r:id="rId30"/>
    <p:sldId id="395" r:id="rId31"/>
    <p:sldId id="296" r:id="rId32"/>
    <p:sldId id="341" r:id="rId33"/>
    <p:sldId id="320" r:id="rId34"/>
    <p:sldId id="342" r:id="rId35"/>
    <p:sldId id="343" r:id="rId36"/>
    <p:sldId id="344" r:id="rId37"/>
    <p:sldId id="345" r:id="rId38"/>
    <p:sldId id="349" r:id="rId39"/>
    <p:sldId id="381" r:id="rId40"/>
    <p:sldId id="382" r:id="rId41"/>
    <p:sldId id="383" r:id="rId42"/>
    <p:sldId id="384" r:id="rId43"/>
    <p:sldId id="385" r:id="rId44"/>
    <p:sldId id="386" r:id="rId45"/>
    <p:sldId id="387" r:id="rId46"/>
    <p:sldId id="388" r:id="rId47"/>
    <p:sldId id="352" r:id="rId48"/>
    <p:sldId id="369" r:id="rId49"/>
    <p:sldId id="265" r:id="rId50"/>
    <p:sldId id="370" r:id="rId51"/>
    <p:sldId id="354" r:id="rId52"/>
    <p:sldId id="355" r:id="rId53"/>
    <p:sldId id="277" r:id="rId54"/>
    <p:sldId id="270" r:id="rId55"/>
    <p:sldId id="269" r:id="rId56"/>
    <p:sldId id="279" r:id="rId57"/>
    <p:sldId id="280" r:id="rId58"/>
    <p:sldId id="399" r:id="rId59"/>
    <p:sldId id="266" r:id="rId60"/>
    <p:sldId id="356" r:id="rId61"/>
    <p:sldId id="357" r:id="rId62"/>
    <p:sldId id="371"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660066"/>
    <a:srgbClr val="FF0000"/>
    <a:srgbClr val="800080"/>
    <a:srgbClr val="FF3399"/>
    <a:srgbClr val="00FFFF"/>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9" autoAdjust="0"/>
    <p:restoredTop sz="94662" autoAdjust="0"/>
  </p:normalViewPr>
  <p:slideViewPr>
    <p:cSldViewPr>
      <p:cViewPr>
        <p:scale>
          <a:sx n="90" d="100"/>
          <a:sy n="90" d="100"/>
        </p:scale>
        <p:origin x="-666" y="-72"/>
      </p:cViewPr>
      <p:guideLst>
        <p:guide orient="horz" pos="2160"/>
        <p:guide pos="2880"/>
      </p:guideLst>
    </p:cSldViewPr>
  </p:slideViewPr>
  <p:outlineViewPr>
    <p:cViewPr>
      <p:scale>
        <a:sx n="33" d="100"/>
        <a:sy n="33" d="100"/>
      </p:scale>
      <p:origin x="0" y="747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EF6106B4-ECCE-4AF2-BBA3-DDE92A173BF9}" type="slidenum">
              <a:rPr lang="en-US"/>
              <a:pPr>
                <a:defRPr/>
              </a:pPr>
              <a:t>‹#›</a:t>
            </a:fld>
            <a:endParaRPr lang="en-US"/>
          </a:p>
        </p:txBody>
      </p:sp>
    </p:spTree>
    <p:extLst>
      <p:ext uri="{BB962C8B-B14F-4D97-AF65-F5344CB8AC3E}">
        <p14:creationId xmlns:p14="http://schemas.microsoft.com/office/powerpoint/2010/main" val="4255739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id-ID" dirty="0" smtClean="0"/>
          </a:p>
        </p:txBody>
      </p:sp>
      <p:sp>
        <p:nvSpPr>
          <p:cNvPr id="103428" name="Slide Number Placeholder 3"/>
          <p:cNvSpPr>
            <a:spLocks noGrp="1"/>
          </p:cNvSpPr>
          <p:nvPr>
            <p:ph type="sldNum" sz="quarter" idx="5"/>
          </p:nvPr>
        </p:nvSpPr>
        <p:spPr/>
        <p:txBody>
          <a:bodyPr/>
          <a:lstStyle/>
          <a:p>
            <a:pPr>
              <a:defRPr/>
            </a:pPr>
            <a:fld id="{A771901F-64D2-4CA6-BF2A-747190765ADD}" type="slidenum">
              <a:rPr lang="en-US" smtClean="0"/>
              <a:pPr>
                <a:defRPr/>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B07776BB-A77A-40DE-B926-01F08F2AA2FF}" type="slidenum">
              <a:rPr lang="en-US" smtClean="0"/>
              <a:pPr>
                <a:defRPr/>
              </a:pPr>
              <a:t>56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A172CEB2-FA6B-4347-BD96-78614A30126E}" type="datetime1">
              <a:rPr lang="id-ID" smtClean="0"/>
              <a:pPr>
                <a:defRPr/>
              </a:pPr>
              <a:t>19/06/2019</a:t>
            </a:fld>
            <a:endParaRPr lang="id-ID"/>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3CFDED7A-B31B-49DB-93AB-5B28B419D51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08B0787-2852-4416-894D-E7615174654E}"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7D102775-000E-4F15-9F1C-ED9E6D92DE8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AE383B6-65FE-4EF8-9FF4-253F40C66E8D}"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A9B6DE3E-D8E4-4FCF-8978-E2BA215B832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981200"/>
            <a:ext cx="8229600" cy="4114800"/>
          </a:xfrm>
        </p:spPr>
        <p:txBody>
          <a:bodyPr>
            <a:normAutofit/>
          </a:bodyPr>
          <a:lstStyle/>
          <a:p>
            <a:pPr lvl="0"/>
            <a:endParaRPr lang="id-ID"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C5860875-B96A-451F-B485-9C43909436B3}" type="datetime1">
              <a:rPr lang="id-ID" smtClean="0"/>
              <a:pPr>
                <a:defRPr/>
              </a:pPr>
              <a:t>19/06/2019</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smtClean="0"/>
              <a:t>DESIG BY LEXY COLECTION</a:t>
            </a: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4EBEDB1-849A-40E1-A9DD-C352E60589E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1F0A0BB0-16EF-44ED-B09C-D21B0288CB29}" type="datetime1">
              <a:rPr lang="id-ID" smtClean="0"/>
              <a:pPr>
                <a:defRPr/>
              </a:pPr>
              <a:t>19/06/2019</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en-US" smtClean="0"/>
              <a:t>DESIG BY LEXY COLECTION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017B7E78-68A4-43D7-8B9B-899AC88F1B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701FA3A-A908-40C1-A485-93504E46769E}"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7FA62925-5EDE-41BD-B51D-5CB1078F352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C451123-78AA-4545-83D4-B3E74FB8473C}" type="datetime1">
              <a:rPr lang="id-ID" smtClean="0"/>
              <a:pPr>
                <a:defRPr/>
              </a:pPr>
              <a:t>19/06/2019</a:t>
            </a:fld>
            <a:endParaRPr lang="en-US"/>
          </a:p>
        </p:txBody>
      </p:sp>
      <p:sp>
        <p:nvSpPr>
          <p:cNvPr id="6" name="Footer Placeholder 5"/>
          <p:cNvSpPr>
            <a:spLocks noGrp="1"/>
          </p:cNvSpPr>
          <p:nvPr>
            <p:ph type="ftr" sz="quarter" idx="11"/>
          </p:nvPr>
        </p:nvSpPr>
        <p:spPr/>
        <p:txBody>
          <a:bodyPr/>
          <a:lstStyle/>
          <a:p>
            <a:pPr>
              <a:defRPr/>
            </a:pPr>
            <a:r>
              <a:rPr lang="en-US" smtClean="0"/>
              <a:t>DESIG BY LEXY COLECTION</a:t>
            </a:r>
            <a:endParaRPr lang="en-US"/>
          </a:p>
        </p:txBody>
      </p:sp>
      <p:sp>
        <p:nvSpPr>
          <p:cNvPr id="7" name="Slide Number Placeholder 6"/>
          <p:cNvSpPr>
            <a:spLocks noGrp="1"/>
          </p:cNvSpPr>
          <p:nvPr>
            <p:ph type="sldNum" sz="quarter" idx="12"/>
          </p:nvPr>
        </p:nvSpPr>
        <p:spPr/>
        <p:txBody>
          <a:bodyPr/>
          <a:lstStyle/>
          <a:p>
            <a:pPr>
              <a:defRPr/>
            </a:pPr>
            <a:fld id="{8F0D1CAC-B857-44A2-BED3-BA52B188F6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6222DB4-ED85-4FDA-A459-B1BDB788FFBD}" type="datetime1">
              <a:rPr lang="id-ID" smtClean="0"/>
              <a:pPr>
                <a:defRPr/>
              </a:pPr>
              <a:t>19/06/2019</a:t>
            </a:fld>
            <a:endParaRPr lang="en-US"/>
          </a:p>
        </p:txBody>
      </p:sp>
      <p:sp>
        <p:nvSpPr>
          <p:cNvPr id="8" name="Footer Placeholder 7"/>
          <p:cNvSpPr>
            <a:spLocks noGrp="1"/>
          </p:cNvSpPr>
          <p:nvPr>
            <p:ph type="ftr" sz="quarter" idx="11"/>
          </p:nvPr>
        </p:nvSpPr>
        <p:spPr/>
        <p:txBody>
          <a:bodyPr/>
          <a:lstStyle/>
          <a:p>
            <a:pPr>
              <a:defRPr/>
            </a:pPr>
            <a:r>
              <a:rPr lang="en-US" smtClean="0"/>
              <a:t>DESIG BY LEXY COLECTION</a:t>
            </a:r>
            <a:endParaRPr lang="en-US"/>
          </a:p>
        </p:txBody>
      </p:sp>
      <p:sp>
        <p:nvSpPr>
          <p:cNvPr id="9" name="Slide Number Placeholder 8"/>
          <p:cNvSpPr>
            <a:spLocks noGrp="1"/>
          </p:cNvSpPr>
          <p:nvPr>
            <p:ph type="sldNum" sz="quarter" idx="12"/>
          </p:nvPr>
        </p:nvSpPr>
        <p:spPr/>
        <p:txBody>
          <a:bodyPr/>
          <a:lstStyle/>
          <a:p>
            <a:pPr>
              <a:defRPr/>
            </a:pPr>
            <a:fld id="{A9942988-FAE1-4F27-9FF5-023F98AF096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C008D4A-F748-4D89-AF25-E4945E852CB5}" type="datetime1">
              <a:rPr lang="id-ID" smtClean="0"/>
              <a:pPr>
                <a:defRPr/>
              </a:pPr>
              <a:t>19/06/2019</a:t>
            </a:fld>
            <a:endParaRPr lang="en-US"/>
          </a:p>
        </p:txBody>
      </p:sp>
      <p:sp>
        <p:nvSpPr>
          <p:cNvPr id="4" name="Footer Placeholder 3"/>
          <p:cNvSpPr>
            <a:spLocks noGrp="1"/>
          </p:cNvSpPr>
          <p:nvPr>
            <p:ph type="ftr" sz="quarter" idx="11"/>
          </p:nvPr>
        </p:nvSpPr>
        <p:spPr/>
        <p:txBody>
          <a:bodyPr/>
          <a:lstStyle/>
          <a:p>
            <a:pPr>
              <a:defRPr/>
            </a:pPr>
            <a:r>
              <a:rPr lang="en-US" smtClean="0"/>
              <a:t>DESIG BY LEXY COLECTION</a:t>
            </a:r>
            <a:endParaRPr lang="en-US"/>
          </a:p>
        </p:txBody>
      </p:sp>
      <p:sp>
        <p:nvSpPr>
          <p:cNvPr id="5" name="Slide Number Placeholder 4"/>
          <p:cNvSpPr>
            <a:spLocks noGrp="1"/>
          </p:cNvSpPr>
          <p:nvPr>
            <p:ph type="sldNum" sz="quarter" idx="12"/>
          </p:nvPr>
        </p:nvSpPr>
        <p:spPr/>
        <p:txBody>
          <a:bodyPr/>
          <a:lstStyle/>
          <a:p>
            <a:pPr>
              <a:defRPr/>
            </a:pPr>
            <a:fld id="{F0E0E3E6-1173-4197-931A-82D1395A43D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F142F72-56DC-4C7A-85D8-128AF3E52B35}" type="datetime1">
              <a:rPr lang="id-ID" smtClean="0"/>
              <a:pPr>
                <a:defRPr/>
              </a:pPr>
              <a:t>19/06/2019</a:t>
            </a:fld>
            <a:endParaRPr lang="en-US"/>
          </a:p>
        </p:txBody>
      </p:sp>
      <p:sp>
        <p:nvSpPr>
          <p:cNvPr id="3" name="Footer Placeholder 2"/>
          <p:cNvSpPr>
            <a:spLocks noGrp="1"/>
          </p:cNvSpPr>
          <p:nvPr>
            <p:ph type="ftr" sz="quarter" idx="11"/>
          </p:nvPr>
        </p:nvSpPr>
        <p:spPr/>
        <p:txBody>
          <a:bodyPr/>
          <a:lstStyle/>
          <a:p>
            <a:pPr>
              <a:defRPr/>
            </a:pPr>
            <a:r>
              <a:rPr lang="en-US" smtClean="0"/>
              <a:t>DESIG BY LEXY COLECTION</a:t>
            </a:r>
            <a:endParaRPr lang="en-US"/>
          </a:p>
        </p:txBody>
      </p:sp>
      <p:sp>
        <p:nvSpPr>
          <p:cNvPr id="4" name="Slide Number Placeholder 3"/>
          <p:cNvSpPr>
            <a:spLocks noGrp="1"/>
          </p:cNvSpPr>
          <p:nvPr>
            <p:ph type="sldNum" sz="quarter" idx="12"/>
          </p:nvPr>
        </p:nvSpPr>
        <p:spPr/>
        <p:txBody>
          <a:bodyPr/>
          <a:lstStyle/>
          <a:p>
            <a:pPr>
              <a:defRPr/>
            </a:pPr>
            <a:fld id="{7302BDFB-367F-4022-BB2C-28DD5784C2C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C9AA565-F9D2-4F86-916C-2E4A4F72F227}" type="datetime1">
              <a:rPr lang="id-ID" smtClean="0"/>
              <a:pPr>
                <a:defRPr/>
              </a:pPr>
              <a:t>19/06/2019</a:t>
            </a:fld>
            <a:endParaRPr lang="en-US"/>
          </a:p>
        </p:txBody>
      </p:sp>
      <p:sp>
        <p:nvSpPr>
          <p:cNvPr id="6" name="Footer Placeholder 5"/>
          <p:cNvSpPr>
            <a:spLocks noGrp="1"/>
          </p:cNvSpPr>
          <p:nvPr>
            <p:ph type="ftr" sz="quarter" idx="11"/>
          </p:nvPr>
        </p:nvSpPr>
        <p:spPr/>
        <p:txBody>
          <a:bodyPr/>
          <a:lstStyle/>
          <a:p>
            <a:pPr>
              <a:defRPr/>
            </a:pPr>
            <a:r>
              <a:rPr lang="en-US" smtClean="0"/>
              <a:t>DESIG BY LEXY COLECTION</a:t>
            </a:r>
            <a:endParaRPr lang="en-US"/>
          </a:p>
        </p:txBody>
      </p:sp>
      <p:sp>
        <p:nvSpPr>
          <p:cNvPr id="7" name="Slide Number Placeholder 6"/>
          <p:cNvSpPr>
            <a:spLocks noGrp="1"/>
          </p:cNvSpPr>
          <p:nvPr>
            <p:ph type="sldNum" sz="quarter" idx="12"/>
          </p:nvPr>
        </p:nvSpPr>
        <p:spPr/>
        <p:txBody>
          <a:bodyPr/>
          <a:lstStyle/>
          <a:p>
            <a:pPr>
              <a:defRPr/>
            </a:pPr>
            <a:fld id="{00328847-A201-47D9-9E74-506F3043AC5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A86F19-108F-4D2A-8CC4-86820CE27FFD}" type="datetime1">
              <a:rPr lang="id-ID" smtClean="0"/>
              <a:pPr>
                <a:defRPr/>
              </a:pPr>
              <a:t>19/06/2019</a:t>
            </a:fld>
            <a:endParaRPr lang="en-US"/>
          </a:p>
        </p:txBody>
      </p:sp>
      <p:sp>
        <p:nvSpPr>
          <p:cNvPr id="6" name="Footer Placeholder 5"/>
          <p:cNvSpPr>
            <a:spLocks noGrp="1"/>
          </p:cNvSpPr>
          <p:nvPr>
            <p:ph type="ftr" sz="quarter" idx="11"/>
          </p:nvPr>
        </p:nvSpPr>
        <p:spPr/>
        <p:txBody>
          <a:bodyPr/>
          <a:lstStyle/>
          <a:p>
            <a:pPr>
              <a:defRPr/>
            </a:pPr>
            <a:r>
              <a:rPr lang="en-US" smtClean="0"/>
              <a:t>DESIG BY LEXY COLECTION</a:t>
            </a:r>
            <a:endParaRPr lang="en-US"/>
          </a:p>
        </p:txBody>
      </p:sp>
      <p:sp>
        <p:nvSpPr>
          <p:cNvPr id="7" name="Slide Number Placeholder 6"/>
          <p:cNvSpPr>
            <a:spLocks noGrp="1"/>
          </p:cNvSpPr>
          <p:nvPr>
            <p:ph type="sldNum" sz="quarter" idx="12"/>
          </p:nvPr>
        </p:nvSpPr>
        <p:spPr/>
        <p:txBody>
          <a:bodyPr/>
          <a:lstStyle/>
          <a:p>
            <a:pPr>
              <a:defRPr/>
            </a:pPr>
            <a:fld id="{35656565-FC94-4F3C-84DE-7C845115685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F4B1ECC-AA23-4AF2-8435-742281986323}" type="datetime1">
              <a:rPr lang="id-ID" smtClean="0"/>
              <a:pPr>
                <a:defRPr/>
              </a:pPr>
              <a:t>19/06/2019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DESIG BY LEXY COLECTION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978CF79-3406-40E6-AF42-8A11DB79AA6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447800"/>
            <a:ext cx="8229600" cy="1371600"/>
          </a:xfrm>
        </p:spPr>
        <p:txBody>
          <a:bodyPr>
            <a:noAutofit/>
          </a:bodyPr>
          <a:lstStyle/>
          <a:p>
            <a:pPr algn="ctr"/>
            <a:r>
              <a:rPr lang="en-US" sz="6000" smtClean="0"/>
              <a:t>NEGOSIASI KOLABORASI </a:t>
            </a:r>
            <a:r>
              <a:rPr lang="en-US" sz="6000" dirty="0" smtClean="0"/>
              <a:t>&amp;</a:t>
            </a:r>
            <a:br>
              <a:rPr lang="en-US" sz="6000" dirty="0" smtClean="0"/>
            </a:br>
            <a:r>
              <a:rPr lang="en-US" sz="6000" dirty="0" smtClean="0"/>
              <a:t>JEJARING KERJA</a:t>
            </a:r>
            <a:endParaRPr lang="en-US" sz="6000" dirty="0"/>
          </a:p>
        </p:txBody>
      </p:sp>
      <p:sp>
        <p:nvSpPr>
          <p:cNvPr id="9221"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0AA6718-F923-4E27-AE0D-B9B4E6DA42B4}" type="slidenum">
              <a:rPr lang="en-US" smtClean="0"/>
              <a:pPr>
                <a:defRPr/>
              </a:pPr>
              <a:t>1</a:t>
            </a:fld>
            <a:endParaRPr lang="en-US" smtClean="0"/>
          </a:p>
        </p:txBody>
      </p:sp>
      <p:sp>
        <p:nvSpPr>
          <p:cNvPr id="9222" name="WordArt 4"/>
          <p:cNvSpPr>
            <a:spLocks noChangeArrowheads="1" noChangeShapeType="1" noTextEdit="1"/>
          </p:cNvSpPr>
          <p:nvPr/>
        </p:nvSpPr>
        <p:spPr bwMode="auto">
          <a:xfrm>
            <a:off x="990600" y="228600"/>
            <a:ext cx="7086600" cy="990600"/>
          </a:xfrm>
          <a:prstGeom prst="rect">
            <a:avLst/>
          </a:prstGeom>
        </p:spPr>
        <p:txBody>
          <a:bodyPr wrap="none" fromWordArt="1">
            <a:prstTxWarp prst="textPlain">
              <a:avLst>
                <a:gd name="adj" fmla="val 49421"/>
              </a:avLst>
            </a:prstTxWarp>
          </a:bodyPr>
          <a:lstStyle/>
          <a:p>
            <a:pPr algn="ctr"/>
            <a:endParaRPr lang="en-US"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33600"/>
            <a:ext cx="7239000" cy="1143000"/>
          </a:xfrm>
        </p:spPr>
        <p:txBody>
          <a:bodyPr>
            <a:noAutofit/>
          </a:bodyPr>
          <a:lstStyle/>
          <a:p>
            <a:pPr algn="ctr"/>
            <a:r>
              <a:rPr lang="en-US" sz="8800" dirty="0" err="1" smtClean="0"/>
              <a:t>dua</a:t>
            </a:r>
            <a:r>
              <a:rPr lang="en-US" sz="8800" dirty="0" smtClean="0"/>
              <a:t> </a:t>
            </a:r>
            <a:r>
              <a:rPr lang="en-US" sz="8800" dirty="0" err="1" smtClean="0"/>
              <a:t>pradigma</a:t>
            </a:r>
            <a:r>
              <a:rPr lang="en-US" sz="8800" dirty="0" smtClean="0"/>
              <a:t> </a:t>
            </a:r>
            <a:r>
              <a:rPr lang="en-US" sz="8800" dirty="0" err="1" smtClean="0"/>
              <a:t>dasar</a:t>
            </a:r>
            <a:r>
              <a:rPr lang="en-US" sz="8800" dirty="0" smtClean="0"/>
              <a:t> </a:t>
            </a:r>
            <a:r>
              <a:rPr lang="en-US" sz="8800" dirty="0" err="1" smtClean="0"/>
              <a:t>negosiasi</a:t>
            </a:r>
            <a:endParaRPr lang="en-US" sz="88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457200" y="1295400"/>
            <a:ext cx="8229600" cy="4835525"/>
          </a:xfrm>
        </p:spPr>
        <p:txBody>
          <a:bodyPr>
            <a:noAutofit/>
          </a:bodyPr>
          <a:lstStyle/>
          <a:p>
            <a:pPr marL="274320" indent="-274320" eaLnBrk="1" fontAlgn="auto" hangingPunct="1">
              <a:spcAft>
                <a:spcPts val="0"/>
              </a:spcAft>
              <a:buNone/>
              <a:defRPr/>
            </a:pPr>
            <a:endParaRPr lang="en-US" sz="3600" i="1" dirty="0"/>
          </a:p>
          <a:p>
            <a:pPr marL="274320" indent="-274320" eaLnBrk="1" fontAlgn="auto" hangingPunct="1">
              <a:spcAft>
                <a:spcPts val="0"/>
              </a:spcAft>
              <a:buFont typeface="Wingdings" pitchFamily="2" charset="2"/>
              <a:buNone/>
              <a:defRPr/>
            </a:pPr>
            <a:r>
              <a:rPr lang="en-US" sz="3600" i="1" dirty="0"/>
              <a:t>	A. PENDEKATANNYA WIN </a:t>
            </a:r>
            <a:r>
              <a:rPr lang="en-US" sz="3600" i="1" dirty="0" smtClean="0"/>
              <a:t>AND </a:t>
            </a:r>
            <a:r>
              <a:rPr lang="en-US" sz="3600" i="1" dirty="0"/>
              <a:t>LOSE </a:t>
            </a:r>
            <a:r>
              <a:rPr lang="en-US" sz="3600" i="1" dirty="0" smtClean="0"/>
              <a:t> (</a:t>
            </a:r>
            <a:r>
              <a:rPr lang="en-US" sz="3600" i="1" dirty="0" err="1" smtClean="0"/>
              <a:t>menang</a:t>
            </a:r>
            <a:r>
              <a:rPr lang="en-US" sz="3600" i="1" dirty="0" smtClean="0"/>
              <a:t> </a:t>
            </a:r>
            <a:r>
              <a:rPr lang="en-US" sz="3600" i="1" dirty="0" err="1" smtClean="0"/>
              <a:t>kalah</a:t>
            </a:r>
            <a:r>
              <a:rPr lang="en-US" sz="3600" i="1" dirty="0" smtClean="0"/>
              <a:t>)</a:t>
            </a:r>
            <a:endParaRPr lang="en-US" sz="3600" i="1" dirty="0"/>
          </a:p>
          <a:p>
            <a:pPr marL="274320" indent="-274320" eaLnBrk="1" fontAlgn="auto" hangingPunct="1">
              <a:spcAft>
                <a:spcPts val="0"/>
              </a:spcAft>
              <a:buFont typeface="Wingdings" pitchFamily="2" charset="2"/>
              <a:buNone/>
              <a:defRPr/>
            </a:pPr>
            <a:r>
              <a:rPr lang="en-US" sz="3600" i="1" dirty="0"/>
              <a:t>	B. HASIL ZERO SUM</a:t>
            </a:r>
          </a:p>
          <a:p>
            <a:pPr marL="274320" indent="-274320" eaLnBrk="1" fontAlgn="auto" hangingPunct="1">
              <a:spcAft>
                <a:spcPts val="0"/>
              </a:spcAft>
              <a:buFont typeface="Wingdings" pitchFamily="2" charset="2"/>
              <a:buNone/>
              <a:defRPr/>
            </a:pPr>
            <a:r>
              <a:rPr lang="en-US" sz="3600" i="1" dirty="0"/>
              <a:t>	</a:t>
            </a:r>
            <a:r>
              <a:rPr lang="en-US" sz="3600" i="1" dirty="0" err="1"/>
              <a:t>Contoh</a:t>
            </a:r>
            <a:r>
              <a:rPr lang="en-US" sz="3600" i="1" dirty="0"/>
              <a:t> :</a:t>
            </a:r>
          </a:p>
          <a:p>
            <a:pPr marL="274320" indent="-274320" eaLnBrk="1" fontAlgn="auto" hangingPunct="1">
              <a:spcAft>
                <a:spcPts val="0"/>
              </a:spcAft>
              <a:buFont typeface="Wingdings" pitchFamily="2" charset="2"/>
              <a:buNone/>
              <a:defRPr/>
            </a:pPr>
            <a:r>
              <a:rPr lang="en-US" sz="3600" i="1" dirty="0"/>
              <a:t>	a. </a:t>
            </a:r>
            <a:r>
              <a:rPr lang="en-US" sz="3600" i="1" dirty="0" err="1"/>
              <a:t>Penjualan</a:t>
            </a:r>
            <a:r>
              <a:rPr lang="en-US" sz="3600" i="1" dirty="0"/>
              <a:t> Mobil </a:t>
            </a:r>
            <a:r>
              <a:rPr lang="en-US" sz="3600" i="1" dirty="0" err="1"/>
              <a:t>bekas</a:t>
            </a:r>
            <a:r>
              <a:rPr lang="en-US" sz="3600" i="1" dirty="0"/>
              <a:t>, </a:t>
            </a:r>
            <a:r>
              <a:rPr lang="en-US" sz="3600" i="1" dirty="0" err="1"/>
              <a:t>Properti</a:t>
            </a:r>
            <a:endParaRPr lang="en-US" sz="3600" i="1" dirty="0"/>
          </a:p>
          <a:p>
            <a:pPr marL="274320" indent="-274320" eaLnBrk="1" fontAlgn="auto" hangingPunct="1">
              <a:spcAft>
                <a:spcPts val="0"/>
              </a:spcAft>
              <a:buFont typeface="Wingdings" pitchFamily="2" charset="2"/>
              <a:buNone/>
              <a:defRPr/>
            </a:pPr>
            <a:r>
              <a:rPr lang="en-US" sz="3600" i="1" dirty="0"/>
              <a:t>	b. </a:t>
            </a:r>
            <a:r>
              <a:rPr lang="en-US" sz="3600" i="1" dirty="0" err="1"/>
              <a:t>Dalam</a:t>
            </a:r>
            <a:r>
              <a:rPr lang="en-US" sz="3600" i="1" dirty="0"/>
              <a:t> </a:t>
            </a:r>
            <a:r>
              <a:rPr lang="en-US" sz="3600" i="1" dirty="0" err="1"/>
              <a:t>organisasi</a:t>
            </a:r>
            <a:r>
              <a:rPr lang="en-US" sz="3600" i="1" dirty="0"/>
              <a:t> </a:t>
            </a:r>
            <a:r>
              <a:rPr lang="en-US" sz="3600" i="1" dirty="0" err="1"/>
              <a:t>Tawar</a:t>
            </a:r>
            <a:r>
              <a:rPr lang="en-US" sz="3600" i="1" dirty="0"/>
              <a:t> </a:t>
            </a:r>
            <a:r>
              <a:rPr lang="en-US" sz="3600" i="1" dirty="0" err="1"/>
              <a:t>menawar</a:t>
            </a:r>
            <a:r>
              <a:rPr lang="en-US" sz="3600" i="1" dirty="0"/>
              <a:t> </a:t>
            </a:r>
            <a:r>
              <a:rPr lang="en-US" sz="3600" i="1" dirty="0" err="1"/>
              <a:t>dalam</a:t>
            </a:r>
            <a:r>
              <a:rPr lang="en-US" sz="3600" i="1" dirty="0"/>
              <a:t> </a:t>
            </a:r>
            <a:r>
              <a:rPr lang="en-US" sz="3600" i="1" dirty="0" err="1"/>
              <a:t>penggajian</a:t>
            </a:r>
            <a:endParaRPr lang="en-US" sz="3600" i="1" dirty="0"/>
          </a:p>
          <a:p>
            <a:pPr marL="274320" indent="-274320" eaLnBrk="1" fontAlgn="auto" hangingPunct="1">
              <a:spcAft>
                <a:spcPts val="0"/>
              </a:spcAft>
              <a:buFont typeface="Wingdings" pitchFamily="2" charset="2"/>
              <a:buNone/>
              <a:defRPr/>
            </a:pPr>
            <a:r>
              <a:rPr lang="en-US" sz="3600" i="1" dirty="0"/>
              <a:t>	</a:t>
            </a:r>
          </a:p>
        </p:txBody>
      </p:sp>
      <p:sp>
        <p:nvSpPr>
          <p:cNvPr id="24579"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1C153C83-A591-4328-B617-B91B370B03F9}" type="datetime1">
              <a:rPr lang="id-ID" smtClean="0">
                <a:solidFill>
                  <a:schemeClr val="tx1"/>
                </a:solidFill>
              </a:rPr>
              <a:pPr>
                <a:defRPr/>
              </a:pPr>
              <a:t>19/06/2019</a:t>
            </a:fld>
            <a:endParaRPr lang="en-US" smtClean="0">
              <a:solidFill>
                <a:schemeClr val="tx1"/>
              </a:solidFill>
            </a:endParaRPr>
          </a:p>
        </p:txBody>
      </p:sp>
      <p:sp>
        <p:nvSpPr>
          <p:cNvPr id="24580"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solidFill>
                  <a:schemeClr val="tx1"/>
                </a:solidFill>
              </a:rPr>
              <a:t>DESIG BY LEXY COLECTION</a:t>
            </a:r>
          </a:p>
        </p:txBody>
      </p:sp>
      <p:sp>
        <p:nvSpPr>
          <p:cNvPr id="24581"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3648D0D-7D4F-4D47-8659-252249330900}" type="slidenum">
              <a:rPr lang="en-US" smtClean="0">
                <a:solidFill>
                  <a:schemeClr val="tx1"/>
                </a:solidFill>
              </a:rPr>
              <a:pPr>
                <a:defRPr/>
              </a:pPr>
              <a:t>11</a:t>
            </a:fld>
            <a:endParaRPr lang="en-US" smtClean="0">
              <a:solidFill>
                <a:schemeClr val="tx1"/>
              </a:solidFill>
            </a:endParaRPr>
          </a:p>
        </p:txBody>
      </p:sp>
      <p:sp>
        <p:nvSpPr>
          <p:cNvPr id="18438" name="WordArt 4"/>
          <p:cNvSpPr>
            <a:spLocks noChangeArrowheads="1" noChangeShapeType="1" noTextEdit="1"/>
          </p:cNvSpPr>
          <p:nvPr/>
        </p:nvSpPr>
        <p:spPr bwMode="auto">
          <a:xfrm>
            <a:off x="828675" y="304800"/>
            <a:ext cx="7486650" cy="838200"/>
          </a:xfrm>
          <a:prstGeom prst="rect">
            <a:avLst/>
          </a:prstGeom>
        </p:spPr>
        <p:txBody>
          <a:bodyPr wrap="none" fromWordArt="1">
            <a:prstTxWarp prst="textPlain">
              <a:avLst>
                <a:gd name="adj" fmla="val 50000"/>
              </a:avLst>
            </a:prstTxWarp>
          </a:bodyPr>
          <a:lstStyle/>
          <a:p>
            <a:pPr algn="ctr"/>
            <a:endParaRPr lang="en-US" sz="2400" kern="10" dirty="0">
              <a:ln w="12700">
                <a:solidFill>
                  <a:srgbClr val="EAEAEA"/>
                </a:solidFill>
                <a:round/>
                <a:headEnd/>
                <a:tailEnd/>
              </a:ln>
              <a:effectLst>
                <a:outerShdw dist="35921" dir="2700000" sy="50000" kx="2115830" algn="bl" rotWithShape="0">
                  <a:srgbClr val="C0C0C0">
                    <a:alpha val="79999"/>
                  </a:srgbClr>
                </a:outerShdw>
              </a:effectLst>
              <a:latin typeface="Arial Black"/>
            </a:endParaRPr>
          </a:p>
        </p:txBody>
      </p:sp>
      <p:sp>
        <p:nvSpPr>
          <p:cNvPr id="7" name="TextBox 6"/>
          <p:cNvSpPr txBox="1"/>
          <p:nvPr/>
        </p:nvSpPr>
        <p:spPr>
          <a:xfrm>
            <a:off x="838200" y="304800"/>
            <a:ext cx="7543800" cy="1323439"/>
          </a:xfrm>
          <a:prstGeom prst="rect">
            <a:avLst/>
          </a:prstGeom>
          <a:noFill/>
        </p:spPr>
        <p:txBody>
          <a:bodyPr wrap="square" rtlCol="0">
            <a:spAutoFit/>
          </a:bodyPr>
          <a:lstStyle/>
          <a:p>
            <a:pPr marL="274320" indent="-274320" algn="ctr" eaLnBrk="1" fontAlgn="auto" hangingPunct="1">
              <a:spcAft>
                <a:spcPts val="0"/>
              </a:spcAft>
              <a:buFont typeface="Wingdings" pitchFamily="2" charset="2"/>
              <a:buAutoNum type="arabicPeriod"/>
              <a:defRPr/>
            </a:pPr>
            <a:r>
              <a:rPr lang="en-US" sz="4000" b="1" i="1" dirty="0" smtClean="0">
                <a:solidFill>
                  <a:srgbClr val="FFFF00"/>
                </a:solidFill>
              </a:rPr>
              <a:t>DISTRIBUTIVE BARGAINING</a:t>
            </a:r>
            <a:endParaRPr lang="en-US" sz="4000" b="1"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0899">
                                            <p:txEl>
                                              <p:pRg st="1" end="1"/>
                                            </p:txEl>
                                          </p:spTgt>
                                        </p:tgtEl>
                                        <p:attrNameLst>
                                          <p:attrName>style.visibility</p:attrName>
                                        </p:attrNameLst>
                                      </p:cBhvr>
                                      <p:to>
                                        <p:strVal val="visible"/>
                                      </p:to>
                                    </p:set>
                                    <p:animEffect transition="in" filter="fade">
                                      <p:cBhvr>
                                        <p:cTn id="14" dur="1000"/>
                                        <p:tgtEl>
                                          <p:spTgt spid="80899">
                                            <p:txEl>
                                              <p:pRg st="1" end="1"/>
                                            </p:txEl>
                                          </p:spTgt>
                                        </p:tgtEl>
                                      </p:cBhvr>
                                    </p:animEffect>
                                    <p:anim calcmode="lin" valueType="num">
                                      <p:cBhvr>
                                        <p:cTn id="15" dur="1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08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0899">
                                            <p:txEl>
                                              <p:pRg st="2" end="2"/>
                                            </p:txEl>
                                          </p:spTgt>
                                        </p:tgtEl>
                                        <p:attrNameLst>
                                          <p:attrName>style.visibility</p:attrName>
                                        </p:attrNameLst>
                                      </p:cBhvr>
                                      <p:to>
                                        <p:strVal val="visible"/>
                                      </p:to>
                                    </p:set>
                                    <p:animEffect transition="in" filter="fade">
                                      <p:cBhvr>
                                        <p:cTn id="21" dur="1000"/>
                                        <p:tgtEl>
                                          <p:spTgt spid="80899">
                                            <p:txEl>
                                              <p:pRg st="2" end="2"/>
                                            </p:txEl>
                                          </p:spTgt>
                                        </p:tgtEl>
                                      </p:cBhvr>
                                    </p:animEffect>
                                    <p:anim calcmode="lin" valueType="num">
                                      <p:cBhvr>
                                        <p:cTn id="22"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0899">
                                            <p:txEl>
                                              <p:pRg st="3" end="3"/>
                                            </p:txEl>
                                          </p:spTgt>
                                        </p:tgtEl>
                                        <p:attrNameLst>
                                          <p:attrName>style.visibility</p:attrName>
                                        </p:attrNameLst>
                                      </p:cBhvr>
                                      <p:to>
                                        <p:strVal val="visible"/>
                                      </p:to>
                                    </p:set>
                                    <p:animEffect transition="in" filter="fade">
                                      <p:cBhvr>
                                        <p:cTn id="28" dur="1000"/>
                                        <p:tgtEl>
                                          <p:spTgt spid="80899">
                                            <p:txEl>
                                              <p:pRg st="3" end="3"/>
                                            </p:txEl>
                                          </p:spTgt>
                                        </p:tgtEl>
                                      </p:cBhvr>
                                    </p:animEffect>
                                    <p:anim calcmode="lin" valueType="num">
                                      <p:cBhvr>
                                        <p:cTn id="29" dur="10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08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0899">
                                            <p:txEl>
                                              <p:pRg st="4" end="4"/>
                                            </p:txEl>
                                          </p:spTgt>
                                        </p:tgtEl>
                                        <p:attrNameLst>
                                          <p:attrName>style.visibility</p:attrName>
                                        </p:attrNameLst>
                                      </p:cBhvr>
                                      <p:to>
                                        <p:strVal val="visible"/>
                                      </p:to>
                                    </p:set>
                                    <p:animEffect transition="in" filter="fade">
                                      <p:cBhvr>
                                        <p:cTn id="35" dur="1000"/>
                                        <p:tgtEl>
                                          <p:spTgt spid="80899">
                                            <p:txEl>
                                              <p:pRg st="4" end="4"/>
                                            </p:txEl>
                                          </p:spTgt>
                                        </p:tgtEl>
                                      </p:cBhvr>
                                    </p:animEffect>
                                    <p:anim calcmode="lin" valueType="num">
                                      <p:cBhvr>
                                        <p:cTn id="36" dur="10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0899">
                                            <p:txEl>
                                              <p:pRg st="5" end="5"/>
                                            </p:txEl>
                                          </p:spTgt>
                                        </p:tgtEl>
                                        <p:attrNameLst>
                                          <p:attrName>style.visibility</p:attrName>
                                        </p:attrNameLst>
                                      </p:cBhvr>
                                      <p:to>
                                        <p:strVal val="visible"/>
                                      </p:to>
                                    </p:set>
                                    <p:animEffect transition="in" filter="fade">
                                      <p:cBhvr>
                                        <p:cTn id="42" dur="1000"/>
                                        <p:tgtEl>
                                          <p:spTgt spid="80899">
                                            <p:txEl>
                                              <p:pRg st="5" end="5"/>
                                            </p:txEl>
                                          </p:spTgt>
                                        </p:tgtEl>
                                      </p:cBhvr>
                                    </p:animEffect>
                                    <p:anim calcmode="lin" valueType="num">
                                      <p:cBhvr>
                                        <p:cTn id="43" dur="1000" fill="hold"/>
                                        <p:tgtEl>
                                          <p:spTgt spid="808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08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80899">
                                            <p:txEl>
                                              <p:pRg st="6" end="6"/>
                                            </p:txEl>
                                          </p:spTgt>
                                        </p:tgtEl>
                                        <p:attrNameLst>
                                          <p:attrName>style.visibility</p:attrName>
                                        </p:attrNameLst>
                                      </p:cBhvr>
                                      <p:to>
                                        <p:strVal val="visible"/>
                                      </p:to>
                                    </p:set>
                                    <p:animEffect transition="in" filter="fade">
                                      <p:cBhvr>
                                        <p:cTn id="49" dur="1000"/>
                                        <p:tgtEl>
                                          <p:spTgt spid="80899">
                                            <p:txEl>
                                              <p:pRg st="6" end="6"/>
                                            </p:txEl>
                                          </p:spTgt>
                                        </p:tgtEl>
                                      </p:cBhvr>
                                    </p:animEffect>
                                    <p:anim calcmode="lin" valueType="num">
                                      <p:cBhvr>
                                        <p:cTn id="50" dur="1000" fill="hold"/>
                                        <p:tgtEl>
                                          <p:spTgt spid="808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675"/>
            <a:ext cx="7239000" cy="1143000"/>
          </a:xfrm>
        </p:spPr>
        <p:txBody>
          <a:bodyPr>
            <a:noAutofit/>
          </a:bodyPr>
          <a:lstStyle/>
          <a:p>
            <a:pPr algn="ctr"/>
            <a:r>
              <a:rPr lang="en-US" sz="4800" i="1" dirty="0" smtClean="0"/>
              <a:t>2. </a:t>
            </a:r>
            <a:r>
              <a:rPr lang="en-US" sz="4800" i="1" dirty="0" smtClean="0">
                <a:solidFill>
                  <a:srgbClr val="FF0000"/>
                </a:solidFill>
              </a:rPr>
              <a:t>INTEGRATIVE BARGAINING</a:t>
            </a:r>
            <a:endParaRPr lang="en-US" sz="4400" dirty="0"/>
          </a:p>
        </p:txBody>
      </p:sp>
      <p:sp>
        <p:nvSpPr>
          <p:cNvPr id="3" name="Content Placeholder 2"/>
          <p:cNvSpPr>
            <a:spLocks noGrp="1"/>
          </p:cNvSpPr>
          <p:nvPr>
            <p:ph idx="1"/>
          </p:nvPr>
        </p:nvSpPr>
        <p:spPr>
          <a:xfrm>
            <a:off x="914400" y="1609725"/>
            <a:ext cx="7620000" cy="4846638"/>
          </a:xfrm>
        </p:spPr>
        <p:txBody>
          <a:bodyPr/>
          <a:lstStyle/>
          <a:p>
            <a:pPr marL="274320" indent="-274320" eaLnBrk="1" fontAlgn="auto" hangingPunct="1">
              <a:spcAft>
                <a:spcPts val="0"/>
              </a:spcAft>
              <a:buFont typeface="Wingdings" pitchFamily="2" charset="2"/>
              <a:buNone/>
              <a:defRPr/>
            </a:pPr>
            <a:r>
              <a:rPr lang="en-US" sz="3600" i="1" dirty="0" smtClean="0"/>
              <a:t>A. PENDEKATAN WIN – WIN (</a:t>
            </a:r>
            <a:r>
              <a:rPr lang="en-US" sz="3600" i="1" dirty="0" err="1" smtClean="0"/>
              <a:t>menang-menang</a:t>
            </a:r>
            <a:r>
              <a:rPr lang="en-US" sz="3600" i="1" dirty="0" smtClean="0"/>
              <a:t>)</a:t>
            </a:r>
          </a:p>
          <a:p>
            <a:pPr marL="274320" indent="-274320" eaLnBrk="1" fontAlgn="auto" hangingPunct="1">
              <a:spcAft>
                <a:spcPts val="0"/>
              </a:spcAft>
              <a:buFont typeface="Wingdings" pitchFamily="2" charset="2"/>
              <a:buNone/>
              <a:defRPr/>
            </a:pPr>
            <a:r>
              <a:rPr lang="en-US" sz="3600" i="1" dirty="0" smtClean="0"/>
              <a:t>	B. HASIL POSITIVE SUM</a:t>
            </a:r>
          </a:p>
          <a:p>
            <a:pPr marL="274320" indent="-274320" eaLnBrk="1" fontAlgn="auto" hangingPunct="1">
              <a:spcAft>
                <a:spcPts val="0"/>
              </a:spcAft>
              <a:buFont typeface="Wingdings" pitchFamily="2" charset="2"/>
              <a:buNone/>
              <a:defRPr/>
            </a:pPr>
            <a:r>
              <a:rPr lang="en-US" sz="3600" i="1" dirty="0" smtClean="0"/>
              <a:t>	</a:t>
            </a:r>
            <a:r>
              <a:rPr lang="en-US" sz="3600" i="1" dirty="0" err="1" smtClean="0"/>
              <a:t>Contoh</a:t>
            </a:r>
            <a:r>
              <a:rPr lang="en-US" sz="3600" i="1" dirty="0" smtClean="0"/>
              <a:t> ;</a:t>
            </a:r>
          </a:p>
          <a:p>
            <a:pPr marL="274320" indent="-274320" eaLnBrk="1" fontAlgn="auto" hangingPunct="1">
              <a:spcAft>
                <a:spcPts val="0"/>
              </a:spcAft>
              <a:buFont typeface="Wingdings" pitchFamily="2" charset="2"/>
              <a:buNone/>
              <a:defRPr/>
            </a:pPr>
            <a:r>
              <a:rPr lang="en-US" sz="3600" i="1" dirty="0" smtClean="0"/>
              <a:t>	a. </a:t>
            </a:r>
            <a:r>
              <a:rPr lang="en-US" sz="3600" i="1" dirty="0" err="1" smtClean="0"/>
              <a:t>Negosiasi</a:t>
            </a:r>
            <a:r>
              <a:rPr lang="en-US" sz="3600" i="1" dirty="0" smtClean="0"/>
              <a:t> </a:t>
            </a:r>
            <a:r>
              <a:rPr lang="en-US" sz="3600" i="1" dirty="0" err="1" smtClean="0"/>
              <a:t>tingkat</a:t>
            </a:r>
            <a:r>
              <a:rPr lang="en-US" sz="3600" i="1" dirty="0" smtClean="0"/>
              <a:t> </a:t>
            </a:r>
            <a:r>
              <a:rPr lang="en-US" sz="3600" i="1" dirty="0" err="1" smtClean="0"/>
              <a:t>Internasional</a:t>
            </a:r>
            <a:endParaRPr lang="en-US" sz="3600" i="1" dirty="0" smtClean="0"/>
          </a:p>
          <a:p>
            <a:pPr marL="274320" indent="-274320" eaLnBrk="1" fontAlgn="auto" hangingPunct="1">
              <a:spcAft>
                <a:spcPts val="0"/>
              </a:spcAft>
              <a:buFont typeface="Wingdings" pitchFamily="2" charset="2"/>
              <a:buNone/>
              <a:defRPr/>
            </a:pPr>
            <a:r>
              <a:rPr lang="en-US" sz="3600" i="1" dirty="0" smtClean="0"/>
              <a:t>	b. </a:t>
            </a:r>
            <a:r>
              <a:rPr lang="en-US" sz="3600" i="1" dirty="0" err="1" smtClean="0"/>
              <a:t>Negosiasi</a:t>
            </a:r>
            <a:r>
              <a:rPr lang="en-US" sz="3600" i="1" dirty="0" smtClean="0"/>
              <a:t> </a:t>
            </a:r>
            <a:r>
              <a:rPr lang="en-US" sz="3600" i="1" dirty="0" err="1" smtClean="0"/>
              <a:t>antara</a:t>
            </a:r>
            <a:r>
              <a:rPr lang="en-US" sz="3600" i="1" dirty="0" smtClean="0"/>
              <a:t> </a:t>
            </a:r>
            <a:r>
              <a:rPr lang="en-US" sz="3600" i="1" dirty="0" err="1" smtClean="0"/>
              <a:t>Buruh</a:t>
            </a:r>
            <a:r>
              <a:rPr lang="en-US" sz="3600" i="1" dirty="0" smtClean="0"/>
              <a:t> </a:t>
            </a:r>
            <a:r>
              <a:rPr lang="en-US" sz="3600" i="1" dirty="0" err="1" smtClean="0"/>
              <a:t>dengan</a:t>
            </a:r>
            <a:r>
              <a:rPr lang="en-US" sz="3600" i="1" dirty="0" smtClean="0"/>
              <a:t> </a:t>
            </a:r>
            <a:r>
              <a:rPr lang="en-US" sz="3600" i="1" dirty="0" err="1" smtClean="0"/>
              <a:t>Manajemen</a:t>
            </a:r>
            <a:r>
              <a:rPr lang="en-US" sz="3600" i="1" dirty="0" smtClean="0"/>
              <a:t> Perusahaan</a:t>
            </a:r>
          </a:p>
          <a:p>
            <a:endParaRPr lang="en-US" sz="32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143000"/>
            <a:ext cx="8229600" cy="4987925"/>
          </a:xfrm>
        </p:spPr>
        <p:txBody>
          <a:bodyPr/>
          <a:lstStyle/>
          <a:p>
            <a:pPr marL="292100" indent="-292100" eaLnBrk="1" hangingPunct="1">
              <a:buFont typeface="Wingdings" pitchFamily="2" charset="2"/>
              <a:buAutoNum type="arabicPeriod"/>
            </a:pPr>
            <a:r>
              <a:rPr lang="en-US" sz="3200" i="1" dirty="0" smtClean="0"/>
              <a:t>PENINGKATAN KETERGANTUNGAN ANTARA PIHAK LAIN ( SERIKAT KERJA &amp; MANAJEMEN SALING TERGANTUNG DLM MENENTUKAN TUGAS-TUGAS DLM PERUSAHAAN )</a:t>
            </a:r>
          </a:p>
          <a:p>
            <a:pPr marL="292100" indent="-292100" eaLnBrk="1" hangingPunct="1">
              <a:buFont typeface="Wingdings" pitchFamily="2" charset="2"/>
              <a:buNone/>
            </a:pPr>
            <a:r>
              <a:rPr lang="en-US" sz="3200" i="1" dirty="0" smtClean="0"/>
              <a:t>2. MEMAHAMI KONFLIK ANTAR PIHAK-PIHAK </a:t>
            </a:r>
          </a:p>
          <a:p>
            <a:pPr marL="292100" indent="-292100" eaLnBrk="1" hangingPunct="1">
              <a:buFont typeface="Wingdings" pitchFamily="2" charset="2"/>
              <a:buNone/>
            </a:pPr>
            <a:r>
              <a:rPr lang="en-US" sz="3200" i="1" dirty="0" smtClean="0"/>
              <a:t>	( SERIKAT KERJA DNG MANAJEMEN TIDAK SEPENDAPAT TENTANG  ISI KONTAK KERJA)</a:t>
            </a:r>
          </a:p>
        </p:txBody>
      </p:sp>
      <p:sp>
        <p:nvSpPr>
          <p:cNvPr id="23555"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3931FFF2-E2D6-47FC-B9E3-461C31403E28}" type="datetime1">
              <a:rPr lang="id-ID" smtClean="0"/>
              <a:pPr>
                <a:defRPr/>
              </a:pPr>
              <a:t>19/06/2019</a:t>
            </a:fld>
            <a:endParaRPr lang="en-US" smtClean="0"/>
          </a:p>
        </p:txBody>
      </p:sp>
      <p:sp>
        <p:nvSpPr>
          <p:cNvPr id="23556"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3557"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9DD31EE1-804B-43CA-97BF-BDD19E4E90B4}" type="slidenum">
              <a:rPr lang="en-US" smtClean="0"/>
              <a:pPr>
                <a:defRPr/>
              </a:pPr>
              <a:t>13</a:t>
            </a:fld>
            <a:endParaRPr lang="en-US" smtClean="0"/>
          </a:p>
        </p:txBody>
      </p:sp>
      <p:sp>
        <p:nvSpPr>
          <p:cNvPr id="19462" name="WordArt 4" descr="Narrow vertical"/>
          <p:cNvSpPr>
            <a:spLocks noChangeArrowheads="1" noChangeShapeType="1" noTextEdit="1"/>
          </p:cNvSpPr>
          <p:nvPr/>
        </p:nvSpPr>
        <p:spPr bwMode="auto">
          <a:xfrm>
            <a:off x="838200" y="0"/>
            <a:ext cx="7410450" cy="914400"/>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a:rPr>
              <a:t>4 ELEMEN KUNCI NEGOSIASI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1000" fill="hold"/>
                                        <p:tgtEl>
                                          <p:spTgt spid="19462"/>
                                        </p:tgtEl>
                                        <p:attrNameLst>
                                          <p:attrName>ppt_x</p:attrName>
                                        </p:attrNameLst>
                                      </p:cBhvr>
                                      <p:tavLst>
                                        <p:tav tm="0">
                                          <p:val>
                                            <p:strVal val="#ppt_x-.2"/>
                                          </p:val>
                                        </p:tav>
                                        <p:tav tm="100000">
                                          <p:val>
                                            <p:strVal val="#ppt_x"/>
                                          </p:val>
                                        </p:tav>
                                      </p:tavLst>
                                    </p:anim>
                                    <p:anim calcmode="lin" valueType="num">
                                      <p:cBhvr>
                                        <p:cTn id="8" dur="1000" fill="hold"/>
                                        <p:tgtEl>
                                          <p:spTgt spid="194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58">
                                            <p:txEl>
                                              <p:pRg st="0" end="0"/>
                                            </p:txEl>
                                          </p:spTgt>
                                        </p:tgtEl>
                                        <p:attrNameLst>
                                          <p:attrName>style.visibility</p:attrName>
                                        </p:attrNameLst>
                                      </p:cBhvr>
                                      <p:to>
                                        <p:strVal val="visible"/>
                                      </p:to>
                                    </p:set>
                                    <p:animEffect transition="in" filter="fade">
                                      <p:cBhvr>
                                        <p:cTn id="14" dur="1000"/>
                                        <p:tgtEl>
                                          <p:spTgt spid="19458">
                                            <p:txEl>
                                              <p:pRg st="0" end="0"/>
                                            </p:txEl>
                                          </p:spTgt>
                                        </p:tgtEl>
                                      </p:cBhvr>
                                    </p:animEffect>
                                    <p:anim calcmode="lin" valueType="num">
                                      <p:cBhvr>
                                        <p:cTn id="15"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4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9458">
                                            <p:txEl>
                                              <p:pRg st="1" end="1"/>
                                            </p:txEl>
                                          </p:spTgt>
                                        </p:tgtEl>
                                        <p:attrNameLst>
                                          <p:attrName>style.visibility</p:attrName>
                                        </p:attrNameLst>
                                      </p:cBhvr>
                                      <p:to>
                                        <p:strVal val="visible"/>
                                      </p:to>
                                    </p:set>
                                    <p:animEffect transition="in" filter="fade">
                                      <p:cBhvr>
                                        <p:cTn id="21" dur="1000"/>
                                        <p:tgtEl>
                                          <p:spTgt spid="19458">
                                            <p:txEl>
                                              <p:pRg st="1" end="1"/>
                                            </p:txEl>
                                          </p:spTgt>
                                        </p:tgtEl>
                                      </p:cBhvr>
                                    </p:animEffect>
                                    <p:anim calcmode="lin" valueType="num">
                                      <p:cBhvr>
                                        <p:cTn id="22" dur="10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45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9458">
                                            <p:txEl>
                                              <p:pRg st="2" end="2"/>
                                            </p:txEl>
                                          </p:spTgt>
                                        </p:tgtEl>
                                        <p:attrNameLst>
                                          <p:attrName>style.visibility</p:attrName>
                                        </p:attrNameLst>
                                      </p:cBhvr>
                                      <p:to>
                                        <p:strVal val="visible"/>
                                      </p:to>
                                    </p:set>
                                    <p:animEffect transition="in" filter="fade">
                                      <p:cBhvr>
                                        <p:cTn id="28" dur="1000"/>
                                        <p:tgtEl>
                                          <p:spTgt spid="19458">
                                            <p:txEl>
                                              <p:pRg st="2" end="2"/>
                                            </p:txEl>
                                          </p:spTgt>
                                        </p:tgtEl>
                                      </p:cBhvr>
                                    </p:animEffect>
                                    <p:anim calcmode="lin" valueType="num">
                                      <p:cBhvr>
                                        <p:cTn id="29" dur="10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45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P spid="194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t>
            </a:r>
            <a:r>
              <a:rPr lang="en-US" dirty="0" smtClean="0"/>
              <a:t>…</a:t>
            </a:r>
            <a:endParaRPr lang="en-US" dirty="0"/>
          </a:p>
        </p:txBody>
      </p:sp>
      <p:sp>
        <p:nvSpPr>
          <p:cNvPr id="3" name="Content Placeholder 2"/>
          <p:cNvSpPr>
            <a:spLocks noGrp="1"/>
          </p:cNvSpPr>
          <p:nvPr>
            <p:ph idx="1"/>
          </p:nvPr>
        </p:nvSpPr>
        <p:spPr>
          <a:xfrm>
            <a:off x="457200" y="1609725"/>
            <a:ext cx="8382000" cy="4846638"/>
          </a:xfrm>
        </p:spPr>
        <p:txBody>
          <a:bodyPr/>
          <a:lstStyle/>
          <a:p>
            <a:pPr marL="292100" indent="-292100" eaLnBrk="1" hangingPunct="1">
              <a:buFont typeface="Wingdings" pitchFamily="2" charset="2"/>
              <a:buNone/>
            </a:pPr>
            <a:r>
              <a:rPr lang="en-US" sz="3200" i="1" dirty="0" smtClean="0"/>
              <a:t>3. KESEMPATAN BERINTERAKSI ANTARA PIHAK-PIHAK  ( DLM BERNEGOSIASI MASING-MASING PIHAK MEMILIKI KESEMPATAN UNTUK SALING MEMPENGARUHI )</a:t>
            </a:r>
          </a:p>
          <a:p>
            <a:pPr marL="292100" indent="-292100" eaLnBrk="1" hangingPunct="1">
              <a:buFont typeface="Wingdings" pitchFamily="2" charset="2"/>
              <a:buNone/>
            </a:pPr>
            <a:r>
              <a:rPr lang="en-US" sz="3200" i="1" dirty="0" smtClean="0"/>
              <a:t>4. KEMUNGKINAN ADANYA KESEPAKATAN.</a:t>
            </a:r>
          </a:p>
          <a:p>
            <a:pPr marL="292100" indent="-292100" eaLnBrk="1" hangingPunct="1">
              <a:buFont typeface="Wingdings" pitchFamily="2" charset="2"/>
              <a:buNone/>
            </a:pPr>
            <a:r>
              <a:rPr lang="en-US" sz="3200" i="1" dirty="0" smtClean="0"/>
              <a:t>	( KEDUA BELAH PIHAK MENGHARAPKAN SAMPAI PADA PUNCAK KESEPAKATAN MENGENAI PERJANJIAN )</a:t>
            </a:r>
          </a:p>
          <a:p>
            <a:pPr>
              <a:buNone/>
            </a:pPr>
            <a:endParaRPr lang="en-US" sz="28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57200" y="0"/>
            <a:ext cx="8229600" cy="457200"/>
          </a:xfrm>
        </p:spPr>
        <p:txBody>
          <a:bodyPr>
            <a:noAutofit/>
          </a:bodyPr>
          <a:lstStyle/>
          <a:p>
            <a:pPr eaLnBrk="1" fontAlgn="auto" hangingPunct="1">
              <a:spcAft>
                <a:spcPts val="0"/>
              </a:spcAft>
              <a:defRPr/>
            </a:pPr>
            <a:r>
              <a:rPr lang="en-US" sz="2400" b="1" i="1" dirty="0"/>
              <a:t>KARAKTERISTIK </a:t>
            </a:r>
            <a:r>
              <a:rPr lang="en-US" sz="2400" b="1" i="1" dirty="0" smtClean="0"/>
              <a:t>STRATEGI“ </a:t>
            </a:r>
            <a:r>
              <a:rPr lang="en-US" sz="2400" b="1" i="1" dirty="0"/>
              <a:t>WIN - WIN “ DAN “ WIN - LOSE “</a:t>
            </a:r>
          </a:p>
        </p:txBody>
      </p:sp>
      <p:graphicFrame>
        <p:nvGraphicFramePr>
          <p:cNvPr id="188419" name="Group 3"/>
          <p:cNvGraphicFramePr>
            <a:graphicFrameLocks noGrp="1"/>
          </p:cNvGraphicFramePr>
          <p:nvPr>
            <p:ph type="tbl" idx="1"/>
            <p:extLst>
              <p:ext uri="{D42A27DB-BD31-4B8C-83A1-F6EECF244321}">
                <p14:modId xmlns:p14="http://schemas.microsoft.com/office/powerpoint/2010/main" val="4007752453"/>
              </p:ext>
            </p:extLst>
          </p:nvPr>
        </p:nvGraphicFramePr>
        <p:xfrm>
          <a:off x="0" y="522665"/>
          <a:ext cx="9144000" cy="6030535"/>
        </p:xfrm>
        <a:graphic>
          <a:graphicData uri="http://schemas.openxmlformats.org/drawingml/2006/table">
            <a:tbl>
              <a:tblPr/>
              <a:tblGrid>
                <a:gridCol w="2514600"/>
                <a:gridCol w="2971800"/>
                <a:gridCol w="3657600"/>
              </a:tblGrid>
              <a:tr h="449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id-ID" sz="18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1" i="1" u="none" strike="noStrike" cap="none" normalizeH="0" baseline="0" dirty="0" smtClean="0">
                          <a:ln>
                            <a:noFill/>
                          </a:ln>
                          <a:solidFill>
                            <a:srgbClr val="00FF00"/>
                          </a:solidFill>
                          <a:effectLst>
                            <a:outerShdw blurRad="38100" dist="38100" dir="2700000" algn="tl">
                              <a:srgbClr val="000000"/>
                            </a:outerShdw>
                          </a:effectLst>
                          <a:latin typeface="Tahoma" pitchFamily="34" charset="0"/>
                        </a:rPr>
                        <a:t>`WIN - WIN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1" i="1" u="none" strike="noStrike" cap="none" normalizeH="0" baseline="0" dirty="0" smtClean="0">
                          <a:ln>
                            <a:noFill/>
                          </a:ln>
                          <a:solidFill>
                            <a:srgbClr val="FF0066"/>
                          </a:solidFill>
                          <a:effectLst>
                            <a:outerShdw blurRad="38100" dist="38100" dir="2700000" algn="tl">
                              <a:srgbClr val="000000"/>
                            </a:outerShdw>
                          </a:effectLst>
                          <a:latin typeface="Tahoma" pitchFamily="34" charset="0"/>
                        </a:rPr>
                        <a:t>WIN - LOSE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TUJUAN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KEPUASAN BERSAMA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MENGALAHKAN LAWAN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KERANGKA WAKTU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JANGKA PANJANG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JANGKA PENDEK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HUBUNGAN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PENTING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TIDAK PENTING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SIKAP THD MASALAH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SALING MEMBANTU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MENJADI MASALAH ANDA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PIHAK LAWAN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TEMAN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MUSUH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PROSES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KERJASAMA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KOMPETITIF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6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METODA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MENCARI KEMUNGKIN AN DISKUSI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TAWAR MENAWAR DAN </a:t>
                      </a:r>
                      <a:endParaRPr kumimoji="0" lang="id-ID"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SALING MEMPENGARUHI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HASIL AKHIR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BAIK UNTUK KEDUANYA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BAIK UNT YANG SATU, JELEK UNT KEDUANYA ATAU TIDAK BERHASIL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HASIL HUBUNGAN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HUB MENJADI BAIK DAN </a:t>
                      </a:r>
                      <a:endParaRPr kumimoji="0" lang="id-ID"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SALING PERCAYA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HUBUNGA TIDAK ADA/ </a:t>
                      </a:r>
                      <a:endParaRPr kumimoji="0" lang="id-ID"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MENJADI RENGGANG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49" name="Date Placeholder 51"/>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2BB6C7E2-96C3-47E6-B2E5-B25C867072F5}" type="datetime1">
              <a:rPr lang="id-ID" smtClean="0"/>
              <a:pPr>
                <a:defRPr/>
              </a:pPr>
              <a:t>19/06/2019</a:t>
            </a:fld>
            <a:endParaRPr lang="en-US" smtClean="0"/>
          </a:p>
        </p:txBody>
      </p:sp>
      <p:sp>
        <p:nvSpPr>
          <p:cNvPr id="25650" name="Footer Placeholder 52"/>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5651"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132E13AB-01AE-47EE-835E-42E96220F44A}" type="slidenum">
              <a:rPr lang="en-US" smtClean="0"/>
              <a:pPr>
                <a:defRPr/>
              </a:pPr>
              <a:t>15</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fade">
                                      <p:cBhvr>
                                        <p:cTn id="7" dur="1000"/>
                                        <p:tgtEl>
                                          <p:spTgt spid="188418"/>
                                        </p:tgtEl>
                                      </p:cBhvr>
                                    </p:animEffect>
                                    <p:anim calcmode="lin" valueType="num">
                                      <p:cBhvr>
                                        <p:cTn id="8" dur="1000" fill="hold"/>
                                        <p:tgtEl>
                                          <p:spTgt spid="188418"/>
                                        </p:tgtEl>
                                        <p:attrNameLst>
                                          <p:attrName>ppt_x</p:attrName>
                                        </p:attrNameLst>
                                      </p:cBhvr>
                                      <p:tavLst>
                                        <p:tav tm="0">
                                          <p:val>
                                            <p:strVal val="#ppt_x"/>
                                          </p:val>
                                        </p:tav>
                                        <p:tav tm="100000">
                                          <p:val>
                                            <p:strVal val="#ppt_x"/>
                                          </p:val>
                                        </p:tav>
                                      </p:tavLst>
                                    </p:anim>
                                    <p:anim calcmode="lin" valueType="num">
                                      <p:cBhvr>
                                        <p:cTn id="9" dur="1000" fill="hold"/>
                                        <p:tgtEl>
                                          <p:spTgt spid="1884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88419"/>
                                        </p:tgtEl>
                                        <p:attrNameLst>
                                          <p:attrName>style.visibility</p:attrName>
                                        </p:attrNameLst>
                                      </p:cBhvr>
                                      <p:to>
                                        <p:strVal val="visible"/>
                                      </p:to>
                                    </p:set>
                                    <p:animEffect transition="in" filter="fade">
                                      <p:cBhvr>
                                        <p:cTn id="14" dur="1000"/>
                                        <p:tgtEl>
                                          <p:spTgt spid="188419"/>
                                        </p:tgtEl>
                                      </p:cBhvr>
                                    </p:animEffect>
                                    <p:anim calcmode="lin" valueType="num">
                                      <p:cBhvr>
                                        <p:cTn id="15" dur="1000" fill="hold"/>
                                        <p:tgtEl>
                                          <p:spTgt spid="188419"/>
                                        </p:tgtEl>
                                        <p:attrNameLst>
                                          <p:attrName>ppt_x</p:attrName>
                                        </p:attrNameLst>
                                      </p:cBhvr>
                                      <p:tavLst>
                                        <p:tav tm="0">
                                          <p:val>
                                            <p:strVal val="#ppt_x"/>
                                          </p:val>
                                        </p:tav>
                                        <p:tav tm="100000">
                                          <p:val>
                                            <p:strVal val="#ppt_x"/>
                                          </p:val>
                                        </p:tav>
                                      </p:tavLst>
                                    </p:anim>
                                    <p:anim calcmode="lin" valueType="num">
                                      <p:cBhvr>
                                        <p:cTn id="16" dur="1000" fill="hold"/>
                                        <p:tgtEl>
                                          <p:spTgt spid="1884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7239000" cy="6227763"/>
          </a:xfrm>
        </p:spPr>
        <p:txBody>
          <a:bodyPr>
            <a:normAutofit lnSpcReduction="10000"/>
          </a:bodyPr>
          <a:lstStyle/>
          <a:p>
            <a:pPr marL="274320" indent="-274320" eaLnBrk="1" fontAlgn="auto" hangingPunct="1">
              <a:spcAft>
                <a:spcPts val="0"/>
              </a:spcAft>
              <a:buFont typeface="Wingdings 2"/>
              <a:buNone/>
              <a:defRPr/>
            </a:pPr>
            <a:r>
              <a:rPr lang="id-ID" sz="3200" b="1" i="1" dirty="0" smtClean="0">
                <a:latin typeface="Times New Roman" pitchFamily="18" charset="0"/>
                <a:cs typeface="Times New Roman" pitchFamily="18" charset="0"/>
              </a:rPr>
              <a:t>Agar  hasil nego berkekuatan hukum,  maka buatkan</a:t>
            </a:r>
          </a:p>
          <a:p>
            <a:pPr marL="274320" indent="-274320" eaLnBrk="1" fontAlgn="auto" hangingPunct="1">
              <a:spcAft>
                <a:spcPts val="0"/>
              </a:spcAft>
              <a:buFont typeface="Wingdings 2"/>
              <a:buChar char=""/>
              <a:defRPr/>
            </a:pPr>
            <a:r>
              <a:rPr lang="id-ID" sz="3200" b="1" i="1" dirty="0" smtClean="0">
                <a:latin typeface="Times New Roman" pitchFamily="18" charset="0"/>
                <a:cs typeface="Times New Roman" pitchFamily="18" charset="0"/>
              </a:rPr>
              <a:t>Surat Keputusan</a:t>
            </a:r>
          </a:p>
          <a:p>
            <a:pPr marL="274320" indent="-274320" eaLnBrk="1" fontAlgn="auto" hangingPunct="1">
              <a:spcAft>
                <a:spcPts val="0"/>
              </a:spcAft>
              <a:buFont typeface="Wingdings 2"/>
              <a:buChar char=""/>
              <a:defRPr/>
            </a:pPr>
            <a:r>
              <a:rPr lang="id-ID" sz="3200" b="1" i="1" dirty="0" smtClean="0">
                <a:latin typeface="Times New Roman" pitchFamily="18" charset="0"/>
                <a:cs typeface="Times New Roman" pitchFamily="18" charset="0"/>
              </a:rPr>
              <a:t>Surat Kesepakatan bersama ( MOU )</a:t>
            </a:r>
          </a:p>
          <a:p>
            <a:pPr marL="274320" indent="-274320" eaLnBrk="1" fontAlgn="auto" hangingPunct="1">
              <a:spcAft>
                <a:spcPts val="0"/>
              </a:spcAft>
              <a:buFont typeface="Wingdings 2"/>
              <a:buNone/>
              <a:defRPr/>
            </a:pPr>
            <a:r>
              <a:rPr lang="id-ID" sz="3200" b="1" i="1" dirty="0" smtClean="0">
                <a:latin typeface="Times New Roman" pitchFamily="18" charset="0"/>
                <a:cs typeface="Times New Roman" pitchFamily="18" charset="0"/>
              </a:rPr>
              <a:t>Yang berisi :</a:t>
            </a:r>
          </a:p>
          <a:p>
            <a:pPr marL="514350" indent="-514350" eaLnBrk="1" fontAlgn="auto" hangingPunct="1">
              <a:spcAft>
                <a:spcPts val="0"/>
              </a:spcAft>
              <a:buFont typeface="Wingdings 2"/>
              <a:buAutoNum type="arabicPeriod"/>
              <a:defRPr/>
            </a:pPr>
            <a:r>
              <a:rPr lang="id-ID" sz="3200" b="1" i="1" dirty="0" smtClean="0">
                <a:latin typeface="Times New Roman" pitchFamily="18" charset="0"/>
                <a:cs typeface="Times New Roman" pitchFamily="18" charset="0"/>
              </a:rPr>
              <a:t>Syarat-syarat kesepakatan</a:t>
            </a:r>
          </a:p>
          <a:p>
            <a:pPr marL="514350" indent="-514350" eaLnBrk="1" fontAlgn="auto" hangingPunct="1">
              <a:spcAft>
                <a:spcPts val="0"/>
              </a:spcAft>
              <a:buFont typeface="Wingdings 2"/>
              <a:buAutoNum type="arabicPeriod"/>
              <a:defRPr/>
            </a:pPr>
            <a:r>
              <a:rPr lang="id-ID" sz="3200" b="1" i="1" dirty="0" smtClean="0">
                <a:latin typeface="Times New Roman" pitchFamily="18" charset="0"/>
                <a:cs typeface="Times New Roman" pitchFamily="18" charset="0"/>
              </a:rPr>
              <a:t>Nama-nama semua pihak yang terlibat</a:t>
            </a:r>
          </a:p>
          <a:p>
            <a:pPr marL="514350" indent="-514350" eaLnBrk="1" fontAlgn="auto" hangingPunct="1">
              <a:spcAft>
                <a:spcPts val="0"/>
              </a:spcAft>
              <a:buFont typeface="Wingdings 2"/>
              <a:buAutoNum type="arabicPeriod"/>
              <a:defRPr/>
            </a:pPr>
            <a:r>
              <a:rPr lang="id-ID" sz="3200" b="1" i="1" dirty="0" smtClean="0">
                <a:latin typeface="Times New Roman" pitchFamily="18" charset="0"/>
                <a:cs typeface="Times New Roman" pitchFamily="18" charset="0"/>
              </a:rPr>
              <a:t>Spesifikasi/kuantitas yang relevan</a:t>
            </a:r>
          </a:p>
          <a:p>
            <a:pPr marL="514350" indent="-514350" eaLnBrk="1" fontAlgn="auto" hangingPunct="1">
              <a:spcAft>
                <a:spcPts val="0"/>
              </a:spcAft>
              <a:buFont typeface="Wingdings 2"/>
              <a:buAutoNum type="arabicPeriod"/>
              <a:defRPr/>
            </a:pPr>
            <a:r>
              <a:rPr lang="id-ID" sz="3200" b="1" i="1" dirty="0" smtClean="0">
                <a:latin typeface="Times New Roman" pitchFamily="18" charset="0"/>
                <a:cs typeface="Times New Roman" pitchFamily="18" charset="0"/>
              </a:rPr>
              <a:t>Tanggung  jawab tiap pihak</a:t>
            </a:r>
          </a:p>
          <a:p>
            <a:pPr marL="514350" indent="-514350" eaLnBrk="1" fontAlgn="auto" hangingPunct="1">
              <a:spcAft>
                <a:spcPts val="0"/>
              </a:spcAft>
              <a:buFont typeface="Wingdings 2"/>
              <a:buAutoNum type="arabicPeriod"/>
              <a:defRPr/>
            </a:pPr>
            <a:r>
              <a:rPr lang="id-ID" sz="3200" b="1" i="1" dirty="0" smtClean="0">
                <a:latin typeface="Times New Roman" pitchFamily="18" charset="0"/>
                <a:cs typeface="Times New Roman" pitchFamily="18" charset="0"/>
              </a:rPr>
              <a:t>Jadwal dan tenggang waktu yang disepakati</a:t>
            </a:r>
            <a:endParaRPr lang="id-ID" sz="3200" b="1" i="1" dirty="0">
              <a:latin typeface="Times New Roman" pitchFamily="18" charset="0"/>
              <a:cs typeface="Times New Roman" pitchFamily="18" charset="0"/>
            </a:endParaRPr>
          </a:p>
        </p:txBody>
      </p:sp>
      <p:sp>
        <p:nvSpPr>
          <p:cNvPr id="26627" name="Date Placeholder 3"/>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8B42CC6E-1DA1-4E94-9252-3B964D7C5F2B}" type="datetime1">
              <a:rPr lang="id-ID" smtClean="0"/>
              <a:pPr>
                <a:defRPr/>
              </a:pPr>
              <a:t>19/06/2019</a:t>
            </a:fld>
            <a:endParaRPr lang="en-US" smtClean="0"/>
          </a:p>
        </p:txBody>
      </p:sp>
      <p:sp>
        <p:nvSpPr>
          <p:cNvPr id="26628" name="Footer Placeholder 4"/>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6629"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8A1526F-C716-4F8D-81DB-33422775C5DD}" type="slidenum">
              <a:rPr lang="en-US" smtClean="0"/>
              <a:pPr>
                <a:defRPr/>
              </a:pPr>
              <a:t>16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81000" y="320040"/>
            <a:ext cx="8763000" cy="1143000"/>
          </a:xfrm>
        </p:spPr>
        <p:txBody>
          <a:bodyPr>
            <a:noAutofit/>
          </a:bodyPr>
          <a:lstStyle/>
          <a:p>
            <a:pPr eaLnBrk="1" fontAlgn="auto" hangingPunct="1">
              <a:spcAft>
                <a:spcPts val="0"/>
              </a:spcAft>
              <a:defRPr/>
            </a:pPr>
            <a:r>
              <a:rPr lang="id-ID" sz="5400" i="1" dirty="0" smtClean="0">
                <a:solidFill>
                  <a:srgbClr val="00FF00"/>
                </a:solidFill>
              </a:rPr>
              <a:t> </a:t>
            </a:r>
            <a:r>
              <a:rPr lang="en-US" sz="5400" i="1" dirty="0" smtClean="0">
                <a:solidFill>
                  <a:srgbClr val="00FF00"/>
                </a:solidFill>
              </a:rPr>
              <a:t>MENGAPA </a:t>
            </a:r>
            <a:r>
              <a:rPr lang="en-US" sz="5400" i="1" dirty="0">
                <a:solidFill>
                  <a:srgbClr val="00FF00"/>
                </a:solidFill>
              </a:rPr>
              <a:t>BERNEGOSIASI</a:t>
            </a:r>
          </a:p>
        </p:txBody>
      </p:sp>
      <p:sp>
        <p:nvSpPr>
          <p:cNvPr id="22531" name="Rectangle 3"/>
          <p:cNvSpPr>
            <a:spLocks noGrp="1" noChangeArrowheads="1"/>
          </p:cNvSpPr>
          <p:nvPr>
            <p:ph idx="1"/>
          </p:nvPr>
        </p:nvSpPr>
        <p:spPr>
          <a:xfrm>
            <a:off x="838200" y="1609725"/>
            <a:ext cx="7239000" cy="4846638"/>
          </a:xfrm>
        </p:spPr>
        <p:txBody>
          <a:bodyPr/>
          <a:lstStyle/>
          <a:p>
            <a:pPr eaLnBrk="1" hangingPunct="1">
              <a:buFont typeface="Wingdings" pitchFamily="2" charset="2"/>
              <a:buNone/>
            </a:pPr>
            <a:endParaRPr lang="en-US" sz="4000" dirty="0" smtClean="0"/>
          </a:p>
          <a:p>
            <a:pPr algn="ctr" eaLnBrk="1" hangingPunct="1">
              <a:buFont typeface="Wingdings" pitchFamily="2" charset="2"/>
              <a:buNone/>
            </a:pPr>
            <a:r>
              <a:rPr lang="en-US" sz="5400" i="1" dirty="0" smtClean="0"/>
              <a:t>KARENA MANUSIA INGIN BEKERJA </a:t>
            </a:r>
          </a:p>
          <a:p>
            <a:pPr algn="ctr" eaLnBrk="1" hangingPunct="1">
              <a:buFont typeface="Wingdings" pitchFamily="2" charset="2"/>
              <a:buNone/>
            </a:pPr>
            <a:r>
              <a:rPr lang="en-US" sz="5400" i="1" dirty="0" smtClean="0"/>
              <a:t>LEBIH BAIK ATAU LEBIH BERPRESTASI</a:t>
            </a:r>
          </a:p>
        </p:txBody>
      </p:sp>
      <p:sp>
        <p:nvSpPr>
          <p:cNvPr id="27652"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2DA264E7-FE67-491D-AD8B-8ECD727B314F}" type="datetime1">
              <a:rPr lang="id-ID" smtClean="0"/>
              <a:pPr>
                <a:defRPr/>
              </a:pPr>
              <a:t>19/06/2019</a:t>
            </a:fld>
            <a:endParaRPr lang="en-US" smtClean="0"/>
          </a:p>
        </p:txBody>
      </p:sp>
      <p:sp>
        <p:nvSpPr>
          <p:cNvPr id="27653"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7654"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642F8BEA-E1D5-413A-B254-BDD783457FFC}" type="slidenum">
              <a:rPr lang="en-US" smtClean="0"/>
              <a:pPr>
                <a:defRPr/>
              </a:pPr>
              <a:t>17</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82946"/>
                                        </p:tgtEl>
                                        <p:attrNameLst>
                                          <p:attrName>style.visibility</p:attrName>
                                        </p:attrNameLst>
                                      </p:cBhvr>
                                      <p:to>
                                        <p:strVal val="visible"/>
                                      </p:to>
                                    </p:set>
                                    <p:anim by="(-#ppt_w*2)" calcmode="lin" valueType="num">
                                      <p:cBhvr rctx="PPT">
                                        <p:cTn id="7" dur="500" autoRev="1" fill="hold">
                                          <p:stCondLst>
                                            <p:cond delay="0"/>
                                          </p:stCondLst>
                                        </p:cTn>
                                        <p:tgtEl>
                                          <p:spTgt spid="82946"/>
                                        </p:tgtEl>
                                        <p:attrNameLst>
                                          <p:attrName>ppt_w</p:attrName>
                                        </p:attrNameLst>
                                      </p:cBhvr>
                                    </p:anim>
                                    <p:anim by="(#ppt_w*0.50)" calcmode="lin" valueType="num">
                                      <p:cBhvr>
                                        <p:cTn id="8" dur="500" decel="50000" autoRev="1" fill="hold">
                                          <p:stCondLst>
                                            <p:cond delay="0"/>
                                          </p:stCondLst>
                                        </p:cTn>
                                        <p:tgtEl>
                                          <p:spTgt spid="82946"/>
                                        </p:tgtEl>
                                        <p:attrNameLst>
                                          <p:attrName>ppt_x</p:attrName>
                                        </p:attrNameLst>
                                      </p:cBhvr>
                                    </p:anim>
                                    <p:anim from="(-#ppt_h/2)" to="(#ppt_y)" calcmode="lin" valueType="num">
                                      <p:cBhvr>
                                        <p:cTn id="9" dur="1000" fill="hold">
                                          <p:stCondLst>
                                            <p:cond delay="0"/>
                                          </p:stCondLst>
                                        </p:cTn>
                                        <p:tgtEl>
                                          <p:spTgt spid="82946"/>
                                        </p:tgtEl>
                                        <p:attrNameLst>
                                          <p:attrName>ppt_y</p:attrName>
                                        </p:attrNameLst>
                                      </p:cBhvr>
                                    </p:anim>
                                    <p:animRot by="21600000">
                                      <p:cBhvr>
                                        <p:cTn id="10" dur="1000" fill="hold">
                                          <p:stCondLst>
                                            <p:cond delay="0"/>
                                          </p:stCondLst>
                                        </p:cTn>
                                        <p:tgtEl>
                                          <p:spTgt spid="8294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2531">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22531">
                                            <p:txEl>
                                              <p:pRg st="1" end="1"/>
                                            </p:txEl>
                                          </p:spTgt>
                                        </p:tgtEl>
                                        <p:attrNameLst>
                                          <p:attrName>ppt_w</p:attrName>
                                        </p:attrNameLst>
                                      </p:cBhvr>
                                    </p:anim>
                                    <p:anim by="(#ppt_w*0.50)" calcmode="lin" valueType="num">
                                      <p:cBhvr>
                                        <p:cTn id="16" dur="500" decel="50000" autoRev="1" fill="hold">
                                          <p:stCondLst>
                                            <p:cond delay="0"/>
                                          </p:stCondLst>
                                        </p:cTn>
                                        <p:tgtEl>
                                          <p:spTgt spid="22531">
                                            <p:txEl>
                                              <p:pRg st="1" end="1"/>
                                            </p:txEl>
                                          </p:spTgt>
                                        </p:tgtEl>
                                        <p:attrNameLst>
                                          <p:attrName>ppt_x</p:attrName>
                                        </p:attrNameLst>
                                      </p:cBhvr>
                                    </p:anim>
                                    <p:anim from="(-#ppt_h/2)" to="(#ppt_y)" calcmode="lin" valueType="num">
                                      <p:cBhvr>
                                        <p:cTn id="17" dur="1000" fill="hold">
                                          <p:stCondLst>
                                            <p:cond delay="0"/>
                                          </p:stCondLst>
                                        </p:cTn>
                                        <p:tgtEl>
                                          <p:spTgt spid="22531">
                                            <p:txEl>
                                              <p:pRg st="1" end="1"/>
                                            </p:txEl>
                                          </p:spTgt>
                                        </p:tgtEl>
                                        <p:attrNameLst>
                                          <p:attrName>ppt_y</p:attrName>
                                        </p:attrNameLst>
                                      </p:cBhvr>
                                    </p:anim>
                                    <p:animRot by="21600000">
                                      <p:cBhvr>
                                        <p:cTn id="18" dur="1000" fill="hold">
                                          <p:stCondLst>
                                            <p:cond delay="0"/>
                                          </p:stCondLst>
                                        </p:cTn>
                                        <p:tgtEl>
                                          <p:spTgt spid="22531">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22531">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22531">
                                            <p:txEl>
                                              <p:pRg st="2" end="2"/>
                                            </p:txEl>
                                          </p:spTgt>
                                        </p:tgtEl>
                                        <p:attrNameLst>
                                          <p:attrName>ppt_w</p:attrName>
                                        </p:attrNameLst>
                                      </p:cBhvr>
                                    </p:anim>
                                    <p:anim by="(#ppt_w*0.50)" calcmode="lin" valueType="num">
                                      <p:cBhvr>
                                        <p:cTn id="24" dur="500" decel="50000" autoRev="1" fill="hold">
                                          <p:stCondLst>
                                            <p:cond delay="0"/>
                                          </p:stCondLst>
                                        </p:cTn>
                                        <p:tgtEl>
                                          <p:spTgt spid="22531">
                                            <p:txEl>
                                              <p:pRg st="2" end="2"/>
                                            </p:txEl>
                                          </p:spTgt>
                                        </p:tgtEl>
                                        <p:attrNameLst>
                                          <p:attrName>ppt_x</p:attrName>
                                        </p:attrNameLst>
                                      </p:cBhvr>
                                    </p:anim>
                                    <p:anim from="(-#ppt_h/2)" to="(#ppt_y)" calcmode="lin" valueType="num">
                                      <p:cBhvr>
                                        <p:cTn id="25" dur="1000" fill="hold">
                                          <p:stCondLst>
                                            <p:cond delay="0"/>
                                          </p:stCondLst>
                                        </p:cTn>
                                        <p:tgtEl>
                                          <p:spTgt spid="22531">
                                            <p:txEl>
                                              <p:pRg st="2" end="2"/>
                                            </p:txEl>
                                          </p:spTgt>
                                        </p:tgtEl>
                                        <p:attrNameLst>
                                          <p:attrName>ppt_y</p:attrName>
                                        </p:attrNameLst>
                                      </p:cBhvr>
                                    </p:anim>
                                    <p:animRot by="21600000">
                                      <p:cBhvr>
                                        <p:cTn id="26" dur="1000" fill="hold">
                                          <p:stCondLst>
                                            <p:cond delay="0"/>
                                          </p:stCondLst>
                                        </p:cTn>
                                        <p:tgtEl>
                                          <p:spTgt spid="22531">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225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400" dirty="0" smtClean="0"/>
              <a:t>LANGKAH-LANGKAH NEGOSIASI</a:t>
            </a:r>
            <a:endParaRPr lang="en-US" sz="4400" dirty="0"/>
          </a:p>
        </p:txBody>
      </p:sp>
      <p:sp>
        <p:nvSpPr>
          <p:cNvPr id="6" name="Content Placeholder 5"/>
          <p:cNvSpPr>
            <a:spLocks noGrp="1"/>
          </p:cNvSpPr>
          <p:nvPr>
            <p:ph idx="1"/>
          </p:nvPr>
        </p:nvSpPr>
        <p:spPr>
          <a:xfrm>
            <a:off x="457200" y="1609725"/>
            <a:ext cx="8077200" cy="4846638"/>
          </a:xfrm>
        </p:spPr>
        <p:txBody>
          <a:bodyPr/>
          <a:lstStyle/>
          <a:p>
            <a:pPr marL="342900" indent="-342900">
              <a:spcBef>
                <a:spcPct val="50000"/>
              </a:spcBef>
            </a:pPr>
            <a:r>
              <a:rPr lang="en-US" sz="2400" dirty="0" smtClean="0"/>
              <a:t>1. PERSIAPAN ( PREPARATION )</a:t>
            </a:r>
          </a:p>
          <a:p>
            <a:pPr marL="342900" indent="-342900">
              <a:spcBef>
                <a:spcPct val="50000"/>
              </a:spcBef>
            </a:pPr>
            <a:r>
              <a:rPr lang="en-US" sz="2400" dirty="0" smtClean="0"/>
              <a:t>2. MENGEVALUASI BERBAGAI KEMUNGKINAN ( EVALU ATION OF ALTERNATIVE )</a:t>
            </a:r>
          </a:p>
          <a:p>
            <a:pPr marL="342900" indent="-342900">
              <a:spcBef>
                <a:spcPct val="50000"/>
              </a:spcBef>
            </a:pPr>
            <a:r>
              <a:rPr lang="en-US" sz="2400" dirty="0" smtClean="0"/>
              <a:t>3. IDENTIFIKASI KEPENTINGAN ( IDENTIFYING INTE – RESTS ) </a:t>
            </a:r>
          </a:p>
          <a:p>
            <a:pPr marL="342900" indent="-342900">
              <a:spcBef>
                <a:spcPct val="50000"/>
              </a:spcBef>
            </a:pPr>
            <a:r>
              <a:rPr lang="en-US" sz="2400" dirty="0" smtClean="0"/>
              <a:t>4. MEMBUAT PERTUKARAN DAN MENCIPTAKAN KEUNTUNGAN BERSAMA ( MAKING TRADE OFF AND CREATING JOINT GAINS )</a:t>
            </a:r>
          </a:p>
          <a:p>
            <a:pPr marL="342900" indent="-342900" algn="ctr">
              <a:spcBef>
                <a:spcPct val="50000"/>
              </a:spcBef>
            </a:pPr>
            <a:r>
              <a:rPr lang="en-US" sz="2400" b="1" dirty="0" smtClean="0"/>
              <a:t>“JANGAN PERNAH BERNEGOSIASI KARENA RASA TAKUT, TETAPI JANGAN PERNAH TAKUT UNTUK BERNEGOSIASI”.</a:t>
            </a:r>
            <a:r>
              <a:rPr lang="en-US" sz="2400" dirty="0" smtClean="0"/>
              <a:t> </a:t>
            </a:r>
          </a:p>
          <a:p>
            <a:pPr marL="342900" indent="-342900" algn="ctr">
              <a:spcBef>
                <a:spcPct val="50000"/>
              </a:spcBef>
            </a:pPr>
            <a:endParaRPr lang="en-US" sz="2400" b="1" dirty="0" smtClean="0"/>
          </a:p>
          <a:p>
            <a:endParaRPr lang="en-US" sz="2400" dirty="0"/>
          </a:p>
        </p:txBody>
      </p:sp>
      <p:sp>
        <p:nvSpPr>
          <p:cNvPr id="2" name="Date Placeholder 1"/>
          <p:cNvSpPr>
            <a:spLocks noGrp="1"/>
          </p:cNvSpPr>
          <p:nvPr>
            <p:ph type="dt" sz="half" idx="10"/>
          </p:nvPr>
        </p:nvSpPr>
        <p:spPr/>
        <p:txBody>
          <a:bodyPr/>
          <a:lstStyle/>
          <a:p>
            <a:pPr>
              <a:defRPr/>
            </a:pPr>
            <a:fld id="{5F142F72-56DC-4C7A-85D8-128AF3E52B35}" type="datetime1">
              <a:rPr lang="id-ID" smtClean="0"/>
              <a:pPr>
                <a:defRPr/>
              </a:pPr>
              <a:t>19/06/2019</a:t>
            </a:fld>
            <a:endParaRPr lang="en-US"/>
          </a:p>
        </p:txBody>
      </p:sp>
      <p:sp>
        <p:nvSpPr>
          <p:cNvPr id="3" name="Footer Placeholder 2"/>
          <p:cNvSpPr>
            <a:spLocks noGrp="1"/>
          </p:cNvSpPr>
          <p:nvPr>
            <p:ph type="ftr" sz="quarter" idx="11"/>
          </p:nvPr>
        </p:nvSpPr>
        <p:spPr/>
        <p:txBody>
          <a:bodyPr/>
          <a:lstStyle/>
          <a:p>
            <a:pPr>
              <a:defRPr/>
            </a:pPr>
            <a:r>
              <a:rPr lang="en-US" smtClean="0"/>
              <a:t>DESIG BY LEXY COLECTION</a:t>
            </a:r>
            <a:endParaRPr lang="en-US"/>
          </a:p>
        </p:txBody>
      </p:sp>
      <p:sp>
        <p:nvSpPr>
          <p:cNvPr id="4" name="Slide Number Placeholder 3"/>
          <p:cNvSpPr>
            <a:spLocks noGrp="1"/>
          </p:cNvSpPr>
          <p:nvPr>
            <p:ph type="sldNum" sz="quarter" idx="12"/>
          </p:nvPr>
        </p:nvSpPr>
        <p:spPr/>
        <p:txBody>
          <a:bodyPr/>
          <a:lstStyle/>
          <a:p>
            <a:pPr>
              <a:defRPr/>
            </a:pPr>
            <a:fld id="{7302BDFB-367F-4022-BB2C-28DD5784C2C0}"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75363"/>
          </a:xfrm>
        </p:spPr>
        <p:txBody>
          <a:bodyPr/>
          <a:lstStyle/>
          <a:p>
            <a:pPr algn="ctr"/>
            <a:r>
              <a:rPr lang="en-US" sz="5400" b="1" dirty="0" smtClean="0">
                <a:latin typeface="Comic Sans MS" pitchFamily="66" charset="0"/>
              </a:rPr>
              <a:t>“JANGAN PERNAH BERNEGOSIASI KARENA RASA TAKUT, TETAPI JANGAN PERNAH TAKUT UNTUK BERNEGOSIASI”.</a:t>
            </a:r>
            <a:r>
              <a:rPr lang="en-US" sz="5400" dirty="0" smtClean="0">
                <a:latin typeface="Comic Sans MS" pitchFamily="66" charset="0"/>
              </a:rPr>
              <a:t> </a:t>
            </a:r>
          </a:p>
          <a:p>
            <a:pPr algn="ctr">
              <a:buNone/>
            </a:pPr>
            <a:endParaRPr lang="en-US" sz="4800" dirty="0">
              <a:latin typeface="Comic Sans MS" pitchFamily="66" charset="0"/>
            </a:endParaRPr>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8F17A6F9-7AE5-4A6A-8928-EB8FDFEC407E}" type="datetime1">
              <a:rPr lang="id-ID" smtClean="0"/>
              <a:pPr>
                <a:defRPr/>
              </a:pPr>
              <a:t>19/06/2019</a:t>
            </a:fld>
            <a:endParaRPr lang="en-US" smtClean="0"/>
          </a:p>
        </p:txBody>
      </p:sp>
      <p:sp>
        <p:nvSpPr>
          <p:cNvPr id="11267" name="Footer Placeholder 8"/>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1126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DB128AE-781E-4985-926C-2F5D4902F6FD}" type="slidenum">
              <a:rPr lang="en-US" smtClean="0"/>
              <a:pPr>
                <a:defRPr/>
              </a:pPr>
              <a:t>2</a:t>
            </a:fld>
            <a:endParaRPr lang="en-US" smtClean="0"/>
          </a:p>
        </p:txBody>
      </p:sp>
      <p:sp>
        <p:nvSpPr>
          <p:cNvPr id="11269" name="Text Box 4"/>
          <p:cNvSpPr txBox="1">
            <a:spLocks noChangeArrowheads="1"/>
          </p:cNvSpPr>
          <p:nvPr/>
        </p:nvSpPr>
        <p:spPr bwMode="auto">
          <a:xfrm>
            <a:off x="838200" y="2133600"/>
            <a:ext cx="7620000" cy="1816100"/>
          </a:xfrm>
          <a:prstGeom prst="rect">
            <a:avLst/>
          </a:prstGeom>
          <a:noFill/>
          <a:ln w="9525">
            <a:solidFill>
              <a:srgbClr val="CCFFFF"/>
            </a:solidFill>
            <a:miter lim="800000"/>
            <a:headEnd/>
            <a:tailEnd/>
          </a:ln>
        </p:spPr>
        <p:txBody>
          <a:bodyPr>
            <a:spAutoFit/>
          </a:bodyPr>
          <a:lstStyle/>
          <a:p>
            <a:pPr algn="ctr" eaLnBrk="0" hangingPunct="0">
              <a:spcBef>
                <a:spcPct val="50000"/>
              </a:spcBef>
            </a:pPr>
            <a:r>
              <a:rPr lang="en-US" sz="2800" i="1" dirty="0"/>
              <a:t>SETELAH MENGIKUTI PEMBELAJARAN INI PESERTA MAMPU MENJELASKAN KONSEP, PRINSIP DAN TEHNIK NEGOSIASI, KOLABORASI DAN JEJARING KERJA </a:t>
            </a:r>
          </a:p>
        </p:txBody>
      </p:sp>
      <p:sp>
        <p:nvSpPr>
          <p:cNvPr id="11270" name="WordArt 10"/>
          <p:cNvSpPr>
            <a:spLocks noChangeArrowheads="1" noChangeShapeType="1" noTextEdit="1"/>
          </p:cNvSpPr>
          <p:nvPr/>
        </p:nvSpPr>
        <p:spPr bwMode="auto">
          <a:xfrm>
            <a:off x="762000" y="1219200"/>
            <a:ext cx="7367588" cy="685800"/>
          </a:xfrm>
          <a:prstGeom prst="rect">
            <a:avLst/>
          </a:prstGeom>
        </p:spPr>
        <p:txBody>
          <a:bodyPr wrap="none" fromWordArt="1">
            <a:prstTxWarp prst="textDoubleWave1">
              <a:avLst>
                <a:gd name="adj1" fmla="val 6500"/>
                <a:gd name="adj2" fmla="val 0"/>
              </a:avLst>
            </a:prstTxWarp>
          </a:bodyPr>
          <a:lstStyle/>
          <a:p>
            <a:pPr algn="ctr"/>
            <a:r>
              <a:rPr lang="en-US" sz="3600" kern="10" dirty="0">
                <a:ln w="9525">
                  <a:solidFill>
                    <a:srgbClr val="000000"/>
                  </a:solidFill>
                  <a:round/>
                  <a:headEnd/>
                  <a:tailEnd/>
                </a:ln>
                <a:solidFill>
                  <a:srgbClr val="FF3399"/>
                </a:solidFill>
                <a:latin typeface="Arial Black"/>
              </a:rPr>
              <a:t>TUJUAN PEMBELAJARAN UMUM</a:t>
            </a:r>
          </a:p>
        </p:txBody>
      </p:sp>
      <p:pic>
        <p:nvPicPr>
          <p:cNvPr id="11271" name="Picture 11"/>
          <p:cNvPicPr>
            <a:picLocks noChangeAspect="1" noChangeArrowheads="1"/>
          </p:cNvPicPr>
          <p:nvPr/>
        </p:nvPicPr>
        <p:blipFill>
          <a:blip r:embed="rId3"/>
          <a:srcRect/>
          <a:stretch>
            <a:fillRect/>
          </a:stretch>
        </p:blipFill>
        <p:spPr bwMode="auto">
          <a:xfrm>
            <a:off x="2895600" y="4203700"/>
            <a:ext cx="2819400" cy="1968500"/>
          </a:xfrm>
          <a:prstGeom prst="rect">
            <a:avLst/>
          </a:prstGeom>
          <a:noFill/>
          <a:ln w="9525">
            <a:noFill/>
            <a:miter lim="800000"/>
            <a:headEnd/>
            <a:tailEnd/>
          </a:ln>
        </p:spPr>
      </p:pic>
      <p:sp>
        <p:nvSpPr>
          <p:cNvPr id="11272" name="WordArt 12"/>
          <p:cNvSpPr>
            <a:spLocks noChangeArrowheads="1" noChangeShapeType="1" noTextEdit="1"/>
          </p:cNvSpPr>
          <p:nvPr/>
        </p:nvSpPr>
        <p:spPr bwMode="auto">
          <a:xfrm>
            <a:off x="3429000" y="533400"/>
            <a:ext cx="1600200" cy="6858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FF00"/>
                </a:solidFill>
                <a:latin typeface="Arial Black"/>
              </a:rPr>
              <a:t>TPU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1000"/>
                                        <p:tgtEl>
                                          <p:spTgt spid="11272"/>
                                        </p:tgtEl>
                                      </p:cBhvr>
                                    </p:animEffect>
                                    <p:anim calcmode="lin" valueType="num">
                                      <p:cBhvr>
                                        <p:cTn id="8" dur="1000" fill="hold"/>
                                        <p:tgtEl>
                                          <p:spTgt spid="11272"/>
                                        </p:tgtEl>
                                        <p:attrNameLst>
                                          <p:attrName>ppt_x</p:attrName>
                                        </p:attrNameLst>
                                      </p:cBhvr>
                                      <p:tavLst>
                                        <p:tav tm="0">
                                          <p:val>
                                            <p:strVal val="#ppt_x"/>
                                          </p:val>
                                        </p:tav>
                                        <p:tav tm="100000">
                                          <p:val>
                                            <p:strVal val="#ppt_x"/>
                                          </p:val>
                                        </p:tav>
                                      </p:tavLst>
                                    </p:anim>
                                    <p:anim calcmode="lin" valueType="num">
                                      <p:cBhvr>
                                        <p:cTn id="9" dur="1000" fill="hold"/>
                                        <p:tgtEl>
                                          <p:spTgt spid="1127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270"/>
                                        </p:tgtEl>
                                        <p:attrNameLst>
                                          <p:attrName>style.visibility</p:attrName>
                                        </p:attrNameLst>
                                      </p:cBhvr>
                                      <p:to>
                                        <p:strVal val="visible"/>
                                      </p:to>
                                    </p:set>
                                    <p:animEffect transition="in" filter="fade">
                                      <p:cBhvr>
                                        <p:cTn id="14" dur="1000"/>
                                        <p:tgtEl>
                                          <p:spTgt spid="11270"/>
                                        </p:tgtEl>
                                      </p:cBhvr>
                                    </p:animEffect>
                                    <p:anim calcmode="lin" valueType="num">
                                      <p:cBhvr>
                                        <p:cTn id="15" dur="1000" fill="hold"/>
                                        <p:tgtEl>
                                          <p:spTgt spid="11270"/>
                                        </p:tgtEl>
                                        <p:attrNameLst>
                                          <p:attrName>ppt_x</p:attrName>
                                        </p:attrNameLst>
                                      </p:cBhvr>
                                      <p:tavLst>
                                        <p:tav tm="0">
                                          <p:val>
                                            <p:strVal val="#ppt_x"/>
                                          </p:val>
                                        </p:tav>
                                        <p:tav tm="100000">
                                          <p:val>
                                            <p:strVal val="#ppt_x"/>
                                          </p:val>
                                        </p:tav>
                                      </p:tavLst>
                                    </p:anim>
                                    <p:anim calcmode="lin" valueType="num">
                                      <p:cBhvr>
                                        <p:cTn id="16" dur="1000" fill="hold"/>
                                        <p:tgtEl>
                                          <p:spTgt spid="1127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269"/>
                                        </p:tgtEl>
                                        <p:attrNameLst>
                                          <p:attrName>style.visibility</p:attrName>
                                        </p:attrNameLst>
                                      </p:cBhvr>
                                      <p:to>
                                        <p:strVal val="visible"/>
                                      </p:to>
                                    </p:set>
                                    <p:animEffect transition="in" filter="fade">
                                      <p:cBhvr>
                                        <p:cTn id="21" dur="1000"/>
                                        <p:tgtEl>
                                          <p:spTgt spid="11269"/>
                                        </p:tgtEl>
                                      </p:cBhvr>
                                    </p:animEffect>
                                    <p:anim calcmode="lin" valueType="num">
                                      <p:cBhvr>
                                        <p:cTn id="22" dur="1000" fill="hold"/>
                                        <p:tgtEl>
                                          <p:spTgt spid="11269"/>
                                        </p:tgtEl>
                                        <p:attrNameLst>
                                          <p:attrName>ppt_x</p:attrName>
                                        </p:attrNameLst>
                                      </p:cBhvr>
                                      <p:tavLst>
                                        <p:tav tm="0">
                                          <p:val>
                                            <p:strVal val="#ppt_x"/>
                                          </p:val>
                                        </p:tav>
                                        <p:tav tm="100000">
                                          <p:val>
                                            <p:strVal val="#ppt_x"/>
                                          </p:val>
                                        </p:tav>
                                      </p:tavLst>
                                    </p:anim>
                                    <p:anim calcmode="lin" valueType="num">
                                      <p:cBhvr>
                                        <p:cTn id="23"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271"/>
                                        </p:tgtEl>
                                        <p:attrNameLst>
                                          <p:attrName>style.visibility</p:attrName>
                                        </p:attrNameLst>
                                      </p:cBhvr>
                                      <p:to>
                                        <p:strVal val="visible"/>
                                      </p:to>
                                    </p:set>
                                    <p:anim calcmode="lin" valueType="num">
                                      <p:cBhvr>
                                        <p:cTn id="28" dur="1000" fill="hold"/>
                                        <p:tgtEl>
                                          <p:spTgt spid="11271"/>
                                        </p:tgtEl>
                                        <p:attrNameLst>
                                          <p:attrName>ppt_x</p:attrName>
                                        </p:attrNameLst>
                                      </p:cBhvr>
                                      <p:tavLst>
                                        <p:tav tm="0">
                                          <p:val>
                                            <p:strVal val="#ppt_x-.2"/>
                                          </p:val>
                                        </p:tav>
                                        <p:tav tm="100000">
                                          <p:val>
                                            <p:strVal val="#ppt_x"/>
                                          </p:val>
                                        </p:tav>
                                      </p:tavLst>
                                    </p:anim>
                                    <p:anim calcmode="lin" valueType="num">
                                      <p:cBhvr>
                                        <p:cTn id="29" dur="1000" fill="hold"/>
                                        <p:tgtEl>
                                          <p:spTgt spid="1127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11270" grpId="0"/>
      <p:bldP spid="1127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15F80AC8-699A-4684-894F-CDC76455BFE9}" type="datetime1">
              <a:rPr lang="id-ID" smtClean="0"/>
              <a:pPr>
                <a:defRPr/>
              </a:pPr>
              <a:t>19/06/2019</a:t>
            </a:fld>
            <a:endParaRPr lang="en-US" smtClean="0"/>
          </a:p>
        </p:txBody>
      </p:sp>
      <p:sp>
        <p:nvSpPr>
          <p:cNvPr id="29699"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9700"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CC78CF54-5037-43D8-8A5B-93E0C1F4AD08}" type="slidenum">
              <a:rPr lang="en-US" smtClean="0"/>
              <a:pPr>
                <a:defRPr/>
              </a:pPr>
              <a:t>20</a:t>
            </a:fld>
            <a:endParaRPr lang="en-US" smtClean="0"/>
          </a:p>
        </p:txBody>
      </p:sp>
      <p:sp>
        <p:nvSpPr>
          <p:cNvPr id="24581" name="Text Box 4"/>
          <p:cNvSpPr txBox="1">
            <a:spLocks noChangeArrowheads="1"/>
          </p:cNvSpPr>
          <p:nvPr/>
        </p:nvSpPr>
        <p:spPr bwMode="auto">
          <a:xfrm>
            <a:off x="533400" y="1543883"/>
            <a:ext cx="8077200" cy="4247317"/>
          </a:xfrm>
          <a:prstGeom prst="rect">
            <a:avLst/>
          </a:prstGeom>
          <a:noFill/>
          <a:ln w="9525">
            <a:noFill/>
            <a:miter lim="800000"/>
            <a:headEnd/>
            <a:tailEnd/>
          </a:ln>
        </p:spPr>
        <p:txBody>
          <a:bodyPr wrap="square">
            <a:spAutoFit/>
          </a:bodyPr>
          <a:lstStyle/>
          <a:p>
            <a:pPr marL="342900" indent="-342900" eaLnBrk="0" hangingPunct="0">
              <a:spcBef>
                <a:spcPct val="50000"/>
              </a:spcBef>
            </a:pPr>
            <a:r>
              <a:rPr lang="en-US" sz="3600" i="1" dirty="0"/>
              <a:t>1. RASA TAKUT PADA PENOLAKAN PRIBADI. PRIBADI KITA TIDAK SUKA MENANGGUNG RESIKO DITOLAK.</a:t>
            </a:r>
          </a:p>
          <a:p>
            <a:pPr marL="342900" indent="-342900" eaLnBrk="0" hangingPunct="0">
              <a:spcBef>
                <a:spcPct val="50000"/>
              </a:spcBef>
            </a:pPr>
            <a:r>
              <a:rPr lang="en-US" sz="3600" i="1" dirty="0"/>
              <a:t>2. RASA TAKUT TIDAK DISUKAI ADA HUBUNGAN PRIBADI YANG SANGAT ERAT DIANTARANYA NEGOSIATOR DILUAR MEJA PERUNDINGAN</a:t>
            </a:r>
            <a:r>
              <a:rPr lang="en-US" sz="3600" i="1" dirty="0" smtClean="0"/>
              <a:t>.</a:t>
            </a:r>
            <a:endParaRPr lang="en-US" sz="3600" i="1" dirty="0"/>
          </a:p>
        </p:txBody>
      </p:sp>
      <p:sp>
        <p:nvSpPr>
          <p:cNvPr id="24582" name="WordArt 5"/>
          <p:cNvSpPr>
            <a:spLocks noChangeArrowheads="1" noChangeShapeType="1" noTextEdit="1"/>
          </p:cNvSpPr>
          <p:nvPr/>
        </p:nvSpPr>
        <p:spPr bwMode="auto">
          <a:xfrm>
            <a:off x="609600" y="457200"/>
            <a:ext cx="7543800" cy="4953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00"/>
                </a:solidFill>
                <a:latin typeface="Arial Black"/>
              </a:rPr>
              <a:t>HAMBATAN DALAM 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fade">
                                      <p:cBhvr>
                                        <p:cTn id="7" dur="1000"/>
                                        <p:tgtEl>
                                          <p:spTgt spid="24582"/>
                                        </p:tgtEl>
                                      </p:cBhvr>
                                    </p:animEffect>
                                    <p:anim calcmode="lin" valueType="num">
                                      <p:cBhvr>
                                        <p:cTn id="8" dur="1000" fill="hold"/>
                                        <p:tgtEl>
                                          <p:spTgt spid="24582"/>
                                        </p:tgtEl>
                                        <p:attrNameLst>
                                          <p:attrName>ppt_x</p:attrName>
                                        </p:attrNameLst>
                                      </p:cBhvr>
                                      <p:tavLst>
                                        <p:tav tm="0">
                                          <p:val>
                                            <p:strVal val="#ppt_x"/>
                                          </p:val>
                                        </p:tav>
                                        <p:tav tm="100000">
                                          <p:val>
                                            <p:strVal val="#ppt_x"/>
                                          </p:val>
                                        </p:tav>
                                      </p:tavLst>
                                    </p:anim>
                                    <p:anim calcmode="lin" valueType="num">
                                      <p:cBhvr>
                                        <p:cTn id="9" dur="1000" fill="hold"/>
                                        <p:tgtEl>
                                          <p:spTgt spid="2458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4581">
                                            <p:txEl>
                                              <p:pRg st="0" end="0"/>
                                            </p:txEl>
                                          </p:spTgt>
                                        </p:tgtEl>
                                        <p:attrNameLst>
                                          <p:attrName>style.visibility</p:attrName>
                                        </p:attrNameLst>
                                      </p:cBhvr>
                                      <p:to>
                                        <p:strVal val="visible"/>
                                      </p:to>
                                    </p:set>
                                    <p:animEffect transition="in" filter="fade">
                                      <p:cBhvr>
                                        <p:cTn id="14" dur="1000"/>
                                        <p:tgtEl>
                                          <p:spTgt spid="24581">
                                            <p:txEl>
                                              <p:pRg st="0" end="0"/>
                                            </p:txEl>
                                          </p:spTgt>
                                        </p:tgtEl>
                                      </p:cBhvr>
                                    </p:animEffect>
                                    <p:anim calcmode="lin" valueType="num">
                                      <p:cBhvr>
                                        <p:cTn id="15" dur="1000" fill="hold"/>
                                        <p:tgtEl>
                                          <p:spTgt spid="2458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458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4581">
                                            <p:txEl>
                                              <p:pRg st="1" end="1"/>
                                            </p:txEl>
                                          </p:spTgt>
                                        </p:tgtEl>
                                        <p:attrNameLst>
                                          <p:attrName>style.visibility</p:attrName>
                                        </p:attrNameLst>
                                      </p:cBhvr>
                                      <p:to>
                                        <p:strVal val="visible"/>
                                      </p:to>
                                    </p:set>
                                    <p:animEffect transition="in" filter="fade">
                                      <p:cBhvr>
                                        <p:cTn id="21" dur="1000"/>
                                        <p:tgtEl>
                                          <p:spTgt spid="24581">
                                            <p:txEl>
                                              <p:pRg st="1" end="1"/>
                                            </p:txEl>
                                          </p:spTgt>
                                        </p:tgtEl>
                                      </p:cBhvr>
                                    </p:animEffect>
                                    <p:anim calcmode="lin" valueType="num">
                                      <p:cBhvr>
                                        <p:cTn id="22" dur="1000" fill="hold"/>
                                        <p:tgtEl>
                                          <p:spTgt spid="2458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458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457200"/>
            <a:ext cx="8153400" cy="5867400"/>
          </a:xfrm>
        </p:spPr>
        <p:txBody>
          <a:bodyPr>
            <a:normAutofit lnSpcReduction="10000"/>
          </a:bodyPr>
          <a:lstStyle/>
          <a:p>
            <a:pPr marL="342900" indent="-342900">
              <a:spcBef>
                <a:spcPct val="50000"/>
              </a:spcBef>
              <a:buNone/>
            </a:pPr>
            <a:r>
              <a:rPr lang="en-US" sz="3200" i="1" dirty="0" smtClean="0"/>
              <a:t>3. PERASAAN BAHWA KALAU TERBUKA MENGENAI POSISI KITA, MURAH HATI, DAN KOOPERATIF </a:t>
            </a:r>
            <a:r>
              <a:rPr lang="id-ID" sz="3200" i="1" dirty="0" smtClean="0"/>
              <a:t>KITA </a:t>
            </a:r>
            <a:r>
              <a:rPr lang="en-US" sz="3200" i="1" dirty="0" smtClean="0"/>
              <a:t>AKAN DIPERL</a:t>
            </a:r>
            <a:r>
              <a:rPr lang="id-ID" sz="3200" i="1" dirty="0" smtClean="0"/>
              <a:t>AK</a:t>
            </a:r>
            <a:r>
              <a:rPr lang="en-US" sz="3200" i="1" dirty="0" smtClean="0"/>
              <a:t>UKAN DENGAN CARA YANG SAMA.</a:t>
            </a:r>
          </a:p>
          <a:p>
            <a:pPr marL="342900" indent="-342900">
              <a:spcBef>
                <a:spcPct val="50000"/>
              </a:spcBef>
              <a:buNone/>
            </a:pPr>
            <a:r>
              <a:rPr lang="en-US" sz="3200" i="1" dirty="0" smtClean="0"/>
              <a:t>4. RASA TAKUT GAGAL YANG ALAMIAH. BERLATIHLAH SEBAGAI SEORANG NEGOSIATOR.</a:t>
            </a:r>
          </a:p>
          <a:p>
            <a:pPr marL="342900" indent="-342900">
              <a:spcBef>
                <a:spcPct val="50000"/>
              </a:spcBef>
              <a:buNone/>
            </a:pPr>
            <a:r>
              <a:rPr lang="en-US" sz="3200" i="1" dirty="0" smtClean="0"/>
              <a:t>5. PERASAAN ENGGAN UNTUK MENCOBA MENEGOSIASIKAN PERJANJIAN YANG LEBIH BAIK KARENA TAKUT DIANGGAP “BIKIN ONAR-SULIT”/BURUK. </a:t>
            </a:r>
            <a:endParaRPr lang="en-US" sz="3200" b="1" i="1" dirty="0" smtClean="0"/>
          </a:p>
          <a:p>
            <a:endParaRPr lang="en-US" sz="2800" dirty="0"/>
          </a:p>
        </p:txBody>
      </p:sp>
      <p:sp>
        <p:nvSpPr>
          <p:cNvPr id="2" name="Date Placeholder 1"/>
          <p:cNvSpPr>
            <a:spLocks noGrp="1"/>
          </p:cNvSpPr>
          <p:nvPr>
            <p:ph type="dt" sz="half" idx="10"/>
          </p:nvPr>
        </p:nvSpPr>
        <p:spPr/>
        <p:txBody>
          <a:bodyPr/>
          <a:lstStyle/>
          <a:p>
            <a:pPr>
              <a:defRPr/>
            </a:pPr>
            <a:fld id="{5F142F72-56DC-4C7A-85D8-128AF3E52B35}" type="datetime1">
              <a:rPr lang="id-ID" smtClean="0"/>
              <a:pPr>
                <a:defRPr/>
              </a:pPr>
              <a:t>19/06/2019</a:t>
            </a:fld>
            <a:endParaRPr lang="en-US"/>
          </a:p>
        </p:txBody>
      </p:sp>
      <p:sp>
        <p:nvSpPr>
          <p:cNvPr id="3" name="Footer Placeholder 2"/>
          <p:cNvSpPr>
            <a:spLocks noGrp="1"/>
          </p:cNvSpPr>
          <p:nvPr>
            <p:ph type="ftr" sz="quarter" idx="11"/>
          </p:nvPr>
        </p:nvSpPr>
        <p:spPr/>
        <p:txBody>
          <a:bodyPr/>
          <a:lstStyle/>
          <a:p>
            <a:pPr>
              <a:defRPr/>
            </a:pPr>
            <a:r>
              <a:rPr lang="en-US" smtClean="0"/>
              <a:t>DESIG BY LEXY COLECTION</a:t>
            </a:r>
            <a:endParaRPr lang="en-US"/>
          </a:p>
        </p:txBody>
      </p:sp>
      <p:sp>
        <p:nvSpPr>
          <p:cNvPr id="4" name="Slide Number Placeholder 3"/>
          <p:cNvSpPr>
            <a:spLocks noGrp="1"/>
          </p:cNvSpPr>
          <p:nvPr>
            <p:ph type="sldNum" sz="quarter" idx="12"/>
          </p:nvPr>
        </p:nvSpPr>
        <p:spPr/>
        <p:txBody>
          <a:bodyPr/>
          <a:lstStyle/>
          <a:p>
            <a:pPr>
              <a:defRPr/>
            </a:pPr>
            <a:fld id="{7302BDFB-367F-4022-BB2C-28DD5784C2C0}"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64DFC38E-3A23-453C-96AA-41E2B69B544F}" type="datetime1">
              <a:rPr lang="id-ID" smtClean="0"/>
              <a:pPr>
                <a:defRPr/>
              </a:pPr>
              <a:t>19/06/2019</a:t>
            </a:fld>
            <a:endParaRPr lang="en-US" smtClean="0"/>
          </a:p>
        </p:txBody>
      </p:sp>
      <p:sp>
        <p:nvSpPr>
          <p:cNvPr id="30723"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0724"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CD3D957C-939F-48B4-AF9E-55A0456D99BE}" type="slidenum">
              <a:rPr lang="en-US" smtClean="0"/>
              <a:pPr>
                <a:defRPr/>
              </a:pPr>
              <a:t>22</a:t>
            </a:fld>
            <a:endParaRPr lang="en-US" smtClean="0"/>
          </a:p>
        </p:txBody>
      </p:sp>
      <p:sp>
        <p:nvSpPr>
          <p:cNvPr id="79874" name="Rectangle 2"/>
          <p:cNvSpPr>
            <a:spLocks noChangeArrowheads="1"/>
          </p:cNvSpPr>
          <p:nvPr/>
        </p:nvSpPr>
        <p:spPr bwMode="auto">
          <a:xfrm>
            <a:off x="76200" y="1739900"/>
            <a:ext cx="8915400" cy="3970318"/>
          </a:xfrm>
          <a:prstGeom prst="rect">
            <a:avLst/>
          </a:prstGeom>
          <a:noFill/>
          <a:ln w="9525">
            <a:noFill/>
            <a:miter lim="800000"/>
            <a:headEnd/>
            <a:tailEnd/>
          </a:ln>
          <a:effectLst/>
        </p:spPr>
        <p:txBody>
          <a:bodyPr wrap="square" anchor="ctr">
            <a:spAutoFit/>
          </a:bodyPr>
          <a:lstStyle/>
          <a:p>
            <a:pPr marL="457200" indent="-457200" eaLnBrk="0" hangingPunct="0">
              <a:buClr>
                <a:srgbClr val="CCFFFF"/>
              </a:buClr>
              <a:tabLst>
                <a:tab pos="342900" algn="l"/>
              </a:tabLst>
              <a:defRPr/>
            </a:pPr>
            <a:endParaRPr lang="id-ID" sz="2800" b="1" i="1" dirty="0">
              <a:latin typeface="Bookman Old Style" pitchFamily="18" charset="0"/>
              <a:cs typeface="+mn-cs"/>
            </a:endParaRPr>
          </a:p>
          <a:p>
            <a:pPr marL="457200" indent="-457200" eaLnBrk="0" hangingPunct="0">
              <a:buClr>
                <a:srgbClr val="CCFFFF"/>
              </a:buClr>
              <a:tabLst>
                <a:tab pos="342900" algn="l"/>
              </a:tabLst>
              <a:defRPr/>
            </a:pPr>
            <a:r>
              <a:rPr lang="id-ID" sz="2800" b="1" i="1" dirty="0">
                <a:latin typeface="Bookman Old Style" pitchFamily="18" charset="0"/>
                <a:cs typeface="+mn-cs"/>
              </a:rPr>
              <a:t>1. </a:t>
            </a:r>
            <a:r>
              <a:rPr lang="en-US" sz="2800" b="1" i="1" dirty="0">
                <a:latin typeface="Bookman Old Style" pitchFamily="18" charset="0"/>
                <a:cs typeface="+mn-cs"/>
              </a:rPr>
              <a:t>KEDUA BELAH PIHAK MAU MELAKUKAN </a:t>
            </a:r>
            <a:endParaRPr lang="id-ID" sz="2800" b="1" i="1" dirty="0">
              <a:latin typeface="Bookman Old Style" pitchFamily="18" charset="0"/>
              <a:cs typeface="+mn-cs"/>
            </a:endParaRPr>
          </a:p>
          <a:p>
            <a:pPr marL="457200" indent="-457200" eaLnBrk="0" hangingPunct="0">
              <a:buClr>
                <a:srgbClr val="CCFFFF"/>
              </a:buClr>
              <a:tabLst>
                <a:tab pos="342900" algn="l"/>
              </a:tabLst>
              <a:defRPr/>
            </a:pPr>
            <a:r>
              <a:rPr lang="id-ID" sz="2800" b="1" i="1" dirty="0">
                <a:latin typeface="Bookman Old Style" pitchFamily="18" charset="0"/>
                <a:cs typeface="+mn-cs"/>
              </a:rPr>
              <a:t>    PERJANJI AN </a:t>
            </a:r>
          </a:p>
          <a:p>
            <a:pPr marL="457200" indent="-457200" eaLnBrk="0" hangingPunct="0">
              <a:buClr>
                <a:srgbClr val="CCFFFF"/>
              </a:buClr>
              <a:tabLst>
                <a:tab pos="342900" algn="l"/>
              </a:tabLst>
              <a:defRPr/>
            </a:pPr>
            <a:r>
              <a:rPr lang="id-ID" sz="2800" b="1" i="1" dirty="0">
                <a:latin typeface="Bookman Old Style" pitchFamily="18" charset="0"/>
                <a:cs typeface="+mn-cs"/>
              </a:rPr>
              <a:t>2. T</a:t>
            </a:r>
            <a:r>
              <a:rPr lang="en-US" sz="2800" b="1" i="1" dirty="0">
                <a:latin typeface="Bookman Old Style" pitchFamily="18" charset="0"/>
                <a:cs typeface="+mn-cs"/>
              </a:rPr>
              <a:t>ERDAPAT PERJAJNJIAN DAN KONFLIK DI </a:t>
            </a:r>
            <a:endParaRPr lang="id-ID" sz="2800" b="1" i="1" dirty="0">
              <a:latin typeface="Bookman Old Style" pitchFamily="18" charset="0"/>
              <a:cs typeface="+mn-cs"/>
            </a:endParaRPr>
          </a:p>
          <a:p>
            <a:pPr marL="457200" indent="-457200" eaLnBrk="0" hangingPunct="0">
              <a:buClr>
                <a:srgbClr val="CCFFFF"/>
              </a:buClr>
              <a:tabLst>
                <a:tab pos="342900" algn="l"/>
              </a:tabLst>
              <a:defRPr/>
            </a:pPr>
            <a:r>
              <a:rPr lang="id-ID" sz="2800" b="1" i="1" dirty="0" smtClean="0">
                <a:latin typeface="Bookman Old Style" pitchFamily="18" charset="0"/>
                <a:cs typeface="+mn-cs"/>
              </a:rPr>
              <a:t>  </a:t>
            </a:r>
            <a:r>
              <a:rPr lang="en-US" sz="2800" b="1" i="1" dirty="0" smtClean="0">
                <a:latin typeface="Bookman Old Style" pitchFamily="18" charset="0"/>
                <a:cs typeface="+mn-cs"/>
              </a:rPr>
              <a:t>  ANTARA </a:t>
            </a:r>
            <a:r>
              <a:rPr lang="en-US" sz="2800" b="1" i="1" dirty="0">
                <a:latin typeface="Bookman Old Style" pitchFamily="18" charset="0"/>
                <a:cs typeface="+mn-cs"/>
              </a:rPr>
              <a:t>BEBERAPA </a:t>
            </a:r>
            <a:r>
              <a:rPr lang="en-US" sz="2800" b="1" i="1" dirty="0" smtClean="0">
                <a:latin typeface="Bookman Old Style" pitchFamily="18" charset="0"/>
                <a:cs typeface="+mn-cs"/>
              </a:rPr>
              <a:t>PIHAK</a:t>
            </a:r>
            <a:endParaRPr lang="en-US" sz="2800" b="1" i="1" dirty="0">
              <a:latin typeface="Bookman Old Style" pitchFamily="18" charset="0"/>
              <a:cs typeface="+mn-cs"/>
            </a:endParaRPr>
          </a:p>
          <a:p>
            <a:pPr marL="457200" indent="-457200" eaLnBrk="0" hangingPunct="0">
              <a:buClr>
                <a:srgbClr val="CCFFFF"/>
              </a:buClr>
              <a:tabLst>
                <a:tab pos="342900" algn="l"/>
              </a:tabLst>
              <a:defRPr/>
            </a:pPr>
            <a:r>
              <a:rPr lang="id-ID" sz="2800" b="1" i="1" dirty="0" smtClean="0">
                <a:latin typeface="Bookman Old Style" pitchFamily="18" charset="0"/>
                <a:cs typeface="+mn-cs"/>
              </a:rPr>
              <a:t>3</a:t>
            </a:r>
            <a:r>
              <a:rPr lang="id-ID" sz="2800" b="1" i="1" dirty="0">
                <a:latin typeface="Bookman Old Style" pitchFamily="18" charset="0"/>
                <a:cs typeface="+mn-cs"/>
              </a:rPr>
              <a:t>. </a:t>
            </a:r>
            <a:r>
              <a:rPr lang="en-US" sz="2800" b="1" i="1" dirty="0">
                <a:latin typeface="Bookman Old Style" pitchFamily="18" charset="0"/>
                <a:cs typeface="+mn-cs"/>
              </a:rPr>
              <a:t>TERDAPAT VARIABEL </a:t>
            </a:r>
            <a:r>
              <a:rPr lang="en-US" sz="2800" b="1" i="1" dirty="0" smtClean="0">
                <a:latin typeface="Bookman Old Style" pitchFamily="18" charset="0"/>
                <a:cs typeface="+mn-cs"/>
              </a:rPr>
              <a:t>UNTUK DIPERTUKAR </a:t>
            </a:r>
            <a:endParaRPr lang="id-ID" sz="2800" b="1" i="1" dirty="0">
              <a:latin typeface="Bookman Old Style" pitchFamily="18" charset="0"/>
              <a:cs typeface="+mn-cs"/>
            </a:endParaRPr>
          </a:p>
          <a:p>
            <a:pPr marL="457200" indent="-457200" eaLnBrk="0" hangingPunct="0">
              <a:buClr>
                <a:srgbClr val="CCFFFF"/>
              </a:buClr>
              <a:tabLst>
                <a:tab pos="342900" algn="l"/>
              </a:tabLst>
              <a:defRPr/>
            </a:pPr>
            <a:r>
              <a:rPr lang="id-ID" sz="2800" b="1" i="1" dirty="0">
                <a:latin typeface="Bookman Old Style" pitchFamily="18" charset="0"/>
                <a:cs typeface="+mn-cs"/>
              </a:rPr>
              <a:t>    </a:t>
            </a:r>
            <a:r>
              <a:rPr lang="en-US" sz="2800" b="1" i="1" dirty="0">
                <a:latin typeface="Bookman Old Style" pitchFamily="18" charset="0"/>
                <a:cs typeface="+mn-cs"/>
              </a:rPr>
              <a:t>KAN MELALUI KONSESI</a:t>
            </a:r>
            <a:endParaRPr lang="id-ID" sz="2800" b="1" i="1" dirty="0">
              <a:latin typeface="Bookman Old Style" pitchFamily="18" charset="0"/>
              <a:cs typeface="+mn-cs"/>
            </a:endParaRPr>
          </a:p>
          <a:p>
            <a:pPr marL="457200" indent="-457200" eaLnBrk="0" hangingPunct="0">
              <a:buClr>
                <a:srgbClr val="CCFFFF"/>
              </a:buClr>
              <a:tabLst>
                <a:tab pos="342900" algn="l"/>
              </a:tabLst>
              <a:defRPr/>
            </a:pPr>
            <a:r>
              <a:rPr lang="id-ID" sz="2800" b="1" i="1" dirty="0" smtClean="0">
                <a:latin typeface="Bookman Old Style" pitchFamily="18" charset="0"/>
                <a:cs typeface="+mn-cs"/>
              </a:rPr>
              <a:t>4</a:t>
            </a:r>
            <a:r>
              <a:rPr lang="en-US" sz="2800" b="1" i="1" dirty="0" smtClean="0">
                <a:latin typeface="Bookman Old Style" pitchFamily="18" charset="0"/>
                <a:cs typeface="+mn-cs"/>
              </a:rPr>
              <a:t>.</a:t>
            </a:r>
            <a:r>
              <a:rPr lang="id-ID" sz="2800" b="1" i="1" dirty="0" smtClean="0">
                <a:latin typeface="Bookman Old Style" pitchFamily="18" charset="0"/>
                <a:cs typeface="+mn-cs"/>
              </a:rPr>
              <a:t> </a:t>
            </a:r>
            <a:r>
              <a:rPr lang="en-US" sz="2800" b="1" i="1" dirty="0">
                <a:latin typeface="Bookman Old Style" pitchFamily="18" charset="0"/>
                <a:cs typeface="+mn-cs"/>
              </a:rPr>
              <a:t>KEDUA PIHAK MEMPUNYAI WEWENANG </a:t>
            </a:r>
            <a:endParaRPr lang="id-ID" sz="2800" b="1" i="1" dirty="0">
              <a:latin typeface="Bookman Old Style" pitchFamily="18" charset="0"/>
              <a:cs typeface="+mn-cs"/>
            </a:endParaRPr>
          </a:p>
          <a:p>
            <a:pPr marL="457200" indent="-457200" eaLnBrk="0" hangingPunct="0">
              <a:buClr>
                <a:srgbClr val="CCFFFF"/>
              </a:buClr>
              <a:tabLst>
                <a:tab pos="342900" algn="l"/>
              </a:tabLst>
              <a:defRPr/>
            </a:pPr>
            <a:r>
              <a:rPr lang="en-US" sz="2800" b="1" i="1" dirty="0" smtClean="0">
                <a:latin typeface="Bookman Old Style" pitchFamily="18" charset="0"/>
                <a:cs typeface="+mn-cs"/>
              </a:rPr>
              <a:t> </a:t>
            </a:r>
            <a:r>
              <a:rPr lang="id-ID" sz="2800" b="1" i="1" dirty="0" smtClean="0">
                <a:latin typeface="Bookman Old Style" pitchFamily="18" charset="0"/>
                <a:cs typeface="+mn-cs"/>
              </a:rPr>
              <a:t>  </a:t>
            </a:r>
            <a:r>
              <a:rPr lang="en-US" sz="2800" b="1" i="1" dirty="0">
                <a:latin typeface="Bookman Old Style" pitchFamily="18" charset="0"/>
                <a:cs typeface="+mn-cs"/>
              </a:rPr>
              <a:t>UNTUK MENGUBAH SYARAT MEREKA</a:t>
            </a:r>
          </a:p>
        </p:txBody>
      </p:sp>
      <p:sp>
        <p:nvSpPr>
          <p:cNvPr id="25606" name="WordArt 3"/>
          <p:cNvSpPr>
            <a:spLocks noChangeArrowheads="1" noChangeShapeType="1" noTextEdit="1"/>
          </p:cNvSpPr>
          <p:nvPr/>
        </p:nvSpPr>
        <p:spPr bwMode="auto">
          <a:xfrm>
            <a:off x="762000" y="990600"/>
            <a:ext cx="7800975" cy="647700"/>
          </a:xfrm>
          <a:prstGeom prst="rect">
            <a:avLst/>
          </a:prstGeom>
        </p:spPr>
        <p:txBody>
          <a:bodyPr wrap="none" fromWordArt="1">
            <a:prstTxWarp prst="textWave2">
              <a:avLst>
                <a:gd name="adj1" fmla="val 13005"/>
                <a:gd name="adj2" fmla="val 0"/>
              </a:avLst>
            </a:prstTxWarp>
          </a:bodyPr>
          <a:lstStyle/>
          <a:p>
            <a:pPr algn="ctr"/>
            <a:r>
              <a:rPr lang="en-US" sz="3600" b="1" kern="10" dirty="0">
                <a:ln w="9525">
                  <a:solidFill>
                    <a:srgbClr val="000000"/>
                  </a:solidFill>
                  <a:round/>
                  <a:headEnd/>
                  <a:tailEnd/>
                </a:ln>
                <a:solidFill>
                  <a:srgbClr val="CCFF66"/>
                </a:solidFill>
                <a:latin typeface="Bookman Old Style"/>
              </a:rPr>
              <a:t>KAPAN SAAT BERNEGOSIASI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p:cTn id="7" dur="1000" fill="hold"/>
                                        <p:tgtEl>
                                          <p:spTgt spid="25606"/>
                                        </p:tgtEl>
                                        <p:attrNameLst>
                                          <p:attrName>ppt_x</p:attrName>
                                        </p:attrNameLst>
                                      </p:cBhvr>
                                      <p:tavLst>
                                        <p:tav tm="0">
                                          <p:val>
                                            <p:strVal val="#ppt_x-.2"/>
                                          </p:val>
                                        </p:tav>
                                        <p:tav tm="100000">
                                          <p:val>
                                            <p:strVal val="#ppt_x"/>
                                          </p:val>
                                        </p:tav>
                                      </p:tavLst>
                                    </p:anim>
                                    <p:anim calcmode="lin" valueType="num">
                                      <p:cBhvr>
                                        <p:cTn id="8" dur="1000" fill="hold"/>
                                        <p:tgtEl>
                                          <p:spTgt spid="256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06"/>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9874">
                                            <p:txEl>
                                              <p:pRg st="1" end="1"/>
                                            </p:txEl>
                                          </p:spTgt>
                                        </p:tgtEl>
                                        <p:attrNameLst>
                                          <p:attrName>style.visibility</p:attrName>
                                        </p:attrNameLst>
                                      </p:cBhvr>
                                      <p:to>
                                        <p:strVal val="visible"/>
                                      </p:to>
                                    </p:set>
                                    <p:animEffect transition="in" filter="fade">
                                      <p:cBhvr>
                                        <p:cTn id="14" dur="1000"/>
                                        <p:tgtEl>
                                          <p:spTgt spid="79874">
                                            <p:txEl>
                                              <p:pRg st="1" end="1"/>
                                            </p:txEl>
                                          </p:spTgt>
                                        </p:tgtEl>
                                      </p:cBhvr>
                                    </p:animEffect>
                                    <p:anim calcmode="lin" valueType="num">
                                      <p:cBhvr>
                                        <p:cTn id="15" dur="1000" fill="hold"/>
                                        <p:tgtEl>
                                          <p:spTgt spid="7987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9874">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79874">
                                            <p:txEl>
                                              <p:pRg st="2" end="2"/>
                                            </p:txEl>
                                          </p:spTgt>
                                        </p:tgtEl>
                                        <p:attrNameLst>
                                          <p:attrName>style.visibility</p:attrName>
                                        </p:attrNameLst>
                                      </p:cBhvr>
                                      <p:to>
                                        <p:strVal val="visible"/>
                                      </p:to>
                                    </p:set>
                                    <p:animEffect transition="in" filter="fade">
                                      <p:cBhvr>
                                        <p:cTn id="19" dur="1000"/>
                                        <p:tgtEl>
                                          <p:spTgt spid="79874">
                                            <p:txEl>
                                              <p:pRg st="2" end="2"/>
                                            </p:txEl>
                                          </p:spTgt>
                                        </p:tgtEl>
                                      </p:cBhvr>
                                    </p:animEffect>
                                    <p:anim calcmode="lin" valueType="num">
                                      <p:cBhvr>
                                        <p:cTn id="20" dur="1000" fill="hold"/>
                                        <p:tgtEl>
                                          <p:spTgt spid="7987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98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79874">
                                            <p:txEl>
                                              <p:pRg st="3" end="3"/>
                                            </p:txEl>
                                          </p:spTgt>
                                        </p:tgtEl>
                                        <p:attrNameLst>
                                          <p:attrName>style.visibility</p:attrName>
                                        </p:attrNameLst>
                                      </p:cBhvr>
                                      <p:to>
                                        <p:strVal val="visible"/>
                                      </p:to>
                                    </p:set>
                                    <p:animEffect transition="in" filter="fade">
                                      <p:cBhvr>
                                        <p:cTn id="26" dur="1000"/>
                                        <p:tgtEl>
                                          <p:spTgt spid="79874">
                                            <p:txEl>
                                              <p:pRg st="3" end="3"/>
                                            </p:txEl>
                                          </p:spTgt>
                                        </p:tgtEl>
                                      </p:cBhvr>
                                    </p:animEffect>
                                    <p:anim calcmode="lin" valueType="num">
                                      <p:cBhvr>
                                        <p:cTn id="27" dur="1000" fill="hold"/>
                                        <p:tgtEl>
                                          <p:spTgt spid="7987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9874">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79874">
                                            <p:txEl>
                                              <p:pRg st="4" end="4"/>
                                            </p:txEl>
                                          </p:spTgt>
                                        </p:tgtEl>
                                        <p:attrNameLst>
                                          <p:attrName>style.visibility</p:attrName>
                                        </p:attrNameLst>
                                      </p:cBhvr>
                                      <p:to>
                                        <p:strVal val="visible"/>
                                      </p:to>
                                    </p:set>
                                    <p:animEffect transition="in" filter="fade">
                                      <p:cBhvr>
                                        <p:cTn id="31" dur="1000"/>
                                        <p:tgtEl>
                                          <p:spTgt spid="79874">
                                            <p:txEl>
                                              <p:pRg st="4" end="4"/>
                                            </p:txEl>
                                          </p:spTgt>
                                        </p:tgtEl>
                                      </p:cBhvr>
                                    </p:animEffect>
                                    <p:anim calcmode="lin" valueType="num">
                                      <p:cBhvr>
                                        <p:cTn id="32" dur="1000" fill="hold"/>
                                        <p:tgtEl>
                                          <p:spTgt spid="7987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987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79874">
                                            <p:txEl>
                                              <p:pRg st="5" end="5"/>
                                            </p:txEl>
                                          </p:spTgt>
                                        </p:tgtEl>
                                        <p:attrNameLst>
                                          <p:attrName>style.visibility</p:attrName>
                                        </p:attrNameLst>
                                      </p:cBhvr>
                                      <p:to>
                                        <p:strVal val="visible"/>
                                      </p:to>
                                    </p:set>
                                    <p:animEffect transition="in" filter="fade">
                                      <p:cBhvr>
                                        <p:cTn id="38" dur="1000"/>
                                        <p:tgtEl>
                                          <p:spTgt spid="79874">
                                            <p:txEl>
                                              <p:pRg st="5" end="5"/>
                                            </p:txEl>
                                          </p:spTgt>
                                        </p:tgtEl>
                                      </p:cBhvr>
                                    </p:animEffect>
                                    <p:anim calcmode="lin" valueType="num">
                                      <p:cBhvr>
                                        <p:cTn id="39" dur="1000" fill="hold"/>
                                        <p:tgtEl>
                                          <p:spTgt spid="7987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9874">
                                            <p:txEl>
                                              <p:pRg st="5" end="5"/>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79874">
                                            <p:txEl>
                                              <p:pRg st="6" end="6"/>
                                            </p:txEl>
                                          </p:spTgt>
                                        </p:tgtEl>
                                        <p:attrNameLst>
                                          <p:attrName>style.visibility</p:attrName>
                                        </p:attrNameLst>
                                      </p:cBhvr>
                                      <p:to>
                                        <p:strVal val="visible"/>
                                      </p:to>
                                    </p:set>
                                    <p:animEffect transition="in" filter="fade">
                                      <p:cBhvr>
                                        <p:cTn id="43" dur="1000"/>
                                        <p:tgtEl>
                                          <p:spTgt spid="79874">
                                            <p:txEl>
                                              <p:pRg st="6" end="6"/>
                                            </p:txEl>
                                          </p:spTgt>
                                        </p:tgtEl>
                                      </p:cBhvr>
                                    </p:animEffect>
                                    <p:anim calcmode="lin" valueType="num">
                                      <p:cBhvr>
                                        <p:cTn id="44" dur="1000" fill="hold"/>
                                        <p:tgtEl>
                                          <p:spTgt spid="7987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987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nodeType="clickEffect">
                                  <p:stCondLst>
                                    <p:cond delay="0"/>
                                  </p:stCondLst>
                                  <p:childTnLst>
                                    <p:set>
                                      <p:cBhvr>
                                        <p:cTn id="49" dur="1" fill="hold">
                                          <p:stCondLst>
                                            <p:cond delay="0"/>
                                          </p:stCondLst>
                                        </p:cTn>
                                        <p:tgtEl>
                                          <p:spTgt spid="79874">
                                            <p:txEl>
                                              <p:pRg st="7" end="7"/>
                                            </p:txEl>
                                          </p:spTgt>
                                        </p:tgtEl>
                                        <p:attrNameLst>
                                          <p:attrName>style.visibility</p:attrName>
                                        </p:attrNameLst>
                                      </p:cBhvr>
                                      <p:to>
                                        <p:strVal val="visible"/>
                                      </p:to>
                                    </p:set>
                                    <p:animEffect transition="in" filter="fade">
                                      <p:cBhvr>
                                        <p:cTn id="50" dur="1000"/>
                                        <p:tgtEl>
                                          <p:spTgt spid="79874">
                                            <p:txEl>
                                              <p:pRg st="7" end="7"/>
                                            </p:txEl>
                                          </p:spTgt>
                                        </p:tgtEl>
                                      </p:cBhvr>
                                    </p:animEffect>
                                    <p:anim calcmode="lin" valueType="num">
                                      <p:cBhvr>
                                        <p:cTn id="51" dur="1000" fill="hold"/>
                                        <p:tgtEl>
                                          <p:spTgt spid="79874">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79874">
                                            <p:txEl>
                                              <p:pRg st="7" end="7"/>
                                            </p:txEl>
                                          </p:spTgt>
                                        </p:tgtEl>
                                        <p:attrNameLst>
                                          <p:attrName>ppt_y</p:attrName>
                                        </p:attrNameLst>
                                      </p:cBhvr>
                                      <p:tavLst>
                                        <p:tav tm="0">
                                          <p:val>
                                            <p:strVal val="#ppt_y-.1"/>
                                          </p:val>
                                        </p:tav>
                                        <p:tav tm="100000">
                                          <p:val>
                                            <p:strVal val="#ppt_y"/>
                                          </p:val>
                                        </p:tav>
                                      </p:tavLst>
                                    </p:anim>
                                  </p:childTnLst>
                                </p:cTn>
                              </p:par>
                              <p:par>
                                <p:cTn id="53" presetID="47" presetClass="entr" presetSubtype="0" fill="hold" nodeType="withEffect">
                                  <p:stCondLst>
                                    <p:cond delay="0"/>
                                  </p:stCondLst>
                                  <p:childTnLst>
                                    <p:set>
                                      <p:cBhvr>
                                        <p:cTn id="54" dur="1" fill="hold">
                                          <p:stCondLst>
                                            <p:cond delay="0"/>
                                          </p:stCondLst>
                                        </p:cTn>
                                        <p:tgtEl>
                                          <p:spTgt spid="79874">
                                            <p:txEl>
                                              <p:pRg st="8" end="8"/>
                                            </p:txEl>
                                          </p:spTgt>
                                        </p:tgtEl>
                                        <p:attrNameLst>
                                          <p:attrName>style.visibility</p:attrName>
                                        </p:attrNameLst>
                                      </p:cBhvr>
                                      <p:to>
                                        <p:strVal val="visible"/>
                                      </p:to>
                                    </p:set>
                                    <p:animEffect transition="in" filter="fade">
                                      <p:cBhvr>
                                        <p:cTn id="55" dur="1000"/>
                                        <p:tgtEl>
                                          <p:spTgt spid="79874">
                                            <p:txEl>
                                              <p:pRg st="8" end="8"/>
                                            </p:txEl>
                                          </p:spTgt>
                                        </p:tgtEl>
                                      </p:cBhvr>
                                    </p:animEffect>
                                    <p:anim calcmode="lin" valueType="num">
                                      <p:cBhvr>
                                        <p:cTn id="56" dur="1000" fill="hold"/>
                                        <p:tgtEl>
                                          <p:spTgt spid="79874">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7987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Date Placeholder 5"/>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C1D298B2-F43C-43A6-9764-211303EDC870}" type="datetime1">
              <a:rPr lang="id-ID" smtClean="0"/>
              <a:pPr>
                <a:defRPr/>
              </a:pPr>
              <a:t>19/06/2019</a:t>
            </a:fld>
            <a:endParaRPr lang="en-US" smtClean="0"/>
          </a:p>
        </p:txBody>
      </p:sp>
      <p:sp>
        <p:nvSpPr>
          <p:cNvPr id="31747"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174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378FB202-E2A7-4C9F-820A-6FC7F39A545E}" type="slidenum">
              <a:rPr lang="en-US" smtClean="0"/>
              <a:pPr>
                <a:defRPr/>
              </a:pPr>
              <a:t>23</a:t>
            </a:fld>
            <a:endParaRPr lang="en-US" smtClean="0"/>
          </a:p>
        </p:txBody>
      </p:sp>
      <p:sp>
        <p:nvSpPr>
          <p:cNvPr id="26629" name="Rectangle 2"/>
          <p:cNvSpPr>
            <a:spLocks noChangeArrowheads="1"/>
          </p:cNvSpPr>
          <p:nvPr/>
        </p:nvSpPr>
        <p:spPr bwMode="auto">
          <a:xfrm>
            <a:off x="228600" y="533400"/>
            <a:ext cx="8610600" cy="1077218"/>
          </a:xfrm>
          <a:prstGeom prst="rect">
            <a:avLst/>
          </a:prstGeom>
          <a:solidFill>
            <a:schemeClr val="accent1"/>
          </a:solidFill>
          <a:ln w="9525">
            <a:noFill/>
            <a:miter lim="800000"/>
            <a:headEnd/>
            <a:tailEnd/>
          </a:ln>
        </p:spPr>
        <p:txBody>
          <a:bodyPr wrap="square" anchor="ctr">
            <a:spAutoFit/>
          </a:bodyPr>
          <a:lstStyle/>
          <a:p>
            <a:pPr algn="ctr" eaLnBrk="0" hangingPunct="0"/>
            <a:r>
              <a:rPr lang="en-US" sz="3200" b="1" i="1" dirty="0">
                <a:latin typeface="Bookman Old Style" pitchFamily="18" charset="0"/>
              </a:rPr>
              <a:t>PENGERTIAN </a:t>
            </a:r>
          </a:p>
          <a:p>
            <a:pPr algn="ctr" eaLnBrk="0" hangingPunct="0"/>
            <a:r>
              <a:rPr lang="en-US" sz="3200" b="1" i="1" dirty="0">
                <a:latin typeface="Bookman Old Style" pitchFamily="18" charset="0"/>
              </a:rPr>
              <a:t> STRATEGI DAN TAKTIK NEGOSIASI </a:t>
            </a:r>
          </a:p>
        </p:txBody>
      </p:sp>
      <p:sp>
        <p:nvSpPr>
          <p:cNvPr id="26630" name="Rectangle 3"/>
          <p:cNvSpPr>
            <a:spLocks noChangeArrowheads="1"/>
          </p:cNvSpPr>
          <p:nvPr/>
        </p:nvSpPr>
        <p:spPr bwMode="auto">
          <a:xfrm>
            <a:off x="838200" y="1647825"/>
            <a:ext cx="7391400" cy="2369880"/>
          </a:xfrm>
          <a:prstGeom prst="rect">
            <a:avLst/>
          </a:prstGeom>
          <a:noFill/>
          <a:ln w="9525">
            <a:noFill/>
            <a:miter lim="800000"/>
            <a:headEnd/>
            <a:tailEnd/>
          </a:ln>
        </p:spPr>
        <p:txBody>
          <a:bodyPr anchor="ctr">
            <a:spAutoFit/>
          </a:bodyPr>
          <a:lstStyle/>
          <a:p>
            <a:pPr algn="ctr" eaLnBrk="0" hangingPunct="0"/>
            <a:endParaRPr lang="id-ID" sz="2800" b="1" i="1" dirty="0">
              <a:latin typeface="Bookman Old Style" pitchFamily="18" charset="0"/>
            </a:endParaRPr>
          </a:p>
          <a:p>
            <a:pPr algn="ctr" eaLnBrk="0" hangingPunct="0"/>
            <a:r>
              <a:rPr lang="en-US" sz="3600" b="1" i="1" dirty="0">
                <a:solidFill>
                  <a:srgbClr val="FF0000"/>
                </a:solidFill>
                <a:latin typeface="Bookman Old Style" pitchFamily="18" charset="0"/>
              </a:rPr>
              <a:t>STRATEGI</a:t>
            </a:r>
            <a:endParaRPr lang="en-US" sz="3600" b="1" dirty="0">
              <a:solidFill>
                <a:srgbClr val="FF0000"/>
              </a:solidFill>
              <a:latin typeface="Bookman Old Style" pitchFamily="18" charset="0"/>
            </a:endParaRPr>
          </a:p>
          <a:p>
            <a:pPr algn="ctr" eaLnBrk="0" hangingPunct="0"/>
            <a:r>
              <a:rPr lang="en-US" sz="2800" b="1" i="1" dirty="0">
                <a:latin typeface="Bookman Old Style" pitchFamily="18" charset="0"/>
              </a:rPr>
              <a:t>RENCANA/LANGKAH YANG AKAN DITEMPUH DALAM NEGOSIASI UNTUK MEMPEROLEH HASIL YANG MAKSIMAL</a:t>
            </a:r>
          </a:p>
        </p:txBody>
      </p:sp>
      <p:sp>
        <p:nvSpPr>
          <p:cNvPr id="26631" name="Rectangle 4"/>
          <p:cNvSpPr>
            <a:spLocks noChangeArrowheads="1"/>
          </p:cNvSpPr>
          <p:nvPr/>
        </p:nvSpPr>
        <p:spPr bwMode="auto">
          <a:xfrm>
            <a:off x="990600" y="3613150"/>
            <a:ext cx="7162800" cy="2677656"/>
          </a:xfrm>
          <a:prstGeom prst="rect">
            <a:avLst/>
          </a:prstGeom>
          <a:noFill/>
          <a:ln w="9525">
            <a:noFill/>
            <a:miter lim="800000"/>
            <a:headEnd/>
            <a:tailEnd/>
          </a:ln>
        </p:spPr>
        <p:txBody>
          <a:bodyPr anchor="ctr">
            <a:spAutoFit/>
          </a:bodyPr>
          <a:lstStyle/>
          <a:p>
            <a:pPr algn="ctr" eaLnBrk="0" hangingPunct="0"/>
            <a:endParaRPr lang="id-ID" sz="3200" b="1" i="1" dirty="0">
              <a:latin typeface="Bookman Old Style" pitchFamily="18" charset="0"/>
            </a:endParaRPr>
          </a:p>
          <a:p>
            <a:pPr algn="ctr" eaLnBrk="0" hangingPunct="0"/>
            <a:r>
              <a:rPr lang="en-US" sz="4000" b="1" i="1" dirty="0">
                <a:solidFill>
                  <a:srgbClr val="00FFFF"/>
                </a:solidFill>
                <a:latin typeface="Bookman Old Style" pitchFamily="18" charset="0"/>
              </a:rPr>
              <a:t>TAKTIK</a:t>
            </a:r>
          </a:p>
          <a:p>
            <a:pPr algn="ctr" eaLnBrk="0" hangingPunct="0"/>
            <a:r>
              <a:rPr lang="en-US" sz="3200" b="1" i="1" dirty="0">
                <a:latin typeface="Bookman Old Style" pitchFamily="18" charset="0"/>
              </a:rPr>
              <a:t>CARA YANG DIPERGUNAKAN UNTUK MELAKSANAKAN STRATEGI TERSEBUT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fade">
                                      <p:cBhvr>
                                        <p:cTn id="7" dur="1000"/>
                                        <p:tgtEl>
                                          <p:spTgt spid="26629"/>
                                        </p:tgtEl>
                                      </p:cBhvr>
                                    </p:animEffect>
                                    <p:anim calcmode="lin" valueType="num">
                                      <p:cBhvr>
                                        <p:cTn id="8" dur="1000" fill="hold"/>
                                        <p:tgtEl>
                                          <p:spTgt spid="26629"/>
                                        </p:tgtEl>
                                        <p:attrNameLst>
                                          <p:attrName>ppt_x</p:attrName>
                                        </p:attrNameLst>
                                      </p:cBhvr>
                                      <p:tavLst>
                                        <p:tav tm="0">
                                          <p:val>
                                            <p:strVal val="#ppt_x"/>
                                          </p:val>
                                        </p:tav>
                                        <p:tav tm="100000">
                                          <p:val>
                                            <p:strVal val="#ppt_x"/>
                                          </p:val>
                                        </p:tav>
                                      </p:tavLst>
                                    </p:anim>
                                    <p:anim calcmode="lin" valueType="num">
                                      <p:cBhvr>
                                        <p:cTn id="9" dur="1000" fill="hold"/>
                                        <p:tgtEl>
                                          <p:spTgt spid="266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6630"/>
                                        </p:tgtEl>
                                        <p:attrNameLst>
                                          <p:attrName>style.visibility</p:attrName>
                                        </p:attrNameLst>
                                      </p:cBhvr>
                                      <p:to>
                                        <p:strVal val="visible"/>
                                      </p:to>
                                    </p:set>
                                    <p:animEffect transition="in" filter="fade">
                                      <p:cBhvr>
                                        <p:cTn id="14" dur="1000"/>
                                        <p:tgtEl>
                                          <p:spTgt spid="26630"/>
                                        </p:tgtEl>
                                      </p:cBhvr>
                                    </p:animEffect>
                                    <p:anim calcmode="lin" valueType="num">
                                      <p:cBhvr>
                                        <p:cTn id="15" dur="1000" fill="hold"/>
                                        <p:tgtEl>
                                          <p:spTgt spid="26630"/>
                                        </p:tgtEl>
                                        <p:attrNameLst>
                                          <p:attrName>ppt_x</p:attrName>
                                        </p:attrNameLst>
                                      </p:cBhvr>
                                      <p:tavLst>
                                        <p:tav tm="0">
                                          <p:val>
                                            <p:strVal val="#ppt_x"/>
                                          </p:val>
                                        </p:tav>
                                        <p:tav tm="100000">
                                          <p:val>
                                            <p:strVal val="#ppt_x"/>
                                          </p:val>
                                        </p:tav>
                                      </p:tavLst>
                                    </p:anim>
                                    <p:anim calcmode="lin" valueType="num">
                                      <p:cBhvr>
                                        <p:cTn id="16" dur="1000" fill="hold"/>
                                        <p:tgtEl>
                                          <p:spTgt spid="2663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6631"/>
                                        </p:tgtEl>
                                        <p:attrNameLst>
                                          <p:attrName>style.visibility</p:attrName>
                                        </p:attrNameLst>
                                      </p:cBhvr>
                                      <p:to>
                                        <p:strVal val="visible"/>
                                      </p:to>
                                    </p:set>
                                    <p:animEffect transition="in" filter="fade">
                                      <p:cBhvr>
                                        <p:cTn id="21" dur="1000"/>
                                        <p:tgtEl>
                                          <p:spTgt spid="26631"/>
                                        </p:tgtEl>
                                      </p:cBhvr>
                                    </p:animEffect>
                                    <p:anim calcmode="lin" valueType="num">
                                      <p:cBhvr>
                                        <p:cTn id="22" dur="1000" fill="hold"/>
                                        <p:tgtEl>
                                          <p:spTgt spid="26631"/>
                                        </p:tgtEl>
                                        <p:attrNameLst>
                                          <p:attrName>ppt_x</p:attrName>
                                        </p:attrNameLst>
                                      </p:cBhvr>
                                      <p:tavLst>
                                        <p:tav tm="0">
                                          <p:val>
                                            <p:strVal val="#ppt_x"/>
                                          </p:val>
                                        </p:tav>
                                        <p:tav tm="100000">
                                          <p:val>
                                            <p:strVal val="#ppt_x"/>
                                          </p:val>
                                        </p:tav>
                                      </p:tavLst>
                                    </p:anim>
                                    <p:anim calcmode="lin" valueType="num">
                                      <p:cBhvr>
                                        <p:cTn id="23" dur="1000" fill="hold"/>
                                        <p:tgtEl>
                                          <p:spTgt spid="266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p:bldP spid="26631"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D29A32AA-4C2A-41F2-BB0C-60B05FC88A2C}" type="datetime1">
              <a:rPr lang="id-ID" smtClean="0"/>
              <a:pPr>
                <a:defRPr/>
              </a:pPr>
              <a:t>19/06/2019</a:t>
            </a:fld>
            <a:endParaRPr lang="en-US" smtClean="0"/>
          </a:p>
        </p:txBody>
      </p:sp>
      <p:sp>
        <p:nvSpPr>
          <p:cNvPr id="32771"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27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25D02DD2-1BC2-49ED-9C6D-CBB05EA5D357}" type="slidenum">
              <a:rPr lang="en-US" smtClean="0"/>
              <a:pPr>
                <a:defRPr/>
              </a:pPr>
              <a:t>24</a:t>
            </a:fld>
            <a:endParaRPr lang="en-US" smtClean="0"/>
          </a:p>
        </p:txBody>
      </p:sp>
      <p:sp>
        <p:nvSpPr>
          <p:cNvPr id="27653" name="Rectangle 2"/>
          <p:cNvSpPr>
            <a:spLocks noChangeArrowheads="1"/>
          </p:cNvSpPr>
          <p:nvPr/>
        </p:nvSpPr>
        <p:spPr bwMode="auto">
          <a:xfrm>
            <a:off x="609600" y="989013"/>
            <a:ext cx="7848600" cy="5386090"/>
          </a:xfrm>
          <a:prstGeom prst="rect">
            <a:avLst/>
          </a:prstGeom>
          <a:noFill/>
          <a:ln w="9525">
            <a:noFill/>
            <a:miter lim="800000"/>
            <a:headEnd/>
            <a:tailEnd/>
          </a:ln>
        </p:spPr>
        <p:txBody>
          <a:bodyPr anchor="ctr">
            <a:spAutoFit/>
          </a:bodyPr>
          <a:lstStyle/>
          <a:p>
            <a:pPr marL="228600" indent="-228600" algn="ctr" eaLnBrk="0" hangingPunct="0">
              <a:tabLst>
                <a:tab pos="228600" algn="l"/>
              </a:tabLst>
            </a:pPr>
            <a:endParaRPr lang="en-US" sz="2800" b="1" i="1" dirty="0">
              <a:solidFill>
                <a:srgbClr val="FFFF66"/>
              </a:solidFill>
              <a:latin typeface="Bookman Old Style" pitchFamily="18" charset="0"/>
            </a:endParaRPr>
          </a:p>
          <a:p>
            <a:pPr marL="228600" indent="-228600" algn="ctr" eaLnBrk="0" hangingPunct="0">
              <a:tabLst>
                <a:tab pos="228600" algn="l"/>
              </a:tabLst>
            </a:pPr>
            <a:endParaRPr lang="en-US" sz="2400" dirty="0">
              <a:latin typeface="Bookman Old Style" pitchFamily="18" charset="0"/>
            </a:endParaRPr>
          </a:p>
          <a:p>
            <a:pPr marL="228600" indent="-228600" eaLnBrk="0" hangingPunct="0">
              <a:tabLst>
                <a:tab pos="228600" algn="l"/>
              </a:tabLst>
            </a:pPr>
            <a:r>
              <a:rPr lang="en-US" sz="2800" b="1" i="1" dirty="0">
                <a:latin typeface="Bookman Old Style" pitchFamily="18" charset="0"/>
              </a:rPr>
              <a:t>RENCANA DAPAT MENGHASILKAN :</a:t>
            </a:r>
            <a:endParaRPr lang="en-US" sz="2800" b="1" dirty="0">
              <a:latin typeface="Bookman Old Style" pitchFamily="18" charset="0"/>
            </a:endParaRPr>
          </a:p>
          <a:p>
            <a:pPr marL="228600" indent="-228600" eaLnBrk="0" hangingPunct="0">
              <a:buFontTx/>
              <a:buChar char="•"/>
              <a:tabLst>
                <a:tab pos="228600" algn="l"/>
              </a:tabLst>
            </a:pPr>
            <a:r>
              <a:rPr lang="en-US" sz="2400" b="1" i="1" dirty="0">
                <a:latin typeface="Bookman Old Style" pitchFamily="18" charset="0"/>
              </a:rPr>
              <a:t>KESEPAKATAN</a:t>
            </a:r>
            <a:endParaRPr lang="en-US" sz="2400" b="1" dirty="0">
              <a:latin typeface="Bookman Old Style" pitchFamily="18" charset="0"/>
            </a:endParaRPr>
          </a:p>
          <a:p>
            <a:pPr marL="228600" indent="-228600" eaLnBrk="0" hangingPunct="0">
              <a:buFontTx/>
              <a:buChar char="•"/>
              <a:tabLst>
                <a:tab pos="228600" algn="l"/>
              </a:tabLst>
            </a:pPr>
            <a:r>
              <a:rPr lang="en-US" sz="2400" b="1" i="1" dirty="0">
                <a:latin typeface="Bookman Old Style" pitchFamily="18" charset="0"/>
              </a:rPr>
              <a:t>TERJALINNYA HUBUNGAN ( RELATION SHIP ) YANG BAIK DAN LANGGENG</a:t>
            </a:r>
          </a:p>
          <a:p>
            <a:pPr marL="228600" indent="-228600" eaLnBrk="0" hangingPunct="0">
              <a:tabLst>
                <a:tab pos="228600" algn="l"/>
              </a:tabLst>
            </a:pPr>
            <a:endParaRPr lang="en-US" sz="2400" dirty="0">
              <a:latin typeface="Bookman Old Style" pitchFamily="18" charset="0"/>
            </a:endParaRPr>
          </a:p>
          <a:p>
            <a:pPr marL="228600" indent="-228600" eaLnBrk="0" hangingPunct="0">
              <a:tabLst>
                <a:tab pos="228600" algn="l"/>
              </a:tabLst>
            </a:pPr>
            <a:r>
              <a:rPr lang="en-US" sz="2800" b="1" i="1" dirty="0">
                <a:solidFill>
                  <a:srgbClr val="FF0000"/>
                </a:solidFill>
                <a:latin typeface="Bookman Old Style" pitchFamily="18" charset="0"/>
              </a:rPr>
              <a:t>SASARAN</a:t>
            </a:r>
            <a:r>
              <a:rPr lang="en-US" sz="2800" b="1" i="1" dirty="0">
                <a:latin typeface="Bookman Old Style" pitchFamily="18" charset="0"/>
              </a:rPr>
              <a:t> :</a:t>
            </a:r>
            <a:endParaRPr lang="en-US" sz="2800" b="1" dirty="0">
              <a:latin typeface="Bookman Old Style" pitchFamily="18" charset="0"/>
            </a:endParaRPr>
          </a:p>
          <a:p>
            <a:pPr marL="228600" indent="-228600" eaLnBrk="0" hangingPunct="0">
              <a:buFontTx/>
              <a:buChar char="•"/>
              <a:tabLst>
                <a:tab pos="228600" algn="l"/>
              </a:tabLst>
            </a:pPr>
            <a:r>
              <a:rPr lang="en-US" sz="2800" b="1" i="1" dirty="0">
                <a:solidFill>
                  <a:srgbClr val="00FFFF"/>
                </a:solidFill>
                <a:latin typeface="Bookman Old Style" pitchFamily="18" charset="0"/>
              </a:rPr>
              <a:t>MENGUATKAN POSISI ANDA DIMATA LAWAN       ( MITRA KERJA )</a:t>
            </a:r>
            <a:endParaRPr lang="en-US" sz="2800" b="1" dirty="0">
              <a:solidFill>
                <a:srgbClr val="00FFFF"/>
              </a:solidFill>
              <a:latin typeface="Bookman Old Style" pitchFamily="18" charset="0"/>
            </a:endParaRPr>
          </a:p>
          <a:p>
            <a:pPr marL="228600" indent="-228600" eaLnBrk="0" hangingPunct="0">
              <a:buFontTx/>
              <a:buChar char="•"/>
              <a:tabLst>
                <a:tab pos="228600" algn="l"/>
              </a:tabLst>
            </a:pPr>
            <a:r>
              <a:rPr lang="en-US" sz="2800" b="1" i="1" dirty="0">
                <a:latin typeface="Bookman Old Style" pitchFamily="18" charset="0"/>
              </a:rPr>
              <a:t>UNTUK MENGUBAH PANDANGAN PIHAK LAWAN MENGENAI POSISI MEREKA DISINI</a:t>
            </a:r>
          </a:p>
        </p:txBody>
      </p:sp>
      <p:sp>
        <p:nvSpPr>
          <p:cNvPr id="27654" name="WordArt 3"/>
          <p:cNvSpPr>
            <a:spLocks noChangeArrowheads="1" noChangeShapeType="1" noTextEdit="1"/>
          </p:cNvSpPr>
          <p:nvPr/>
        </p:nvSpPr>
        <p:spPr bwMode="auto">
          <a:xfrm>
            <a:off x="609600" y="914400"/>
            <a:ext cx="7391400"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66"/>
                </a:solidFill>
                <a:latin typeface="Arial Black"/>
              </a:rPr>
              <a:t>INTI KONSEP STRATEGI 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fade">
                                      <p:cBhvr>
                                        <p:cTn id="7" dur="1000"/>
                                        <p:tgtEl>
                                          <p:spTgt spid="27654"/>
                                        </p:tgtEl>
                                      </p:cBhvr>
                                    </p:animEffect>
                                    <p:anim calcmode="lin" valueType="num">
                                      <p:cBhvr>
                                        <p:cTn id="8" dur="1000" fill="hold"/>
                                        <p:tgtEl>
                                          <p:spTgt spid="27654"/>
                                        </p:tgtEl>
                                        <p:attrNameLst>
                                          <p:attrName>ppt_x</p:attrName>
                                        </p:attrNameLst>
                                      </p:cBhvr>
                                      <p:tavLst>
                                        <p:tav tm="0">
                                          <p:val>
                                            <p:strVal val="#ppt_x"/>
                                          </p:val>
                                        </p:tav>
                                        <p:tav tm="100000">
                                          <p:val>
                                            <p:strVal val="#ppt_x"/>
                                          </p:val>
                                        </p:tav>
                                      </p:tavLst>
                                    </p:anim>
                                    <p:anim calcmode="lin" valueType="num">
                                      <p:cBhvr>
                                        <p:cTn id="9" dur="1000" fill="hold"/>
                                        <p:tgtEl>
                                          <p:spTgt spid="276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7653">
                                            <p:txEl>
                                              <p:pRg st="2" end="2"/>
                                            </p:txEl>
                                          </p:spTgt>
                                        </p:tgtEl>
                                        <p:attrNameLst>
                                          <p:attrName>style.visibility</p:attrName>
                                        </p:attrNameLst>
                                      </p:cBhvr>
                                      <p:to>
                                        <p:strVal val="visible"/>
                                      </p:to>
                                    </p:set>
                                    <p:animEffect transition="in" filter="fade">
                                      <p:cBhvr>
                                        <p:cTn id="14" dur="1000"/>
                                        <p:tgtEl>
                                          <p:spTgt spid="27653">
                                            <p:txEl>
                                              <p:pRg st="2" end="2"/>
                                            </p:txEl>
                                          </p:spTgt>
                                        </p:tgtEl>
                                      </p:cBhvr>
                                    </p:animEffect>
                                    <p:anim calcmode="lin" valueType="num">
                                      <p:cBhvr>
                                        <p:cTn id="15" dur="1000" fill="hold"/>
                                        <p:tgtEl>
                                          <p:spTgt spid="276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653">
                                            <p:txEl>
                                              <p:pRg st="2" end="2"/>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27653">
                                            <p:txEl>
                                              <p:pRg st="3" end="3"/>
                                            </p:txEl>
                                          </p:spTgt>
                                        </p:tgtEl>
                                        <p:attrNameLst>
                                          <p:attrName>style.visibility</p:attrName>
                                        </p:attrNameLst>
                                      </p:cBhvr>
                                      <p:to>
                                        <p:strVal val="visible"/>
                                      </p:to>
                                    </p:set>
                                    <p:animEffect transition="in" filter="fade">
                                      <p:cBhvr>
                                        <p:cTn id="19" dur="1000"/>
                                        <p:tgtEl>
                                          <p:spTgt spid="27653">
                                            <p:txEl>
                                              <p:pRg st="3" end="3"/>
                                            </p:txEl>
                                          </p:spTgt>
                                        </p:tgtEl>
                                      </p:cBhvr>
                                    </p:animEffect>
                                    <p:anim calcmode="lin" valueType="num">
                                      <p:cBhvr>
                                        <p:cTn id="20" dur="1000" fill="hold"/>
                                        <p:tgtEl>
                                          <p:spTgt spid="2765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7653">
                                            <p:txEl>
                                              <p:pRg st="3" end="3"/>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27653">
                                            <p:txEl>
                                              <p:pRg st="4" end="4"/>
                                            </p:txEl>
                                          </p:spTgt>
                                        </p:tgtEl>
                                        <p:attrNameLst>
                                          <p:attrName>style.visibility</p:attrName>
                                        </p:attrNameLst>
                                      </p:cBhvr>
                                      <p:to>
                                        <p:strVal val="visible"/>
                                      </p:to>
                                    </p:set>
                                    <p:animEffect transition="in" filter="fade">
                                      <p:cBhvr>
                                        <p:cTn id="24" dur="1000"/>
                                        <p:tgtEl>
                                          <p:spTgt spid="27653">
                                            <p:txEl>
                                              <p:pRg st="4" end="4"/>
                                            </p:txEl>
                                          </p:spTgt>
                                        </p:tgtEl>
                                      </p:cBhvr>
                                    </p:animEffect>
                                    <p:anim calcmode="lin" valueType="num">
                                      <p:cBhvr>
                                        <p:cTn id="25" dur="1000" fill="hold"/>
                                        <p:tgtEl>
                                          <p:spTgt spid="2765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76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27653">
                                            <p:txEl>
                                              <p:pRg st="6" end="6"/>
                                            </p:txEl>
                                          </p:spTgt>
                                        </p:tgtEl>
                                        <p:attrNameLst>
                                          <p:attrName>style.visibility</p:attrName>
                                        </p:attrNameLst>
                                      </p:cBhvr>
                                      <p:to>
                                        <p:strVal val="visible"/>
                                      </p:to>
                                    </p:set>
                                    <p:animEffect transition="in" filter="fade">
                                      <p:cBhvr>
                                        <p:cTn id="31" dur="1000"/>
                                        <p:tgtEl>
                                          <p:spTgt spid="27653">
                                            <p:txEl>
                                              <p:pRg st="6" end="6"/>
                                            </p:txEl>
                                          </p:spTgt>
                                        </p:tgtEl>
                                      </p:cBhvr>
                                    </p:animEffect>
                                    <p:anim calcmode="lin" valueType="num">
                                      <p:cBhvr>
                                        <p:cTn id="32" dur="1000" fill="hold"/>
                                        <p:tgtEl>
                                          <p:spTgt spid="2765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7653">
                                            <p:txEl>
                                              <p:pRg st="6" end="6"/>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27653">
                                            <p:txEl>
                                              <p:pRg st="7" end="7"/>
                                            </p:txEl>
                                          </p:spTgt>
                                        </p:tgtEl>
                                        <p:attrNameLst>
                                          <p:attrName>style.visibility</p:attrName>
                                        </p:attrNameLst>
                                      </p:cBhvr>
                                      <p:to>
                                        <p:strVal val="visible"/>
                                      </p:to>
                                    </p:set>
                                    <p:animEffect transition="in" filter="fade">
                                      <p:cBhvr>
                                        <p:cTn id="36" dur="1000"/>
                                        <p:tgtEl>
                                          <p:spTgt spid="27653">
                                            <p:txEl>
                                              <p:pRg st="7" end="7"/>
                                            </p:txEl>
                                          </p:spTgt>
                                        </p:tgtEl>
                                      </p:cBhvr>
                                    </p:animEffect>
                                    <p:anim calcmode="lin" valueType="num">
                                      <p:cBhvr>
                                        <p:cTn id="37" dur="1000" fill="hold"/>
                                        <p:tgtEl>
                                          <p:spTgt spid="2765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7653">
                                            <p:txEl>
                                              <p:pRg st="7" end="7"/>
                                            </p:txEl>
                                          </p:spTgt>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27653">
                                            <p:txEl>
                                              <p:pRg st="8" end="8"/>
                                            </p:txEl>
                                          </p:spTgt>
                                        </p:tgtEl>
                                        <p:attrNameLst>
                                          <p:attrName>style.visibility</p:attrName>
                                        </p:attrNameLst>
                                      </p:cBhvr>
                                      <p:to>
                                        <p:strVal val="visible"/>
                                      </p:to>
                                    </p:set>
                                    <p:animEffect transition="in" filter="fade">
                                      <p:cBhvr>
                                        <p:cTn id="41" dur="1000"/>
                                        <p:tgtEl>
                                          <p:spTgt spid="27653">
                                            <p:txEl>
                                              <p:pRg st="8" end="8"/>
                                            </p:txEl>
                                          </p:spTgt>
                                        </p:tgtEl>
                                      </p:cBhvr>
                                    </p:animEffect>
                                    <p:anim calcmode="lin" valueType="num">
                                      <p:cBhvr>
                                        <p:cTn id="42" dur="1000" fill="hold"/>
                                        <p:tgtEl>
                                          <p:spTgt spid="2765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765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D3E116D3-2063-4F26-9257-B3EB512A419D}" type="datetime1">
              <a:rPr lang="id-ID" smtClean="0"/>
              <a:pPr>
                <a:defRPr/>
              </a:pPr>
              <a:t>19/06/2019</a:t>
            </a:fld>
            <a:endParaRPr lang="en-US" smtClean="0"/>
          </a:p>
        </p:txBody>
      </p:sp>
      <p:sp>
        <p:nvSpPr>
          <p:cNvPr id="33795"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379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49A0223C-D3EF-4179-95D3-89069F7A6D7E}" type="slidenum">
              <a:rPr lang="en-US" smtClean="0"/>
              <a:pPr>
                <a:defRPr/>
              </a:pPr>
              <a:t>25</a:t>
            </a:fld>
            <a:endParaRPr lang="en-US" smtClean="0"/>
          </a:p>
        </p:txBody>
      </p:sp>
      <p:sp>
        <p:nvSpPr>
          <p:cNvPr id="28677" name="Rectangle 2"/>
          <p:cNvSpPr>
            <a:spLocks noChangeArrowheads="1"/>
          </p:cNvSpPr>
          <p:nvPr/>
        </p:nvSpPr>
        <p:spPr bwMode="auto">
          <a:xfrm>
            <a:off x="304800" y="731838"/>
            <a:ext cx="8534400" cy="5632450"/>
          </a:xfrm>
          <a:prstGeom prst="rect">
            <a:avLst/>
          </a:prstGeom>
          <a:noFill/>
          <a:ln w="9525">
            <a:noFill/>
            <a:miter lim="800000"/>
            <a:headEnd/>
            <a:tailEnd/>
          </a:ln>
        </p:spPr>
        <p:txBody>
          <a:bodyPr anchor="ctr">
            <a:spAutoFit/>
          </a:bodyPr>
          <a:lstStyle/>
          <a:p>
            <a:pPr eaLnBrk="0" hangingPunct="0"/>
            <a:endParaRPr lang="en-US" sz="2400" dirty="0">
              <a:latin typeface="Bookman Old Style" pitchFamily="18" charset="0"/>
            </a:endParaRPr>
          </a:p>
          <a:p>
            <a:pPr eaLnBrk="0" hangingPunct="0">
              <a:buFontTx/>
              <a:buChar char="•"/>
            </a:pPr>
            <a:r>
              <a:rPr lang="en-US" sz="2400" b="1" i="1" dirty="0">
                <a:latin typeface="Bookman Old Style" pitchFamily="18" charset="0"/>
              </a:rPr>
              <a:t> </a:t>
            </a:r>
            <a:r>
              <a:rPr lang="en-US" sz="2400" b="1" i="1" dirty="0">
                <a:solidFill>
                  <a:srgbClr val="FFCC00"/>
                </a:solidFill>
                <a:latin typeface="Bookman Old Style" pitchFamily="18" charset="0"/>
              </a:rPr>
              <a:t>A COMPETITIVE STRATEGY</a:t>
            </a:r>
            <a:endParaRPr lang="en-US" sz="2400" dirty="0">
              <a:solidFill>
                <a:srgbClr val="FFCC00"/>
              </a:solidFill>
              <a:latin typeface="Bookman Old Style" pitchFamily="18" charset="0"/>
            </a:endParaRPr>
          </a:p>
          <a:p>
            <a:pPr lvl="1" eaLnBrk="0" hangingPunct="0"/>
            <a:r>
              <a:rPr lang="en-US" sz="2400" i="1" dirty="0">
                <a:latin typeface="Bookman Old Style" pitchFamily="18" charset="0"/>
              </a:rPr>
              <a:t>MENGUTAMAKAN PENCAPAIAN TUJUAN DIRINYA DENGAN MENGORBANKAN TUJUAN PIHAK LAIN       ( </a:t>
            </a:r>
            <a:r>
              <a:rPr lang="en-US" sz="2400" i="1" dirty="0">
                <a:solidFill>
                  <a:srgbClr val="FFCC00"/>
                </a:solidFill>
                <a:latin typeface="Bookman Old Style" pitchFamily="18" charset="0"/>
              </a:rPr>
              <a:t>I WIN YOU LOSE</a:t>
            </a:r>
            <a:r>
              <a:rPr lang="en-US" sz="2400" i="1" dirty="0">
                <a:latin typeface="Bookman Old Style" pitchFamily="18" charset="0"/>
              </a:rPr>
              <a:t> )</a:t>
            </a:r>
            <a:endParaRPr lang="en-US" sz="2400" dirty="0">
              <a:latin typeface="Bookman Old Style" pitchFamily="18" charset="0"/>
            </a:endParaRPr>
          </a:p>
          <a:p>
            <a:pPr eaLnBrk="0" hangingPunct="0">
              <a:buFontTx/>
              <a:buChar char="•"/>
            </a:pPr>
            <a:r>
              <a:rPr lang="en-US" sz="2400" b="1" i="1" dirty="0">
                <a:latin typeface="Bookman Old Style" pitchFamily="18" charset="0"/>
              </a:rPr>
              <a:t> </a:t>
            </a:r>
            <a:r>
              <a:rPr lang="en-US" sz="2400" b="1" i="1" dirty="0">
                <a:solidFill>
                  <a:srgbClr val="00FF00"/>
                </a:solidFill>
                <a:latin typeface="Bookman Old Style" pitchFamily="18" charset="0"/>
              </a:rPr>
              <a:t>A COLLABORATIVE STRATEGY</a:t>
            </a:r>
            <a:endParaRPr lang="en-US" sz="2400" dirty="0">
              <a:solidFill>
                <a:srgbClr val="00FF00"/>
              </a:solidFill>
              <a:latin typeface="Bookman Old Style" pitchFamily="18" charset="0"/>
            </a:endParaRPr>
          </a:p>
          <a:p>
            <a:pPr lvl="1" eaLnBrk="0" hangingPunct="0"/>
            <a:r>
              <a:rPr lang="en-US" sz="2400" i="1" dirty="0">
                <a:latin typeface="Bookman Old Style" pitchFamily="18" charset="0"/>
              </a:rPr>
              <a:t>MENEKANKAN PADA PENCAPAIAN TUJUAN KEDUA BELAH PIHAK, STRATEGI INI MEMERLUKAN KOMU – NIKASI YG AKURAT SESUAI DENGAN KEINGINAN PIHAK LAIN ( </a:t>
            </a:r>
            <a:r>
              <a:rPr lang="en-US" sz="2400" i="1" dirty="0">
                <a:solidFill>
                  <a:srgbClr val="00FF00"/>
                </a:solidFill>
                <a:latin typeface="Bookman Old Style" pitchFamily="18" charset="0"/>
              </a:rPr>
              <a:t>APA JALAN TERBAIK UNT KEDUA BELAH PIHAK</a:t>
            </a:r>
            <a:r>
              <a:rPr lang="en-US" sz="2400" i="1" dirty="0">
                <a:latin typeface="Bookman Old Style" pitchFamily="18" charset="0"/>
              </a:rPr>
              <a:t> )</a:t>
            </a:r>
            <a:endParaRPr lang="en-US" sz="2400" dirty="0">
              <a:latin typeface="Bookman Old Style" pitchFamily="18" charset="0"/>
            </a:endParaRPr>
          </a:p>
          <a:p>
            <a:pPr eaLnBrk="0" hangingPunct="0">
              <a:buFontTx/>
              <a:buChar char="•"/>
            </a:pPr>
            <a:r>
              <a:rPr lang="en-US" sz="2400" b="1" i="1" dirty="0">
                <a:latin typeface="Bookman Old Style" pitchFamily="18" charset="0"/>
              </a:rPr>
              <a:t> </a:t>
            </a:r>
            <a:r>
              <a:rPr lang="en-US" sz="2400" b="1" i="1" dirty="0">
                <a:solidFill>
                  <a:srgbClr val="FF3300"/>
                </a:solidFill>
                <a:latin typeface="Bookman Old Style" pitchFamily="18" charset="0"/>
              </a:rPr>
              <a:t>A SUB ORDINATING STRATEGY</a:t>
            </a:r>
            <a:endParaRPr lang="en-US" sz="2400" dirty="0">
              <a:solidFill>
                <a:srgbClr val="FF3300"/>
              </a:solidFill>
              <a:latin typeface="Bookman Old Style" pitchFamily="18" charset="0"/>
            </a:endParaRPr>
          </a:p>
          <a:p>
            <a:pPr lvl="1" eaLnBrk="0" hangingPunct="0"/>
            <a:r>
              <a:rPr lang="en-US" sz="2400" i="1" dirty="0">
                <a:latin typeface="Bookman Old Style" pitchFamily="18" charset="0"/>
              </a:rPr>
              <a:t>MENEKANKAN SATU PIHAK MENCAPAI TUJUAN SETELAH PIHAK LAIN MENGHIINDARI KONFLIK </a:t>
            </a:r>
            <a:r>
              <a:rPr lang="id-ID" sz="2400" i="1" dirty="0">
                <a:latin typeface="Bookman Old Style" pitchFamily="18" charset="0"/>
              </a:rPr>
              <a:t>       </a:t>
            </a:r>
            <a:r>
              <a:rPr lang="en-US" sz="2400" i="1" dirty="0">
                <a:latin typeface="Bookman Old Style" pitchFamily="18" charset="0"/>
              </a:rPr>
              <a:t>( </a:t>
            </a:r>
            <a:r>
              <a:rPr lang="en-US" sz="2400" i="1" dirty="0">
                <a:solidFill>
                  <a:srgbClr val="FF3300"/>
                </a:solidFill>
                <a:latin typeface="Bookman Old Style" pitchFamily="18" charset="0"/>
              </a:rPr>
              <a:t>YOU WIN – I LOSE</a:t>
            </a:r>
            <a:r>
              <a:rPr lang="en-US" sz="2400" i="1" dirty="0">
                <a:latin typeface="Bookman Old Style" pitchFamily="18" charset="0"/>
              </a:rPr>
              <a:t> )</a:t>
            </a:r>
            <a:r>
              <a:rPr lang="en-US" sz="2400" dirty="0">
                <a:latin typeface="Bookman Old Style" pitchFamily="18" charset="0"/>
              </a:rPr>
              <a:t> </a:t>
            </a:r>
          </a:p>
        </p:txBody>
      </p:sp>
      <p:sp>
        <p:nvSpPr>
          <p:cNvPr id="28678" name="WordArt 3"/>
          <p:cNvSpPr>
            <a:spLocks noChangeArrowheads="1" noChangeShapeType="1" noTextEdit="1"/>
          </p:cNvSpPr>
          <p:nvPr/>
        </p:nvSpPr>
        <p:spPr bwMode="auto">
          <a:xfrm>
            <a:off x="304800" y="0"/>
            <a:ext cx="7772400" cy="914400"/>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FF00FF"/>
                </a:solidFill>
                <a:latin typeface="Bookman Old Style"/>
              </a:rPr>
              <a:t>STRATEGI DALAM BERNEGOSIASI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1000" fill="hold"/>
                                        <p:tgtEl>
                                          <p:spTgt spid="28678"/>
                                        </p:tgtEl>
                                        <p:attrNameLst>
                                          <p:attrName>ppt_x</p:attrName>
                                        </p:attrNameLst>
                                      </p:cBhvr>
                                      <p:tavLst>
                                        <p:tav tm="0">
                                          <p:val>
                                            <p:strVal val="#ppt_x-.2"/>
                                          </p:val>
                                        </p:tav>
                                        <p:tav tm="100000">
                                          <p:val>
                                            <p:strVal val="#ppt_x"/>
                                          </p:val>
                                        </p:tav>
                                      </p:tavLst>
                                    </p:anim>
                                    <p:anim calcmode="lin" valueType="num">
                                      <p:cBhvr>
                                        <p:cTn id="8" dur="1000" fill="hold"/>
                                        <p:tgtEl>
                                          <p:spTgt spid="286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8677">
                                            <p:txEl>
                                              <p:pRg st="1" end="1"/>
                                            </p:txEl>
                                          </p:spTgt>
                                        </p:tgtEl>
                                        <p:attrNameLst>
                                          <p:attrName>style.visibility</p:attrName>
                                        </p:attrNameLst>
                                      </p:cBhvr>
                                      <p:to>
                                        <p:strVal val="visible"/>
                                      </p:to>
                                    </p:set>
                                    <p:animEffect transition="in" filter="fade">
                                      <p:cBhvr>
                                        <p:cTn id="14" dur="1000"/>
                                        <p:tgtEl>
                                          <p:spTgt spid="28677">
                                            <p:txEl>
                                              <p:pRg st="1" end="1"/>
                                            </p:txEl>
                                          </p:spTgt>
                                        </p:tgtEl>
                                      </p:cBhvr>
                                    </p:animEffect>
                                    <p:anim calcmode="lin" valueType="num">
                                      <p:cBhvr>
                                        <p:cTn id="15" dur="1000" fill="hold"/>
                                        <p:tgtEl>
                                          <p:spTgt spid="2867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8677">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28677">
                                            <p:txEl>
                                              <p:pRg st="2" end="2"/>
                                            </p:txEl>
                                          </p:spTgt>
                                        </p:tgtEl>
                                        <p:attrNameLst>
                                          <p:attrName>style.visibility</p:attrName>
                                        </p:attrNameLst>
                                      </p:cBhvr>
                                      <p:to>
                                        <p:strVal val="visible"/>
                                      </p:to>
                                    </p:set>
                                    <p:animEffect transition="in" filter="fade">
                                      <p:cBhvr>
                                        <p:cTn id="19" dur="1000"/>
                                        <p:tgtEl>
                                          <p:spTgt spid="28677">
                                            <p:txEl>
                                              <p:pRg st="2" end="2"/>
                                            </p:txEl>
                                          </p:spTgt>
                                        </p:tgtEl>
                                      </p:cBhvr>
                                    </p:animEffect>
                                    <p:anim calcmode="lin" valueType="num">
                                      <p:cBhvr>
                                        <p:cTn id="20" dur="1000" fill="hold"/>
                                        <p:tgtEl>
                                          <p:spTgt spid="2867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867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28677">
                                            <p:txEl>
                                              <p:pRg st="3" end="3"/>
                                            </p:txEl>
                                          </p:spTgt>
                                        </p:tgtEl>
                                        <p:attrNameLst>
                                          <p:attrName>style.visibility</p:attrName>
                                        </p:attrNameLst>
                                      </p:cBhvr>
                                      <p:to>
                                        <p:strVal val="visible"/>
                                      </p:to>
                                    </p:set>
                                    <p:animEffect transition="in" filter="fade">
                                      <p:cBhvr>
                                        <p:cTn id="26" dur="1000"/>
                                        <p:tgtEl>
                                          <p:spTgt spid="28677">
                                            <p:txEl>
                                              <p:pRg st="3" end="3"/>
                                            </p:txEl>
                                          </p:spTgt>
                                        </p:tgtEl>
                                      </p:cBhvr>
                                    </p:animEffect>
                                    <p:anim calcmode="lin" valueType="num">
                                      <p:cBhvr>
                                        <p:cTn id="27" dur="1000" fill="hold"/>
                                        <p:tgtEl>
                                          <p:spTgt spid="2867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8677">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28677">
                                            <p:txEl>
                                              <p:pRg st="4" end="4"/>
                                            </p:txEl>
                                          </p:spTgt>
                                        </p:tgtEl>
                                        <p:attrNameLst>
                                          <p:attrName>style.visibility</p:attrName>
                                        </p:attrNameLst>
                                      </p:cBhvr>
                                      <p:to>
                                        <p:strVal val="visible"/>
                                      </p:to>
                                    </p:set>
                                    <p:animEffect transition="in" filter="fade">
                                      <p:cBhvr>
                                        <p:cTn id="31" dur="1000"/>
                                        <p:tgtEl>
                                          <p:spTgt spid="28677">
                                            <p:txEl>
                                              <p:pRg st="4" end="4"/>
                                            </p:txEl>
                                          </p:spTgt>
                                        </p:tgtEl>
                                      </p:cBhvr>
                                    </p:animEffect>
                                    <p:anim calcmode="lin" valueType="num">
                                      <p:cBhvr>
                                        <p:cTn id="32" dur="1000" fill="hold"/>
                                        <p:tgtEl>
                                          <p:spTgt spid="2867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867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28677">
                                            <p:txEl>
                                              <p:pRg st="5" end="5"/>
                                            </p:txEl>
                                          </p:spTgt>
                                        </p:tgtEl>
                                        <p:attrNameLst>
                                          <p:attrName>style.visibility</p:attrName>
                                        </p:attrNameLst>
                                      </p:cBhvr>
                                      <p:to>
                                        <p:strVal val="visible"/>
                                      </p:to>
                                    </p:set>
                                    <p:animEffect transition="in" filter="fade">
                                      <p:cBhvr>
                                        <p:cTn id="38" dur="1000"/>
                                        <p:tgtEl>
                                          <p:spTgt spid="28677">
                                            <p:txEl>
                                              <p:pRg st="5" end="5"/>
                                            </p:txEl>
                                          </p:spTgt>
                                        </p:tgtEl>
                                      </p:cBhvr>
                                    </p:animEffect>
                                    <p:anim calcmode="lin" valueType="num">
                                      <p:cBhvr>
                                        <p:cTn id="39" dur="1000" fill="hold"/>
                                        <p:tgtEl>
                                          <p:spTgt spid="2867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8677">
                                            <p:txEl>
                                              <p:pRg st="5" end="5"/>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8677">
                                            <p:txEl>
                                              <p:pRg st="6" end="6"/>
                                            </p:txEl>
                                          </p:spTgt>
                                        </p:tgtEl>
                                        <p:attrNameLst>
                                          <p:attrName>style.visibility</p:attrName>
                                        </p:attrNameLst>
                                      </p:cBhvr>
                                      <p:to>
                                        <p:strVal val="visible"/>
                                      </p:to>
                                    </p:set>
                                    <p:animEffect transition="in" filter="fade">
                                      <p:cBhvr>
                                        <p:cTn id="43" dur="1000"/>
                                        <p:tgtEl>
                                          <p:spTgt spid="28677">
                                            <p:txEl>
                                              <p:pRg st="6" end="6"/>
                                            </p:txEl>
                                          </p:spTgt>
                                        </p:tgtEl>
                                      </p:cBhvr>
                                    </p:animEffect>
                                    <p:anim calcmode="lin" valueType="num">
                                      <p:cBhvr>
                                        <p:cTn id="44" dur="1000" fill="hold"/>
                                        <p:tgtEl>
                                          <p:spTgt spid="2867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867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914400"/>
            <a:ext cx="8229600" cy="1066800"/>
          </a:xfrm>
        </p:spPr>
        <p:txBody>
          <a:bodyPr>
            <a:normAutofit fontScale="90000"/>
          </a:bodyPr>
          <a:lstStyle/>
          <a:p>
            <a:pPr eaLnBrk="1" fontAlgn="auto" hangingPunct="1">
              <a:spcAft>
                <a:spcPts val="0"/>
              </a:spcAft>
              <a:defRPr/>
            </a:pPr>
            <a:r>
              <a:rPr lang="id-ID" sz="3100" i="1" dirty="0" smtClean="0">
                <a:solidFill>
                  <a:srgbClr val="FF0000"/>
                </a:solidFill>
              </a:rPr>
              <a:t>ORGANIZATIONAL BEHAVIOUR</a:t>
            </a:r>
            <a:r>
              <a:rPr lang="id-ID" sz="2200" i="1" dirty="0" smtClean="0"/>
              <a:t/>
            </a:r>
            <a:br>
              <a:rPr lang="id-ID" sz="2200" i="1" dirty="0" smtClean="0"/>
            </a:br>
            <a:r>
              <a:rPr lang="id-ID" sz="2000" i="1" dirty="0" smtClean="0"/>
              <a:t>YUDITH. R GORDON               </a:t>
            </a:r>
            <a:br>
              <a:rPr lang="id-ID" sz="2000" i="1" dirty="0" smtClean="0"/>
            </a:br>
            <a:r>
              <a:rPr lang="id-ID" sz="2000" i="1" dirty="0" smtClean="0"/>
              <a:t>                  </a:t>
            </a:r>
            <a:r>
              <a:rPr lang="id-ID" sz="3200" i="1" dirty="0" smtClean="0"/>
              <a:t/>
            </a:r>
            <a:br>
              <a:rPr lang="id-ID" sz="3200" i="1" dirty="0" smtClean="0"/>
            </a:br>
            <a:r>
              <a:rPr lang="id-ID" sz="3200" i="1" dirty="0" smtClean="0"/>
              <a:t>                     </a:t>
            </a:r>
            <a:r>
              <a:rPr lang="id-ID" sz="2200" i="1" dirty="0" smtClean="0">
                <a:solidFill>
                  <a:schemeClr val="tx1"/>
                </a:solidFill>
              </a:rPr>
              <a:t>Y</a:t>
            </a:r>
            <a:r>
              <a:rPr lang="en-US" sz="2200" i="1" dirty="0" err="1" smtClean="0">
                <a:solidFill>
                  <a:schemeClr val="tx1"/>
                </a:solidFill>
              </a:rPr>
              <a:t>es</a:t>
            </a:r>
            <a:r>
              <a:rPr lang="en-US" sz="2200" i="1" dirty="0" smtClean="0">
                <a:solidFill>
                  <a:schemeClr val="tx1"/>
                </a:solidFill>
              </a:rPr>
              <a:t>                      </a:t>
            </a:r>
            <a:r>
              <a:rPr lang="id-ID" sz="2200" i="1" dirty="0" smtClean="0">
                <a:solidFill>
                  <a:schemeClr val="tx1"/>
                </a:solidFill>
              </a:rPr>
              <a:t> </a:t>
            </a:r>
            <a:r>
              <a:rPr lang="en-US" sz="2200" i="1" dirty="0" smtClean="0">
                <a:solidFill>
                  <a:schemeClr val="tx1"/>
                </a:solidFill>
              </a:rPr>
              <a:t>  </a:t>
            </a:r>
            <a:r>
              <a:rPr lang="en-US" sz="2200" i="1" dirty="0">
                <a:solidFill>
                  <a:schemeClr val="tx1"/>
                </a:solidFill>
              </a:rPr>
              <a:t>No</a:t>
            </a:r>
            <a:r>
              <a:rPr lang="en-US" sz="2700" i="1" dirty="0">
                <a:solidFill>
                  <a:schemeClr val="tx1"/>
                </a:solidFill>
              </a:rPr>
              <a:t/>
            </a:r>
            <a:br>
              <a:rPr lang="en-US" sz="2700" i="1" dirty="0">
                <a:solidFill>
                  <a:schemeClr val="tx1"/>
                </a:solidFill>
              </a:rPr>
            </a:br>
            <a:r>
              <a:rPr lang="id-ID" sz="2700" i="1" dirty="0" smtClean="0">
                <a:solidFill>
                  <a:schemeClr val="tx1"/>
                </a:solidFill>
              </a:rPr>
              <a:t> </a:t>
            </a:r>
            <a:endParaRPr lang="en-US" sz="2700" i="1" dirty="0">
              <a:solidFill>
                <a:schemeClr val="tx1"/>
              </a:solidFill>
            </a:endParaRPr>
          </a:p>
        </p:txBody>
      </p:sp>
      <p:sp>
        <p:nvSpPr>
          <p:cNvPr id="29699" name="Rectangle 3"/>
          <p:cNvSpPr>
            <a:spLocks noGrp="1" noChangeArrowheads="1"/>
          </p:cNvSpPr>
          <p:nvPr>
            <p:ph type="body" sz="half" idx="1"/>
          </p:nvPr>
        </p:nvSpPr>
        <p:spPr/>
        <p:txBody>
          <a:bodyPr/>
          <a:lstStyle/>
          <a:p>
            <a:pPr eaLnBrk="1" hangingPunct="1">
              <a:buFont typeface="Wingdings" pitchFamily="2" charset="2"/>
              <a:buNone/>
            </a:pPr>
            <a:endParaRPr lang="en-US" sz="2800" smtClean="0"/>
          </a:p>
          <a:p>
            <a:pPr eaLnBrk="1" hangingPunct="1">
              <a:buFont typeface="Wingdings" pitchFamily="2" charset="2"/>
              <a:buNone/>
            </a:pPr>
            <a:r>
              <a:rPr lang="en-US" sz="2800" i="1" smtClean="0"/>
              <a:t>Yes</a:t>
            </a:r>
          </a:p>
          <a:p>
            <a:pPr eaLnBrk="1" hangingPunct="1">
              <a:buFont typeface="Wingdings" pitchFamily="2" charset="2"/>
              <a:buNone/>
            </a:pPr>
            <a:endParaRPr lang="en-US" sz="2800" i="1" smtClean="0"/>
          </a:p>
          <a:p>
            <a:pPr eaLnBrk="1" hangingPunct="1">
              <a:buFont typeface="Wingdings" pitchFamily="2" charset="2"/>
              <a:buNone/>
            </a:pPr>
            <a:endParaRPr lang="en-US" sz="2800" i="1" smtClean="0"/>
          </a:p>
          <a:p>
            <a:pPr eaLnBrk="1" hangingPunct="1">
              <a:buFont typeface="Wingdings" pitchFamily="2" charset="2"/>
              <a:buNone/>
            </a:pPr>
            <a:endParaRPr lang="en-US" sz="2800" i="1" smtClean="0"/>
          </a:p>
          <a:p>
            <a:pPr eaLnBrk="1" hangingPunct="1">
              <a:buFont typeface="Wingdings" pitchFamily="2" charset="2"/>
              <a:buNone/>
            </a:pPr>
            <a:endParaRPr lang="en-US" sz="2800" i="1" smtClean="0"/>
          </a:p>
          <a:p>
            <a:pPr eaLnBrk="1" hangingPunct="1">
              <a:buFont typeface="Wingdings" pitchFamily="2" charset="2"/>
              <a:buNone/>
            </a:pPr>
            <a:r>
              <a:rPr lang="en-US" sz="2800" i="1" smtClean="0"/>
              <a:t>No</a:t>
            </a:r>
          </a:p>
          <a:p>
            <a:pPr eaLnBrk="1" hangingPunct="1">
              <a:buFont typeface="Wingdings" pitchFamily="2" charset="2"/>
              <a:buNone/>
            </a:pPr>
            <a:endParaRPr lang="en-US" sz="2800" i="1" smtClean="0"/>
          </a:p>
        </p:txBody>
      </p:sp>
      <p:graphicFrame>
        <p:nvGraphicFramePr>
          <p:cNvPr id="184371" name="Group 51"/>
          <p:cNvGraphicFramePr>
            <a:graphicFrameLocks noGrp="1"/>
          </p:cNvGraphicFramePr>
          <p:nvPr>
            <p:ph sz="half" idx="2"/>
          </p:nvPr>
        </p:nvGraphicFramePr>
        <p:xfrm>
          <a:off x="1371600" y="1981200"/>
          <a:ext cx="6477000" cy="4191000"/>
        </p:xfrm>
        <a:graphic>
          <a:graphicData uri="http://schemas.openxmlformats.org/drawingml/2006/table">
            <a:tbl>
              <a:tblPr/>
              <a:tblGrid>
                <a:gridCol w="3200400"/>
                <a:gridCol w="3276600"/>
              </a:tblGrid>
              <a:tr h="2133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dirty="0" smtClean="0">
                          <a:ln>
                            <a:noFill/>
                          </a:ln>
                          <a:solidFill>
                            <a:srgbClr val="FF3399"/>
                          </a:solidFill>
                          <a:effectLst>
                            <a:outerShdw blurRad="38100" dist="38100" dir="2700000" algn="tl">
                              <a:srgbClr val="000000"/>
                            </a:outerShdw>
                          </a:effectLst>
                          <a:latin typeface="Tahoma" pitchFamily="34" charset="0"/>
                        </a:rPr>
                        <a:t>Trustingly Collaborative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dirty="0" smtClean="0">
                        <a:ln>
                          <a:noFill/>
                        </a:ln>
                        <a:solidFill>
                          <a:srgbClr val="FF3399"/>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When both types of outcomes are very important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SITUATION 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dirty="0" smtClean="0">
                          <a:ln>
                            <a:noFill/>
                          </a:ln>
                          <a:solidFill>
                            <a:srgbClr val="00FF00"/>
                          </a:solidFill>
                          <a:effectLst>
                            <a:outerShdw blurRad="38100" dist="38100" dir="2700000" algn="tl">
                              <a:srgbClr val="000000"/>
                            </a:outerShdw>
                          </a:effectLst>
                          <a:latin typeface="Tahoma" pitchFamily="34" charset="0"/>
                        </a:rPr>
                        <a:t>Openly Subordinate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dirty="0" smtClean="0">
                        <a:ln>
                          <a:noFill/>
                        </a:ln>
                        <a:solidFill>
                          <a:srgbClr val="00FF00"/>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When the priority is on relationship outcomes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SITUATION II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57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rgbClr val="FFFF00"/>
                          </a:solidFill>
                          <a:effectLst>
                            <a:outerShdw blurRad="38100" dist="38100" dir="2700000" algn="tl">
                              <a:srgbClr val="000000"/>
                            </a:outerShdw>
                          </a:effectLst>
                          <a:latin typeface="Tahoma" pitchFamily="34" charset="0"/>
                        </a:rPr>
                        <a:t>Firmly Compete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rPr>
                        <a:t>When the priority is on Substantive outcomes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rPr>
                        <a:t>                       SITUATION III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rgbClr val="FF0000"/>
                          </a:solidFill>
                          <a:effectLst>
                            <a:outerShdw blurRad="38100" dist="38100" dir="2700000" algn="tl">
                              <a:srgbClr val="000000"/>
                            </a:outerShdw>
                          </a:effectLst>
                          <a:latin typeface="Tahoma" pitchFamily="34" charset="0"/>
                        </a:rPr>
                        <a:t>Actively Avoid Negotiating</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smtClean="0">
                        <a:ln>
                          <a:noFill/>
                        </a:ln>
                        <a:solidFill>
                          <a:srgbClr val="FF0000"/>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rPr>
                        <a:t>When neither type of outcomes is very important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Tahoma" pitchFamily="34" charset="0"/>
                        </a:rPr>
                        <a:t>                       SITUATION IV</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4831" name="Date Placeholder 17"/>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D3568C51-8039-4341-932A-31CE33DE6486}" type="datetime1">
              <a:rPr lang="id-ID" smtClean="0"/>
              <a:pPr>
                <a:defRPr/>
              </a:pPr>
              <a:t>19/06/2019</a:t>
            </a:fld>
            <a:endParaRPr lang="en-US" smtClean="0"/>
          </a:p>
        </p:txBody>
      </p:sp>
      <p:sp>
        <p:nvSpPr>
          <p:cNvPr id="34832" name="Footer Placeholder 18"/>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4833"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342131DC-265F-4385-877B-B1712AA94144}" type="slidenum">
              <a:rPr lang="en-US" smtClean="0"/>
              <a:pPr>
                <a:defRPr/>
              </a:pPr>
              <a:t>26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184371"/>
                                        </p:tgtEl>
                                        <p:attrNameLst>
                                          <p:attrName>style.visibility</p:attrName>
                                        </p:attrNameLst>
                                      </p:cBhvr>
                                      <p:to>
                                        <p:strVal val="visible"/>
                                      </p:to>
                                    </p:set>
                                    <p:anim calcmode="lin" valueType="num">
                                      <p:cBhvr>
                                        <p:cTn id="7" dur="5000" fill="hold"/>
                                        <p:tgtEl>
                                          <p:spTgt spid="184371"/>
                                        </p:tgtEl>
                                        <p:attrNameLst>
                                          <p:attrName>ppt_w</p:attrName>
                                        </p:attrNameLst>
                                      </p:cBhvr>
                                      <p:tavLst>
                                        <p:tav tm="0" fmla="#ppt_w*sin(2.5*pi*$)">
                                          <p:val>
                                            <p:fltVal val="0"/>
                                          </p:val>
                                        </p:tav>
                                        <p:tav tm="100000">
                                          <p:val>
                                            <p:fltVal val="1"/>
                                          </p:val>
                                        </p:tav>
                                      </p:tavLst>
                                    </p:anim>
                                    <p:anim calcmode="lin" valueType="num">
                                      <p:cBhvr>
                                        <p:cTn id="8" dur="5000" fill="hold"/>
                                        <p:tgtEl>
                                          <p:spTgt spid="1843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i="1" dirty="0" smtClean="0"/>
              <a:t>Situation I</a:t>
            </a:r>
            <a:br>
              <a:rPr lang="en-US" sz="4000" i="1" dirty="0" smtClean="0"/>
            </a:br>
            <a:endParaRPr lang="en-US" sz="3600" dirty="0"/>
          </a:p>
        </p:txBody>
      </p:sp>
      <p:sp>
        <p:nvSpPr>
          <p:cNvPr id="3" name="Content Placeholder 2"/>
          <p:cNvSpPr>
            <a:spLocks noGrp="1"/>
          </p:cNvSpPr>
          <p:nvPr>
            <p:ph idx="1"/>
          </p:nvPr>
        </p:nvSpPr>
        <p:spPr>
          <a:xfrm>
            <a:off x="457200" y="1295400"/>
            <a:ext cx="8153400" cy="5160963"/>
          </a:xfrm>
        </p:spPr>
        <p:txBody>
          <a:bodyPr/>
          <a:lstStyle/>
          <a:p>
            <a:r>
              <a:rPr lang="en-US" sz="4800" b="1" i="1" dirty="0" smtClean="0"/>
              <a:t>Trustingly Collaborative  ( </a:t>
            </a:r>
            <a:r>
              <a:rPr lang="en-US" sz="4800" b="1" i="1" dirty="0" err="1" smtClean="0"/>
              <a:t>adanya</a:t>
            </a:r>
            <a:r>
              <a:rPr lang="en-US" sz="4800" b="1" i="1" dirty="0" smtClean="0"/>
              <a:t> </a:t>
            </a:r>
            <a:r>
              <a:rPr lang="en-US" sz="4800" b="1" i="1" dirty="0" err="1" smtClean="0"/>
              <a:t>keterbukaan</a:t>
            </a:r>
            <a:r>
              <a:rPr lang="en-US" sz="4800" b="1" i="1" dirty="0" smtClean="0"/>
              <a:t> </a:t>
            </a:r>
            <a:r>
              <a:rPr lang="en-US" sz="4800" b="1" i="1" dirty="0" err="1" smtClean="0"/>
              <a:t>dan</a:t>
            </a:r>
            <a:r>
              <a:rPr lang="en-US" sz="4800" b="1" i="1" dirty="0" smtClean="0"/>
              <a:t> </a:t>
            </a:r>
            <a:r>
              <a:rPr lang="en-US" sz="4800" b="1" i="1" dirty="0" err="1" smtClean="0"/>
              <a:t>kepercayaan</a:t>
            </a:r>
            <a:r>
              <a:rPr lang="en-US" sz="4800" b="1" i="1" dirty="0" smtClean="0"/>
              <a:t> </a:t>
            </a:r>
            <a:r>
              <a:rPr lang="en-US" sz="4800" b="1" i="1" dirty="0" err="1" smtClean="0"/>
              <a:t>antar</a:t>
            </a:r>
            <a:r>
              <a:rPr lang="en-US" sz="4800" b="1" i="1" dirty="0" smtClean="0"/>
              <a:t> </a:t>
            </a:r>
            <a:r>
              <a:rPr lang="en-US" sz="4800" b="1" i="1" dirty="0" err="1" smtClean="0"/>
              <a:t>kedua</a:t>
            </a:r>
            <a:r>
              <a:rPr lang="en-US" sz="4800" b="1" i="1" dirty="0" smtClean="0"/>
              <a:t> </a:t>
            </a:r>
            <a:r>
              <a:rPr lang="en-US" sz="4800" b="1" i="1" dirty="0" err="1" smtClean="0"/>
              <a:t>belah</a:t>
            </a:r>
            <a:r>
              <a:rPr lang="en-US" sz="4800" b="1" i="1" dirty="0" smtClean="0"/>
              <a:t> </a:t>
            </a:r>
            <a:r>
              <a:rPr lang="en-US" sz="4800" b="1" i="1" dirty="0" err="1" smtClean="0"/>
              <a:t>pihak</a:t>
            </a:r>
            <a:r>
              <a:rPr lang="en-US" sz="4800" b="1" i="1" dirty="0" smtClean="0"/>
              <a:t> yang </a:t>
            </a:r>
            <a:r>
              <a:rPr lang="en-US" sz="4800" b="1" i="1" dirty="0" err="1" smtClean="0"/>
              <a:t>menginginkan</a:t>
            </a:r>
            <a:r>
              <a:rPr lang="en-US" sz="4800" b="1" i="1" dirty="0" smtClean="0"/>
              <a:t> WIN – WIN )</a:t>
            </a:r>
            <a:endParaRPr lang="id-ID" sz="4800" b="1" i="1" dirty="0" smtClean="0"/>
          </a:p>
          <a:p>
            <a:endParaRPr lang="en-US" sz="24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i="1" dirty="0" smtClean="0"/>
              <a:t>Situation II</a:t>
            </a:r>
            <a:br>
              <a:rPr lang="en-US" sz="4400" i="1" dirty="0" smtClean="0"/>
            </a:br>
            <a:endParaRPr lang="en-US" sz="4000" dirty="0"/>
          </a:p>
        </p:txBody>
      </p:sp>
      <p:sp>
        <p:nvSpPr>
          <p:cNvPr id="3" name="Content Placeholder 2"/>
          <p:cNvSpPr>
            <a:spLocks noGrp="1"/>
          </p:cNvSpPr>
          <p:nvPr>
            <p:ph idx="1"/>
          </p:nvPr>
        </p:nvSpPr>
        <p:spPr>
          <a:xfrm>
            <a:off x="457200" y="1609725"/>
            <a:ext cx="8153400" cy="4846638"/>
          </a:xfrm>
        </p:spPr>
        <p:txBody>
          <a:bodyPr/>
          <a:lstStyle/>
          <a:p>
            <a:r>
              <a:rPr lang="en-US" sz="4800" b="1" i="1" dirty="0" smtClean="0"/>
              <a:t>Openly Subordinate </a:t>
            </a:r>
          </a:p>
          <a:p>
            <a:pPr>
              <a:buNone/>
            </a:pPr>
            <a:r>
              <a:rPr lang="en-US" sz="4800" b="1" i="1" dirty="0" smtClean="0"/>
              <a:t> ( </a:t>
            </a:r>
            <a:r>
              <a:rPr lang="en-US" sz="4800" b="1" i="1" dirty="0" err="1" smtClean="0"/>
              <a:t>lebih</a:t>
            </a:r>
            <a:r>
              <a:rPr lang="en-US" sz="4800" b="1" i="1" dirty="0" smtClean="0"/>
              <a:t> </a:t>
            </a:r>
            <a:r>
              <a:rPr lang="en-US" sz="4800" b="1" i="1" dirty="0" err="1" smtClean="0"/>
              <a:t>mementingkan</a:t>
            </a:r>
            <a:r>
              <a:rPr lang="en-US" sz="4800" b="1" i="1" dirty="0" smtClean="0"/>
              <a:t> </a:t>
            </a:r>
            <a:r>
              <a:rPr lang="en-US" sz="4800" b="1" i="1" dirty="0" err="1" smtClean="0"/>
              <a:t>hubungan</a:t>
            </a:r>
            <a:r>
              <a:rPr lang="en-US" sz="4800" b="1" i="1" dirty="0" smtClean="0"/>
              <a:t> /</a:t>
            </a:r>
            <a:r>
              <a:rPr lang="en-US" sz="4800" b="1" i="1" dirty="0" err="1" smtClean="0"/>
              <a:t>relasi</a:t>
            </a:r>
            <a:r>
              <a:rPr lang="en-US" sz="4800" b="1" i="1" dirty="0" smtClean="0"/>
              <a:t> yang </a:t>
            </a:r>
            <a:r>
              <a:rPr lang="en-US" sz="4800" b="1" i="1" dirty="0" err="1" smtClean="0"/>
              <a:t>hendak</a:t>
            </a:r>
            <a:r>
              <a:rPr lang="en-US" sz="4800" b="1" i="1" dirty="0" smtClean="0"/>
              <a:t> </a:t>
            </a:r>
            <a:r>
              <a:rPr lang="en-US" sz="4800" b="1" i="1" dirty="0" err="1" smtClean="0"/>
              <a:t>dibangun</a:t>
            </a:r>
            <a:r>
              <a:rPr lang="en-US" sz="4800" b="1" i="1" dirty="0" smtClean="0"/>
              <a:t> </a:t>
            </a:r>
            <a:r>
              <a:rPr lang="en-US" sz="4800" b="1" i="1" dirty="0" err="1" smtClean="0"/>
              <a:t>dari</a:t>
            </a:r>
            <a:r>
              <a:rPr lang="en-US" sz="4800" b="1" i="1" dirty="0" smtClean="0"/>
              <a:t> </a:t>
            </a:r>
            <a:r>
              <a:rPr lang="en-US" sz="4800" b="1" i="1" dirty="0" err="1" smtClean="0"/>
              <a:t>pada</a:t>
            </a:r>
            <a:r>
              <a:rPr lang="en-US" sz="4800" b="1" i="1" dirty="0" smtClean="0"/>
              <a:t> </a:t>
            </a:r>
            <a:r>
              <a:rPr lang="en-US" sz="4800" b="1" i="1" dirty="0" err="1" smtClean="0"/>
              <a:t>hasil</a:t>
            </a:r>
            <a:r>
              <a:rPr lang="en-US" sz="4800" b="1" i="1" dirty="0" smtClean="0"/>
              <a:t> yang </a:t>
            </a:r>
            <a:r>
              <a:rPr lang="en-US" sz="4800" b="1" i="1" dirty="0" err="1" smtClean="0"/>
              <a:t>ingin</a:t>
            </a:r>
            <a:r>
              <a:rPr lang="en-US" sz="4800" b="1" i="1" dirty="0" smtClean="0"/>
              <a:t> </a:t>
            </a:r>
            <a:r>
              <a:rPr lang="en-US" sz="4800" b="1" i="1" dirty="0" err="1" smtClean="0"/>
              <a:t>dicapai</a:t>
            </a:r>
            <a:r>
              <a:rPr lang="en-US" sz="4800" b="1" i="1" dirty="0" smtClean="0"/>
              <a:t> )</a:t>
            </a:r>
            <a:endParaRPr lang="id-ID" sz="4800" b="1" i="1" dirty="0" smtClean="0"/>
          </a:p>
          <a:p>
            <a:endParaRPr lang="en-US" sz="44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i="1" dirty="0" smtClean="0"/>
              <a:t>Situation III </a:t>
            </a:r>
            <a:br>
              <a:rPr lang="en-US" sz="4000" i="1" dirty="0" smtClean="0"/>
            </a:br>
            <a:endParaRPr lang="en-US" dirty="0"/>
          </a:p>
        </p:txBody>
      </p:sp>
      <p:sp>
        <p:nvSpPr>
          <p:cNvPr id="3" name="Content Placeholder 2"/>
          <p:cNvSpPr>
            <a:spLocks noGrp="1"/>
          </p:cNvSpPr>
          <p:nvPr>
            <p:ph idx="1"/>
          </p:nvPr>
        </p:nvSpPr>
        <p:spPr>
          <a:xfrm>
            <a:off x="457200" y="1609725"/>
            <a:ext cx="8229600" cy="4846638"/>
          </a:xfrm>
        </p:spPr>
        <p:txBody>
          <a:bodyPr/>
          <a:lstStyle/>
          <a:p>
            <a:r>
              <a:rPr lang="en-US" sz="4800" b="1" i="1" dirty="0" smtClean="0"/>
              <a:t>Firmly </a:t>
            </a:r>
            <a:r>
              <a:rPr lang="en-US" sz="4800" b="1" i="1" dirty="0" err="1" smtClean="0"/>
              <a:t>Copete</a:t>
            </a:r>
            <a:r>
              <a:rPr lang="en-US" sz="4800" b="1" i="1" dirty="0" smtClean="0"/>
              <a:t> </a:t>
            </a:r>
          </a:p>
          <a:p>
            <a:pPr>
              <a:buNone/>
            </a:pPr>
            <a:r>
              <a:rPr lang="en-US" sz="4800" b="1" i="1" dirty="0" smtClean="0"/>
              <a:t>  ( </a:t>
            </a:r>
            <a:r>
              <a:rPr lang="en-US" sz="4800" b="1" i="1" dirty="0" err="1" smtClean="0"/>
              <a:t>pencapaian</a:t>
            </a:r>
            <a:r>
              <a:rPr lang="en-US" sz="4800" b="1" i="1" dirty="0" smtClean="0"/>
              <a:t> </a:t>
            </a:r>
            <a:r>
              <a:rPr lang="en-US" sz="4800" b="1" i="1" dirty="0" err="1" smtClean="0"/>
              <a:t>keinginan</a:t>
            </a:r>
            <a:r>
              <a:rPr lang="en-US" sz="4800" b="1" i="1" dirty="0" smtClean="0"/>
              <a:t> </a:t>
            </a:r>
            <a:r>
              <a:rPr lang="en-US" sz="4800" b="1" i="1" dirty="0" err="1" smtClean="0"/>
              <a:t>yg</a:t>
            </a:r>
            <a:r>
              <a:rPr lang="en-US" sz="4800" b="1" i="1" dirty="0" smtClean="0"/>
              <a:t> </a:t>
            </a:r>
            <a:r>
              <a:rPr lang="en-US" sz="4800" b="1" i="1" dirty="0" err="1" smtClean="0"/>
              <a:t>sesungguhnya</a:t>
            </a:r>
            <a:r>
              <a:rPr lang="en-US" sz="4800" b="1" i="1" dirty="0" smtClean="0"/>
              <a:t> </a:t>
            </a:r>
            <a:r>
              <a:rPr lang="en-US" sz="4800" b="1" i="1" dirty="0" err="1" smtClean="0"/>
              <a:t>sebagai</a:t>
            </a:r>
            <a:r>
              <a:rPr lang="en-US" sz="4800" b="1" i="1" dirty="0" smtClean="0"/>
              <a:t> </a:t>
            </a:r>
            <a:r>
              <a:rPr lang="en-US" sz="4800" b="1" i="1" dirty="0" err="1" smtClean="0"/>
              <a:t>hasil</a:t>
            </a:r>
            <a:r>
              <a:rPr lang="en-US" sz="4800" b="1" i="1" dirty="0" smtClean="0"/>
              <a:t> </a:t>
            </a:r>
            <a:r>
              <a:rPr lang="en-US" sz="4800" b="1" i="1" dirty="0" err="1" smtClean="0"/>
              <a:t>negosiasi</a:t>
            </a:r>
            <a:r>
              <a:rPr lang="en-US" sz="4800" b="1" i="1" dirty="0" smtClean="0"/>
              <a:t> </a:t>
            </a:r>
            <a:r>
              <a:rPr lang="en-US" sz="4800" b="1" i="1" dirty="0" err="1" smtClean="0"/>
              <a:t>lebih</a:t>
            </a:r>
            <a:r>
              <a:rPr lang="en-US" sz="4800" b="1" i="1" dirty="0" smtClean="0"/>
              <a:t> </a:t>
            </a:r>
            <a:r>
              <a:rPr lang="en-US" sz="4800" b="1" i="1" dirty="0" err="1" smtClean="0"/>
              <a:t>penting</a:t>
            </a:r>
            <a:r>
              <a:rPr lang="en-US" sz="4800" b="1" i="1" dirty="0" smtClean="0"/>
              <a:t> </a:t>
            </a:r>
            <a:r>
              <a:rPr lang="en-US" sz="4800" b="1" i="1" dirty="0" err="1" smtClean="0"/>
              <a:t>dari</a:t>
            </a:r>
            <a:r>
              <a:rPr lang="en-US" sz="4800" b="1" i="1" dirty="0" smtClean="0"/>
              <a:t> </a:t>
            </a:r>
            <a:r>
              <a:rPr lang="en-US" sz="4800" b="1" i="1" dirty="0" err="1" smtClean="0"/>
              <a:t>pada</a:t>
            </a:r>
            <a:r>
              <a:rPr lang="en-US" sz="4800" b="1" i="1" dirty="0" smtClean="0"/>
              <a:t> </a:t>
            </a:r>
            <a:r>
              <a:rPr lang="en-US" sz="4800" b="1" i="1" dirty="0" err="1" smtClean="0"/>
              <a:t>menjalin</a:t>
            </a:r>
            <a:r>
              <a:rPr lang="en-US" sz="4800" b="1" i="1" dirty="0" smtClean="0"/>
              <a:t> </a:t>
            </a:r>
            <a:r>
              <a:rPr lang="en-US" sz="4800" b="1" i="1" dirty="0" err="1" smtClean="0"/>
              <a:t>hubungan</a:t>
            </a:r>
            <a:r>
              <a:rPr lang="en-US" sz="4800" b="1" i="1" dirty="0" smtClean="0"/>
              <a:t> </a:t>
            </a:r>
            <a:r>
              <a:rPr lang="en-US" sz="4800" b="1" i="1" dirty="0" err="1" smtClean="0"/>
              <a:t>baik</a:t>
            </a:r>
            <a:r>
              <a:rPr lang="en-US" sz="4800" b="1" i="1" dirty="0" smtClean="0"/>
              <a:t> )</a:t>
            </a:r>
            <a:endParaRPr lang="id-ID" sz="4800" b="1" i="1" dirty="0" smtClean="0"/>
          </a:p>
          <a:p>
            <a:endParaRPr lang="en-US"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077200" cy="1143000"/>
          </a:xfrm>
        </p:spPr>
        <p:txBody>
          <a:bodyPr>
            <a:noAutofit/>
          </a:bodyPr>
          <a:lstStyle/>
          <a:p>
            <a:pPr algn="ctr"/>
            <a:r>
              <a:rPr lang="en-US" sz="5400" b="1" dirty="0" smtClean="0">
                <a:solidFill>
                  <a:srgbClr val="FFFF00"/>
                </a:solidFill>
                <a:latin typeface="Comic Sans MS" pitchFamily="66" charset="0"/>
              </a:rPr>
              <a:t>AYO KITA TERIAKAN</a:t>
            </a:r>
          </a:p>
        </p:txBody>
      </p:sp>
      <p:sp>
        <p:nvSpPr>
          <p:cNvPr id="3" name="Content Placeholder 2"/>
          <p:cNvSpPr>
            <a:spLocks noGrp="1"/>
          </p:cNvSpPr>
          <p:nvPr>
            <p:ph idx="1"/>
          </p:nvPr>
        </p:nvSpPr>
        <p:spPr>
          <a:xfrm>
            <a:off x="457200" y="1609725"/>
            <a:ext cx="8305800" cy="4846638"/>
          </a:xfrm>
        </p:spPr>
        <p:txBody>
          <a:bodyPr/>
          <a:lstStyle/>
          <a:p>
            <a:pPr algn="ctr">
              <a:buFont typeface="Arial" charset="0"/>
              <a:buNone/>
            </a:pPr>
            <a:r>
              <a:rPr lang="en-US" sz="8800" dirty="0" smtClean="0">
                <a:solidFill>
                  <a:srgbClr val="FFFF00"/>
                </a:solidFill>
                <a:latin typeface="Comic Sans MS" pitchFamily="66" charset="0"/>
              </a:rPr>
              <a:t>LUAR BIASA</a:t>
            </a:r>
          </a:p>
          <a:p>
            <a:pPr algn="ctr">
              <a:buFont typeface="Arial" charset="0"/>
              <a:buNone/>
            </a:pPr>
            <a:r>
              <a:rPr lang="en-US" sz="8800" dirty="0" smtClean="0">
                <a:solidFill>
                  <a:srgbClr val="FFFF00"/>
                </a:solidFill>
                <a:latin typeface="Comic Sans MS" pitchFamily="66" charset="0"/>
              </a:rPr>
              <a:t>SANGAT LUAR BIASA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i="1" dirty="0" smtClean="0"/>
              <a:t>Situation IV</a:t>
            </a:r>
            <a:br>
              <a:rPr lang="en-US" sz="4000" i="1" dirty="0" smtClean="0"/>
            </a:br>
            <a:endParaRPr lang="en-US" dirty="0"/>
          </a:p>
        </p:txBody>
      </p:sp>
      <p:sp>
        <p:nvSpPr>
          <p:cNvPr id="3" name="Content Placeholder 2"/>
          <p:cNvSpPr>
            <a:spLocks noGrp="1"/>
          </p:cNvSpPr>
          <p:nvPr>
            <p:ph idx="1"/>
          </p:nvPr>
        </p:nvSpPr>
        <p:spPr/>
        <p:txBody>
          <a:bodyPr/>
          <a:lstStyle/>
          <a:p>
            <a:r>
              <a:rPr lang="id-ID" sz="5400" b="1" i="1" dirty="0" smtClean="0"/>
              <a:t>Actively Aviod</a:t>
            </a:r>
            <a:endParaRPr lang="en-US" sz="5400" b="1" i="1" dirty="0" smtClean="0"/>
          </a:p>
          <a:p>
            <a:pPr>
              <a:buNone/>
            </a:pPr>
            <a:r>
              <a:rPr lang="id-ID" sz="5400" b="1" i="1" dirty="0" smtClean="0"/>
              <a:t> ( aktif untuk saling menghindar dalam bernegosiasi )</a:t>
            </a:r>
            <a:endParaRPr lang="en-US" sz="5400" b="1" i="1" dirty="0" smtClean="0"/>
          </a:p>
          <a:p>
            <a:endParaRPr lang="en-US" sz="48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457200"/>
            <a:ext cx="7239000" cy="5999163"/>
          </a:xfrm>
        </p:spPr>
        <p:txBody>
          <a:bodyPr/>
          <a:lstStyle/>
          <a:p>
            <a:pPr marL="292100" indent="-292100" algn="ctr" eaLnBrk="1" hangingPunct="1">
              <a:lnSpc>
                <a:spcPct val="80000"/>
              </a:lnSpc>
              <a:buFont typeface="Wingdings 2" pitchFamily="18" charset="2"/>
              <a:buNone/>
            </a:pPr>
            <a:r>
              <a:rPr lang="id-ID" sz="4400" i="1" dirty="0" smtClean="0">
                <a:solidFill>
                  <a:schemeClr val="tx2"/>
                </a:solidFill>
              </a:rPr>
              <a:t>BENTUK DISKUSI DALAM NEGOSIASI</a:t>
            </a:r>
          </a:p>
          <a:p>
            <a:pPr marL="292100" indent="-292100" eaLnBrk="1" hangingPunct="1">
              <a:lnSpc>
                <a:spcPct val="80000"/>
              </a:lnSpc>
              <a:buFont typeface="Wingdings 2" pitchFamily="18" charset="2"/>
              <a:buNone/>
            </a:pPr>
            <a:endParaRPr lang="en-US" sz="2800" i="1" dirty="0" smtClean="0"/>
          </a:p>
          <a:p>
            <a:pPr marL="292100" indent="-292100" eaLnBrk="1" hangingPunct="1">
              <a:lnSpc>
                <a:spcPct val="80000"/>
              </a:lnSpc>
              <a:buFont typeface="Wingdings" pitchFamily="2" charset="2"/>
              <a:buAutoNum type="arabicPeriod"/>
            </a:pPr>
            <a:r>
              <a:rPr lang="en-US" sz="3200" i="1" dirty="0" err="1" smtClean="0"/>
              <a:t>Diskusi</a:t>
            </a:r>
            <a:r>
              <a:rPr lang="en-US" sz="3200" i="1" dirty="0" smtClean="0"/>
              <a:t> Yang </a:t>
            </a:r>
            <a:r>
              <a:rPr lang="en-US" sz="3200" i="1" dirty="0" err="1" smtClean="0"/>
              <a:t>Bentuknya</a:t>
            </a:r>
            <a:r>
              <a:rPr lang="en-US" sz="3200" i="1" dirty="0" smtClean="0"/>
              <a:t> </a:t>
            </a:r>
            <a:r>
              <a:rPr lang="en-US" sz="3200" i="1" dirty="0" err="1" smtClean="0"/>
              <a:t>Negosiasi</a:t>
            </a:r>
            <a:r>
              <a:rPr lang="en-US" sz="3200" i="1" dirty="0" smtClean="0"/>
              <a:t>, </a:t>
            </a:r>
            <a:r>
              <a:rPr lang="en-US" sz="3200" i="1" dirty="0" err="1" smtClean="0"/>
              <a:t>Harus</a:t>
            </a:r>
            <a:r>
              <a:rPr lang="en-US" sz="3200" i="1" dirty="0" smtClean="0"/>
              <a:t> </a:t>
            </a:r>
            <a:r>
              <a:rPr lang="en-US" sz="3200" i="1" dirty="0" err="1" smtClean="0"/>
              <a:t>Berakhir</a:t>
            </a:r>
            <a:r>
              <a:rPr lang="en-US" sz="3200" i="1" dirty="0" smtClean="0"/>
              <a:t> </a:t>
            </a:r>
            <a:r>
              <a:rPr lang="en-US" sz="3200" i="1" dirty="0" err="1" smtClean="0"/>
              <a:t>Dengan</a:t>
            </a:r>
            <a:r>
              <a:rPr lang="en-US" sz="3200" i="1" dirty="0" smtClean="0"/>
              <a:t> </a:t>
            </a:r>
            <a:r>
              <a:rPr lang="en-US" sz="3200" i="1" dirty="0" err="1" smtClean="0"/>
              <a:t>Kesepakatan</a:t>
            </a:r>
            <a:endParaRPr lang="en-US" sz="3200" i="1" dirty="0" smtClean="0"/>
          </a:p>
          <a:p>
            <a:pPr marL="292100" indent="-292100" eaLnBrk="1" hangingPunct="1">
              <a:lnSpc>
                <a:spcPct val="80000"/>
              </a:lnSpc>
              <a:buFont typeface="Wingdings" pitchFamily="2" charset="2"/>
              <a:buAutoNum type="arabicPeriod"/>
            </a:pPr>
            <a:r>
              <a:rPr lang="en-US" sz="3200" i="1" dirty="0" err="1" smtClean="0"/>
              <a:t>Diskusi</a:t>
            </a:r>
            <a:r>
              <a:rPr lang="en-US" sz="3200" i="1" dirty="0" smtClean="0"/>
              <a:t> Yang </a:t>
            </a:r>
            <a:r>
              <a:rPr lang="en-US" sz="3200" i="1" dirty="0" err="1" smtClean="0"/>
              <a:t>Bentuknya</a:t>
            </a:r>
            <a:r>
              <a:rPr lang="en-US" sz="3200" i="1" dirty="0" smtClean="0"/>
              <a:t> </a:t>
            </a:r>
            <a:r>
              <a:rPr lang="en-US" sz="3200" i="1" dirty="0" err="1" smtClean="0"/>
              <a:t>Penyelesaian</a:t>
            </a:r>
            <a:r>
              <a:rPr lang="en-US" sz="3200" i="1" dirty="0" smtClean="0"/>
              <a:t> </a:t>
            </a:r>
            <a:r>
              <a:rPr lang="en-US" sz="3200" i="1" dirty="0" err="1" smtClean="0"/>
              <a:t>Masalah</a:t>
            </a:r>
            <a:r>
              <a:rPr lang="en-US" sz="3200" i="1" dirty="0" smtClean="0"/>
              <a:t>, </a:t>
            </a:r>
            <a:r>
              <a:rPr lang="en-US" sz="3200" i="1" dirty="0" err="1" smtClean="0"/>
              <a:t>Harus</a:t>
            </a:r>
            <a:r>
              <a:rPr lang="en-US" sz="3200" i="1" dirty="0" smtClean="0"/>
              <a:t> </a:t>
            </a:r>
            <a:r>
              <a:rPr lang="en-US" sz="3200" i="1" dirty="0" err="1" smtClean="0"/>
              <a:t>Berakhir</a:t>
            </a:r>
            <a:r>
              <a:rPr lang="en-US" sz="3200" i="1" dirty="0" smtClean="0"/>
              <a:t> </a:t>
            </a:r>
            <a:r>
              <a:rPr lang="en-US" sz="3200" i="1" dirty="0" err="1" smtClean="0"/>
              <a:t>Dengan</a:t>
            </a:r>
            <a:r>
              <a:rPr lang="en-US" sz="3200" i="1" dirty="0" smtClean="0"/>
              <a:t> </a:t>
            </a:r>
            <a:r>
              <a:rPr lang="en-US" sz="3200" i="1" dirty="0" err="1" smtClean="0"/>
              <a:t>Solusi</a:t>
            </a:r>
            <a:r>
              <a:rPr lang="en-US" sz="3200" i="1" dirty="0" smtClean="0"/>
              <a:t> Dan </a:t>
            </a:r>
            <a:r>
              <a:rPr lang="en-US" sz="3200" i="1" dirty="0" err="1" smtClean="0"/>
              <a:t>Sebuah</a:t>
            </a:r>
            <a:r>
              <a:rPr lang="en-US" sz="3200" i="1" dirty="0" smtClean="0"/>
              <a:t> </a:t>
            </a:r>
            <a:r>
              <a:rPr lang="en-US" sz="3200" i="1" dirty="0" err="1" smtClean="0"/>
              <a:t>Rencana</a:t>
            </a:r>
            <a:r>
              <a:rPr lang="en-US" sz="3200" i="1" dirty="0" smtClean="0"/>
              <a:t> </a:t>
            </a:r>
            <a:r>
              <a:rPr lang="en-US" sz="3200" i="1" dirty="0" err="1" smtClean="0"/>
              <a:t>Tindakan</a:t>
            </a:r>
            <a:endParaRPr lang="en-US" sz="3200" i="1" dirty="0" smtClean="0"/>
          </a:p>
          <a:p>
            <a:pPr marL="292100" indent="-292100" eaLnBrk="1" hangingPunct="1">
              <a:lnSpc>
                <a:spcPct val="80000"/>
              </a:lnSpc>
              <a:buFont typeface="Wingdings" pitchFamily="2" charset="2"/>
              <a:buAutoNum type="arabicPeriod"/>
            </a:pPr>
            <a:r>
              <a:rPr lang="en-US" sz="3200" i="1" dirty="0" err="1" smtClean="0"/>
              <a:t>Diskusi</a:t>
            </a:r>
            <a:r>
              <a:rPr lang="en-US" sz="3200" i="1" dirty="0" smtClean="0"/>
              <a:t> Yang </a:t>
            </a:r>
            <a:r>
              <a:rPr lang="en-US" sz="3200" i="1" dirty="0" err="1" smtClean="0"/>
              <a:t>Bentuknya</a:t>
            </a:r>
            <a:r>
              <a:rPr lang="en-US" sz="3200" i="1" dirty="0" smtClean="0"/>
              <a:t> </a:t>
            </a:r>
            <a:r>
              <a:rPr lang="en-US" sz="3200" i="1" dirty="0" err="1" smtClean="0"/>
              <a:t>Pengumuman</a:t>
            </a:r>
            <a:r>
              <a:rPr lang="en-US" sz="3200" i="1" dirty="0" smtClean="0"/>
              <a:t> </a:t>
            </a:r>
            <a:r>
              <a:rPr lang="en-US" sz="3200" i="1" dirty="0" err="1" smtClean="0"/>
              <a:t>Harus</a:t>
            </a:r>
            <a:r>
              <a:rPr lang="en-US" sz="3200" i="1" dirty="0" smtClean="0"/>
              <a:t> </a:t>
            </a:r>
            <a:r>
              <a:rPr lang="en-US" sz="3200" i="1" dirty="0" err="1" smtClean="0"/>
              <a:t>Berakhir</a:t>
            </a:r>
            <a:r>
              <a:rPr lang="en-US" sz="3200" i="1" dirty="0" smtClean="0"/>
              <a:t> </a:t>
            </a:r>
            <a:r>
              <a:rPr lang="en-US" sz="3200" i="1" dirty="0" err="1" smtClean="0"/>
              <a:t>Dengan</a:t>
            </a:r>
            <a:r>
              <a:rPr lang="en-US" sz="3200" i="1" dirty="0" smtClean="0"/>
              <a:t> </a:t>
            </a:r>
            <a:r>
              <a:rPr lang="en-US" sz="3200" i="1" dirty="0" err="1" smtClean="0"/>
              <a:t>Pertanyaan</a:t>
            </a:r>
            <a:r>
              <a:rPr lang="en-US" sz="3200" i="1" dirty="0" smtClean="0"/>
              <a:t>, </a:t>
            </a:r>
            <a:r>
              <a:rPr lang="en-US" sz="3200" i="1" dirty="0" err="1" smtClean="0"/>
              <a:t>Untuk</a:t>
            </a:r>
            <a:r>
              <a:rPr lang="en-US" sz="3200" i="1" dirty="0" smtClean="0"/>
              <a:t> </a:t>
            </a:r>
            <a:r>
              <a:rPr lang="en-US" sz="3200" i="1" dirty="0" err="1" smtClean="0"/>
              <a:t>Mengetahui</a:t>
            </a:r>
            <a:r>
              <a:rPr lang="en-US" sz="3200" i="1" dirty="0" smtClean="0"/>
              <a:t> </a:t>
            </a:r>
            <a:r>
              <a:rPr lang="en-US" sz="3200" i="1" dirty="0" err="1" smtClean="0"/>
              <a:t>Apakah</a:t>
            </a:r>
            <a:r>
              <a:rPr lang="en-US" sz="3200" i="1" dirty="0" smtClean="0"/>
              <a:t> </a:t>
            </a:r>
            <a:r>
              <a:rPr lang="en-US" sz="3200" i="1" dirty="0" err="1" smtClean="0"/>
              <a:t>Semua</a:t>
            </a:r>
            <a:r>
              <a:rPr lang="en-US" sz="3200" i="1" dirty="0" smtClean="0"/>
              <a:t> </a:t>
            </a:r>
            <a:r>
              <a:rPr lang="en-US" sz="3200" i="1" dirty="0" err="1" smtClean="0"/>
              <a:t>Orang</a:t>
            </a:r>
            <a:r>
              <a:rPr lang="en-US" sz="3200" i="1" dirty="0" smtClean="0"/>
              <a:t> </a:t>
            </a:r>
            <a:r>
              <a:rPr lang="en-US" sz="3200" i="1" dirty="0" err="1" smtClean="0"/>
              <a:t>Sudah</a:t>
            </a:r>
            <a:r>
              <a:rPr lang="en-US" sz="3200" i="1" dirty="0" smtClean="0"/>
              <a:t> </a:t>
            </a:r>
            <a:r>
              <a:rPr lang="en-US" sz="3200" i="1" dirty="0" err="1" smtClean="0"/>
              <a:t>Pahan</a:t>
            </a:r>
            <a:r>
              <a:rPr lang="en-US" sz="3200" i="1" dirty="0" smtClean="0"/>
              <a:t> </a:t>
            </a:r>
            <a:r>
              <a:rPr lang="en-US" sz="3200" i="1" dirty="0" err="1" smtClean="0"/>
              <a:t>Tentang</a:t>
            </a:r>
            <a:r>
              <a:rPr lang="en-US" sz="3200" i="1" dirty="0" smtClean="0"/>
              <a:t> </a:t>
            </a:r>
            <a:r>
              <a:rPr lang="en-US" sz="3200" i="1" dirty="0" err="1" smtClean="0"/>
              <a:t>Apa</a:t>
            </a:r>
            <a:r>
              <a:rPr lang="en-US" sz="3200" i="1" dirty="0" smtClean="0"/>
              <a:t> Yang </a:t>
            </a:r>
            <a:r>
              <a:rPr lang="en-US" sz="3200" i="1" dirty="0" err="1" smtClean="0"/>
              <a:t>Diumumkan</a:t>
            </a:r>
            <a:endParaRPr lang="en-US" sz="3200" i="1" dirty="0" smtClean="0"/>
          </a:p>
        </p:txBody>
      </p:sp>
      <p:sp>
        <p:nvSpPr>
          <p:cNvPr id="36867"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A788241B-2EAC-4A72-B7C5-5372DAB893FE}" type="datetime1">
              <a:rPr lang="id-ID" smtClean="0"/>
              <a:pPr>
                <a:defRPr/>
              </a:pPr>
              <a:t>19/06/2019</a:t>
            </a:fld>
            <a:endParaRPr lang="en-US" smtClean="0"/>
          </a:p>
        </p:txBody>
      </p:sp>
      <p:sp>
        <p:nvSpPr>
          <p:cNvPr id="36868"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6869"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C1D4F792-C2E3-4E58-A027-C5BFAC9BDBF6}" type="slidenum">
              <a:rPr lang="en-US" smtClean="0"/>
              <a:pPr>
                <a:defRPr/>
              </a:pPr>
              <a:t>31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fade">
                                      <p:cBhvr>
                                        <p:cTn id="7" dur="1000"/>
                                        <p:tgtEl>
                                          <p:spTgt spid="31746">
                                            <p:txEl>
                                              <p:pRg st="0" end="0"/>
                                            </p:txEl>
                                          </p:spTgt>
                                        </p:tgtEl>
                                      </p:cBhvr>
                                    </p:animEffect>
                                    <p:anim calcmode="lin" valueType="num">
                                      <p:cBhvr>
                                        <p:cTn id="8" dur="10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1746">
                                            <p:txEl>
                                              <p:pRg st="2" end="2"/>
                                            </p:txEl>
                                          </p:spTgt>
                                        </p:tgtEl>
                                        <p:attrNameLst>
                                          <p:attrName>style.visibility</p:attrName>
                                        </p:attrNameLst>
                                      </p:cBhvr>
                                      <p:to>
                                        <p:strVal val="visible"/>
                                      </p:to>
                                    </p:set>
                                    <p:animEffect transition="in" filter="fade">
                                      <p:cBhvr>
                                        <p:cTn id="14" dur="1000"/>
                                        <p:tgtEl>
                                          <p:spTgt spid="31746">
                                            <p:txEl>
                                              <p:pRg st="2" end="2"/>
                                            </p:txEl>
                                          </p:spTgt>
                                        </p:tgtEl>
                                      </p:cBhvr>
                                    </p:animEffect>
                                    <p:anim calcmode="lin" valueType="num">
                                      <p:cBhvr>
                                        <p:cTn id="15" dur="10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174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1746">
                                            <p:txEl>
                                              <p:pRg st="3" end="3"/>
                                            </p:txEl>
                                          </p:spTgt>
                                        </p:tgtEl>
                                        <p:attrNameLst>
                                          <p:attrName>style.visibility</p:attrName>
                                        </p:attrNameLst>
                                      </p:cBhvr>
                                      <p:to>
                                        <p:strVal val="visible"/>
                                      </p:to>
                                    </p:set>
                                    <p:animEffect transition="in" filter="fade">
                                      <p:cBhvr>
                                        <p:cTn id="21" dur="1000"/>
                                        <p:tgtEl>
                                          <p:spTgt spid="31746">
                                            <p:txEl>
                                              <p:pRg st="3" end="3"/>
                                            </p:txEl>
                                          </p:spTgt>
                                        </p:tgtEl>
                                      </p:cBhvr>
                                    </p:animEffect>
                                    <p:anim calcmode="lin" valueType="num">
                                      <p:cBhvr>
                                        <p:cTn id="22" dur="10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174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1746">
                                            <p:txEl>
                                              <p:pRg st="4" end="4"/>
                                            </p:txEl>
                                          </p:spTgt>
                                        </p:tgtEl>
                                        <p:attrNameLst>
                                          <p:attrName>style.visibility</p:attrName>
                                        </p:attrNameLst>
                                      </p:cBhvr>
                                      <p:to>
                                        <p:strVal val="visible"/>
                                      </p:to>
                                    </p:set>
                                    <p:animEffect transition="in" filter="fade">
                                      <p:cBhvr>
                                        <p:cTn id="28" dur="1000"/>
                                        <p:tgtEl>
                                          <p:spTgt spid="31746">
                                            <p:txEl>
                                              <p:pRg st="4" end="4"/>
                                            </p:txEl>
                                          </p:spTgt>
                                        </p:tgtEl>
                                      </p:cBhvr>
                                    </p:animEffect>
                                    <p:anim calcmode="lin" valueType="num">
                                      <p:cBhvr>
                                        <p:cTn id="29" dur="1000" fill="hold"/>
                                        <p:tgtEl>
                                          <p:spTgt spid="3174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174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7200" y="838200"/>
            <a:ext cx="8382000" cy="5618163"/>
          </a:xfrm>
        </p:spPr>
        <p:txBody>
          <a:bodyPr/>
          <a:lstStyle/>
          <a:p>
            <a:pPr algn="ctr" eaLnBrk="1" hangingPunct="1">
              <a:buFont typeface="Wingdings 2" pitchFamily="18" charset="2"/>
              <a:buNone/>
            </a:pPr>
            <a:r>
              <a:rPr lang="id-ID" sz="13800" i="1" dirty="0" smtClean="0">
                <a:solidFill>
                  <a:schemeClr val="tx2"/>
                </a:solidFill>
              </a:rPr>
              <a:t>TEKNIK </a:t>
            </a:r>
          </a:p>
          <a:p>
            <a:pPr algn="ctr" eaLnBrk="1" hangingPunct="1">
              <a:buFont typeface="Wingdings 2" pitchFamily="18" charset="2"/>
              <a:buNone/>
            </a:pPr>
            <a:r>
              <a:rPr lang="id-ID" sz="13800" i="1" dirty="0" smtClean="0">
                <a:solidFill>
                  <a:schemeClr val="tx2"/>
                </a:solidFill>
              </a:rPr>
              <a:t>NEGOSIASI</a:t>
            </a:r>
          </a:p>
        </p:txBody>
      </p:sp>
      <p:sp>
        <p:nvSpPr>
          <p:cNvPr id="37891" name="Date Placeholder 3"/>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1E29298D-796F-4A7F-AE08-B28173EA60CE}" type="datetime1">
              <a:rPr lang="id-ID" smtClean="0"/>
              <a:pPr>
                <a:defRPr/>
              </a:pPr>
              <a:t>19/06/2019</a:t>
            </a:fld>
            <a:endParaRPr lang="en-US" smtClean="0"/>
          </a:p>
        </p:txBody>
      </p:sp>
      <p:sp>
        <p:nvSpPr>
          <p:cNvPr id="37892" name="Footer Placeholder 4"/>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789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17CF3BC8-D7A3-47C2-A326-00E9F14A38FA}" type="slidenum">
              <a:rPr lang="en-US" smtClean="0"/>
              <a:pPr>
                <a:defRPr/>
              </a:pPr>
              <a:t>32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fade">
                                      <p:cBhvr>
                                        <p:cTn id="7" dur="1000"/>
                                        <p:tgtEl>
                                          <p:spTgt spid="32770">
                                            <p:txEl>
                                              <p:pRg st="0" end="0"/>
                                            </p:txEl>
                                          </p:spTgt>
                                        </p:tgtEl>
                                      </p:cBhvr>
                                    </p:animEffect>
                                    <p:anim calcmode="lin" valueType="num">
                                      <p:cBhvr>
                                        <p:cTn id="8" dur="10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2770">
                                            <p:txEl>
                                              <p:pRg st="1" end="1"/>
                                            </p:txEl>
                                          </p:spTgt>
                                        </p:tgtEl>
                                        <p:attrNameLst>
                                          <p:attrName>style.visibility</p:attrName>
                                        </p:attrNameLst>
                                      </p:cBhvr>
                                      <p:to>
                                        <p:strVal val="visible"/>
                                      </p:to>
                                    </p:set>
                                    <p:animEffect transition="in" filter="fade">
                                      <p:cBhvr>
                                        <p:cTn id="14" dur="1000"/>
                                        <p:tgtEl>
                                          <p:spTgt spid="32770">
                                            <p:txEl>
                                              <p:pRg st="1" end="1"/>
                                            </p:txEl>
                                          </p:spTgt>
                                        </p:tgtEl>
                                      </p:cBhvr>
                                    </p:animEffect>
                                    <p:anim calcmode="lin" valueType="num">
                                      <p:cBhvr>
                                        <p:cTn id="15"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Date Placeholder 11"/>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AFE3C01D-7FBB-4BED-8A62-F28C9D6A430C}" type="datetime1">
              <a:rPr lang="id-ID" smtClean="0"/>
              <a:pPr>
                <a:defRPr/>
              </a:pPr>
              <a:t>19/06/2019</a:t>
            </a:fld>
            <a:endParaRPr lang="en-US" smtClean="0"/>
          </a:p>
        </p:txBody>
      </p:sp>
      <p:sp>
        <p:nvSpPr>
          <p:cNvPr id="38915" name="Footer Placeholder 12"/>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891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76A5E76-0CA4-4E9D-8783-364F656DC4A3}" type="slidenum">
              <a:rPr lang="en-US" smtClean="0"/>
              <a:pPr>
                <a:defRPr/>
              </a:pPr>
              <a:t>33</a:t>
            </a:fld>
            <a:endParaRPr lang="en-US" smtClean="0"/>
          </a:p>
        </p:txBody>
      </p:sp>
      <p:sp>
        <p:nvSpPr>
          <p:cNvPr id="142338" name="Rectangle 2"/>
          <p:cNvSpPr>
            <a:spLocks noChangeArrowheads="1"/>
          </p:cNvSpPr>
          <p:nvPr/>
        </p:nvSpPr>
        <p:spPr bwMode="auto">
          <a:xfrm>
            <a:off x="838200" y="228600"/>
            <a:ext cx="7391400" cy="1692771"/>
          </a:xfrm>
          <a:prstGeom prst="rect">
            <a:avLst/>
          </a:prstGeom>
          <a:noFill/>
          <a:ln w="9525">
            <a:solidFill>
              <a:srgbClr val="FF66CC"/>
            </a:solidFill>
            <a:miter lim="800000"/>
            <a:headEnd/>
            <a:tailEnd/>
          </a:ln>
          <a:effectLst/>
        </p:spPr>
        <p:txBody>
          <a:bodyPr wrap="square" anchor="ctr">
            <a:spAutoFit/>
          </a:bodyPr>
          <a:lstStyle/>
          <a:p>
            <a:pPr algn="ctr" eaLnBrk="0" hangingPunct="0">
              <a:defRPr/>
            </a:pPr>
            <a:r>
              <a:rPr lang="en-US" sz="3600" b="1" i="1" dirty="0">
                <a:solidFill>
                  <a:schemeClr val="tx2">
                    <a:lumMod val="75000"/>
                  </a:schemeClr>
                </a:solidFill>
                <a:latin typeface="Bookman Old Style" pitchFamily="18" charset="0"/>
                <a:cs typeface="+mn-cs"/>
              </a:rPr>
              <a:t>TIGA UNSUR PENTING</a:t>
            </a:r>
          </a:p>
          <a:p>
            <a:pPr algn="ctr" eaLnBrk="0" hangingPunct="0">
              <a:defRPr/>
            </a:pPr>
            <a:r>
              <a:rPr lang="en-US" sz="3600" b="1" i="1" dirty="0">
                <a:solidFill>
                  <a:schemeClr val="tx2">
                    <a:lumMod val="75000"/>
                  </a:schemeClr>
                </a:solidFill>
                <a:latin typeface="Bookman Old Style" pitchFamily="18" charset="0"/>
                <a:cs typeface="+mn-cs"/>
              </a:rPr>
              <a:t>DALAM NEGOSIASI</a:t>
            </a:r>
            <a:r>
              <a:rPr lang="en-US" sz="3600" b="1" dirty="0">
                <a:solidFill>
                  <a:schemeClr val="tx2">
                    <a:lumMod val="75000"/>
                  </a:schemeClr>
                </a:solidFill>
                <a:latin typeface="Bookman Old Style" pitchFamily="18" charset="0"/>
                <a:cs typeface="+mn-cs"/>
              </a:rPr>
              <a:t> </a:t>
            </a:r>
            <a:endParaRPr lang="id-ID" sz="3600" b="1" dirty="0">
              <a:solidFill>
                <a:schemeClr val="tx2">
                  <a:lumMod val="75000"/>
                </a:schemeClr>
              </a:solidFill>
              <a:latin typeface="Bookman Old Style" pitchFamily="18" charset="0"/>
              <a:cs typeface="+mn-cs"/>
            </a:endParaRPr>
          </a:p>
          <a:p>
            <a:pPr algn="ctr" eaLnBrk="0" hangingPunct="0">
              <a:defRPr/>
            </a:pPr>
            <a:endParaRPr lang="en-US" sz="3200" b="1" dirty="0">
              <a:solidFill>
                <a:schemeClr val="tx2">
                  <a:lumMod val="75000"/>
                </a:schemeClr>
              </a:solidFill>
              <a:latin typeface="Bookman Old Style" pitchFamily="18" charset="0"/>
              <a:cs typeface="+mn-cs"/>
            </a:endParaRPr>
          </a:p>
        </p:txBody>
      </p:sp>
      <p:sp>
        <p:nvSpPr>
          <p:cNvPr id="142339" name="Oval 3"/>
          <p:cNvSpPr>
            <a:spLocks noChangeArrowheads="1"/>
          </p:cNvSpPr>
          <p:nvPr/>
        </p:nvSpPr>
        <p:spPr bwMode="auto">
          <a:xfrm>
            <a:off x="2743200" y="2286000"/>
            <a:ext cx="2940050" cy="909638"/>
          </a:xfrm>
          <a:prstGeom prst="ellipse">
            <a:avLst/>
          </a:prstGeom>
          <a:solidFill>
            <a:srgbClr val="FFFFCC"/>
          </a:solidFill>
          <a:ln w="9525">
            <a:solidFill>
              <a:srgbClr val="FFFF66"/>
            </a:solidFill>
            <a:round/>
            <a:headEnd/>
            <a:tailEnd/>
          </a:ln>
          <a:effectLst/>
        </p:spPr>
        <p:txBody>
          <a:bodyPr anchor="ctr">
            <a:spAutoFit/>
          </a:bodyPr>
          <a:lstStyle/>
          <a:p>
            <a:pPr algn="ctr" eaLnBrk="0" hangingPunct="0">
              <a:tabLst>
                <a:tab pos="342900" algn="l"/>
              </a:tabLst>
              <a:defRPr/>
            </a:pPr>
            <a:r>
              <a:rPr lang="en-US" b="1" i="1" dirty="0">
                <a:solidFill>
                  <a:schemeClr val="accent5">
                    <a:lumMod val="75000"/>
                  </a:schemeClr>
                </a:solidFill>
                <a:latin typeface="Arial" charset="0"/>
                <a:cs typeface="+mn-cs"/>
              </a:rPr>
              <a:t>TINDAKAN</a:t>
            </a:r>
            <a:endParaRPr lang="en-US" b="1" dirty="0">
              <a:solidFill>
                <a:schemeClr val="accent5">
                  <a:lumMod val="75000"/>
                </a:schemeClr>
              </a:solidFill>
              <a:latin typeface="Arial" charset="0"/>
              <a:cs typeface="+mn-cs"/>
            </a:endParaRPr>
          </a:p>
          <a:p>
            <a:pPr algn="ctr" eaLnBrk="0" hangingPunct="0">
              <a:tabLst>
                <a:tab pos="342900" algn="l"/>
              </a:tabLst>
              <a:defRPr/>
            </a:pPr>
            <a:r>
              <a:rPr lang="en-US" b="1" i="1" dirty="0">
                <a:solidFill>
                  <a:schemeClr val="accent5">
                    <a:lumMod val="75000"/>
                  </a:schemeClr>
                </a:solidFill>
                <a:latin typeface="Arial" charset="0"/>
                <a:cs typeface="+mn-cs"/>
              </a:rPr>
              <a:t>BERSAMA</a:t>
            </a:r>
          </a:p>
        </p:txBody>
      </p:sp>
      <p:sp>
        <p:nvSpPr>
          <p:cNvPr id="33799" name="Oval 4"/>
          <p:cNvSpPr>
            <a:spLocks noChangeArrowheads="1"/>
          </p:cNvSpPr>
          <p:nvPr/>
        </p:nvSpPr>
        <p:spPr bwMode="auto">
          <a:xfrm>
            <a:off x="1189038" y="3733800"/>
            <a:ext cx="2620962" cy="909638"/>
          </a:xfrm>
          <a:prstGeom prst="ellipse">
            <a:avLst/>
          </a:prstGeom>
          <a:solidFill>
            <a:schemeClr val="bg1"/>
          </a:solidFill>
          <a:ln w="9525">
            <a:solidFill>
              <a:srgbClr val="FFFF66"/>
            </a:solidFill>
            <a:round/>
            <a:headEnd/>
            <a:tailEnd/>
          </a:ln>
        </p:spPr>
        <p:txBody>
          <a:bodyPr anchor="ctr">
            <a:spAutoFit/>
          </a:bodyPr>
          <a:lstStyle/>
          <a:p>
            <a:pPr algn="ctr" eaLnBrk="0" hangingPunct="0">
              <a:tabLst>
                <a:tab pos="342900" algn="l"/>
              </a:tabLst>
            </a:pPr>
            <a:r>
              <a:rPr lang="en-US" b="1" i="1" dirty="0">
                <a:latin typeface="Arial" charset="0"/>
              </a:rPr>
              <a:t>SUATU </a:t>
            </a:r>
          </a:p>
          <a:p>
            <a:pPr algn="ctr" eaLnBrk="0" hangingPunct="0">
              <a:tabLst>
                <a:tab pos="342900" algn="l"/>
              </a:tabLst>
            </a:pPr>
            <a:r>
              <a:rPr lang="en-US" b="1" i="1" dirty="0">
                <a:latin typeface="Arial" charset="0"/>
              </a:rPr>
              <a:t>ALAT</a:t>
            </a:r>
          </a:p>
        </p:txBody>
      </p:sp>
      <p:sp>
        <p:nvSpPr>
          <p:cNvPr id="33800" name="Oval 5"/>
          <p:cNvSpPr>
            <a:spLocks noChangeArrowheads="1"/>
          </p:cNvSpPr>
          <p:nvPr/>
        </p:nvSpPr>
        <p:spPr bwMode="auto">
          <a:xfrm>
            <a:off x="4979988" y="3733800"/>
            <a:ext cx="2944812" cy="909638"/>
          </a:xfrm>
          <a:prstGeom prst="ellipse">
            <a:avLst/>
          </a:prstGeom>
          <a:solidFill>
            <a:srgbClr val="800080"/>
          </a:solidFill>
          <a:ln w="9525">
            <a:solidFill>
              <a:srgbClr val="FFFF66"/>
            </a:solidFill>
            <a:round/>
            <a:headEnd/>
            <a:tailEnd/>
          </a:ln>
        </p:spPr>
        <p:txBody>
          <a:bodyPr anchor="ctr">
            <a:spAutoFit/>
          </a:bodyPr>
          <a:lstStyle/>
          <a:p>
            <a:pPr algn="ctr" eaLnBrk="0" hangingPunct="0">
              <a:tabLst>
                <a:tab pos="342900" algn="l"/>
              </a:tabLst>
            </a:pPr>
            <a:r>
              <a:rPr lang="en-US" b="1" i="1" dirty="0">
                <a:latin typeface="Arial" charset="0"/>
              </a:rPr>
              <a:t>MENGAJUKAN </a:t>
            </a:r>
          </a:p>
          <a:p>
            <a:pPr algn="ctr" eaLnBrk="0" hangingPunct="0">
              <a:tabLst>
                <a:tab pos="342900" algn="l"/>
              </a:tabLst>
            </a:pPr>
            <a:r>
              <a:rPr lang="en-US" b="1" i="1" dirty="0">
                <a:latin typeface="Arial" charset="0"/>
              </a:rPr>
              <a:t>KEPENTINGAN</a:t>
            </a:r>
          </a:p>
        </p:txBody>
      </p:sp>
      <p:sp>
        <p:nvSpPr>
          <p:cNvPr id="33801" name="AutoShape 6"/>
          <p:cNvSpPr>
            <a:spLocks noChangeArrowheads="1"/>
          </p:cNvSpPr>
          <p:nvPr/>
        </p:nvSpPr>
        <p:spPr bwMode="auto">
          <a:xfrm rot="2136794">
            <a:off x="5791200" y="2819400"/>
            <a:ext cx="1066800" cy="838200"/>
          </a:xfrm>
          <a:prstGeom prst="rightArrow">
            <a:avLst>
              <a:gd name="adj1" fmla="val 50000"/>
              <a:gd name="adj2" fmla="val 31818"/>
            </a:avLst>
          </a:prstGeom>
          <a:solidFill>
            <a:schemeClr val="accent1"/>
          </a:solidFill>
          <a:ln w="9525">
            <a:solidFill>
              <a:schemeClr val="tx1"/>
            </a:solidFill>
            <a:miter lim="800000"/>
            <a:headEnd/>
            <a:tailEnd/>
          </a:ln>
        </p:spPr>
        <p:txBody>
          <a:bodyPr wrap="none" anchor="ctr"/>
          <a:lstStyle/>
          <a:p>
            <a:pPr eaLnBrk="0" hangingPunct="0"/>
            <a:endParaRPr lang="id-ID"/>
          </a:p>
        </p:txBody>
      </p:sp>
      <p:sp>
        <p:nvSpPr>
          <p:cNvPr id="33802" name="AutoShape 7"/>
          <p:cNvSpPr>
            <a:spLocks noChangeArrowheads="1"/>
          </p:cNvSpPr>
          <p:nvPr/>
        </p:nvSpPr>
        <p:spPr bwMode="auto">
          <a:xfrm rot="-1856058">
            <a:off x="1752600" y="2895600"/>
            <a:ext cx="1066800" cy="838200"/>
          </a:xfrm>
          <a:prstGeom prst="rightArrow">
            <a:avLst>
              <a:gd name="adj1" fmla="val 50000"/>
              <a:gd name="adj2" fmla="val 31818"/>
            </a:avLst>
          </a:prstGeom>
          <a:solidFill>
            <a:schemeClr val="accent1"/>
          </a:solidFill>
          <a:ln w="9525">
            <a:solidFill>
              <a:schemeClr val="tx1"/>
            </a:solidFill>
            <a:miter lim="800000"/>
            <a:headEnd/>
            <a:tailEnd/>
          </a:ln>
        </p:spPr>
        <p:txBody>
          <a:bodyPr wrap="none" anchor="ctr"/>
          <a:lstStyle/>
          <a:p>
            <a:pPr eaLnBrk="0" hangingPunct="0"/>
            <a:endParaRPr lang="id-ID"/>
          </a:p>
        </p:txBody>
      </p:sp>
      <p:sp>
        <p:nvSpPr>
          <p:cNvPr id="33803" name="AutoShape 8"/>
          <p:cNvSpPr>
            <a:spLocks noChangeArrowheads="1"/>
          </p:cNvSpPr>
          <p:nvPr/>
        </p:nvSpPr>
        <p:spPr bwMode="auto">
          <a:xfrm rot="10800000">
            <a:off x="3810000" y="4191000"/>
            <a:ext cx="1066800" cy="838200"/>
          </a:xfrm>
          <a:prstGeom prst="rightArrow">
            <a:avLst>
              <a:gd name="adj1" fmla="val 50000"/>
              <a:gd name="adj2" fmla="val 31818"/>
            </a:avLst>
          </a:prstGeom>
          <a:solidFill>
            <a:schemeClr val="accent1"/>
          </a:solidFill>
          <a:ln w="9525">
            <a:solidFill>
              <a:schemeClr val="tx1"/>
            </a:solidFill>
            <a:miter lim="800000"/>
            <a:headEnd/>
            <a:tailEnd/>
          </a:ln>
        </p:spPr>
        <p:txBody>
          <a:bodyPr wrap="none" anchor="ctr"/>
          <a:lstStyle/>
          <a:p>
            <a:pPr eaLnBrk="0" hangingPunct="0"/>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3803"/>
                                        </p:tgtEl>
                                        <p:attrNameLst>
                                          <p:attrName>style.visibility</p:attrName>
                                        </p:attrNameLst>
                                      </p:cBhvr>
                                      <p:to>
                                        <p:strVal val="visible"/>
                                      </p:to>
                                    </p:set>
                                    <p:animEffect transition="in" filter="diamond(in)">
                                      <p:cBhvr>
                                        <p:cTn id="7" dur="2000"/>
                                        <p:tgtEl>
                                          <p:spTgt spid="3380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3799"/>
                                        </p:tgtEl>
                                        <p:attrNameLst>
                                          <p:attrName>style.visibility</p:attrName>
                                        </p:attrNameLst>
                                      </p:cBhvr>
                                      <p:to>
                                        <p:strVal val="visible"/>
                                      </p:to>
                                    </p:set>
                                    <p:anim calcmode="lin" valueType="num">
                                      <p:cBhvr>
                                        <p:cTn id="12" dur="1000" fill="hold"/>
                                        <p:tgtEl>
                                          <p:spTgt spid="33799"/>
                                        </p:tgtEl>
                                        <p:attrNameLst>
                                          <p:attrName>ppt_x</p:attrName>
                                        </p:attrNameLst>
                                      </p:cBhvr>
                                      <p:tavLst>
                                        <p:tav tm="0">
                                          <p:val>
                                            <p:strVal val="#ppt_x-.2"/>
                                          </p:val>
                                        </p:tav>
                                        <p:tav tm="100000">
                                          <p:val>
                                            <p:strVal val="#ppt_x"/>
                                          </p:val>
                                        </p:tav>
                                      </p:tavLst>
                                    </p:anim>
                                    <p:anim calcmode="lin" valueType="num">
                                      <p:cBhvr>
                                        <p:cTn id="13" dur="1000" fill="hold"/>
                                        <p:tgtEl>
                                          <p:spTgt spid="3379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3799"/>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3802"/>
                                        </p:tgtEl>
                                        <p:attrNameLst>
                                          <p:attrName>style.visibility</p:attrName>
                                        </p:attrNameLst>
                                      </p:cBhvr>
                                      <p:to>
                                        <p:strVal val="visible"/>
                                      </p:to>
                                    </p:set>
                                    <p:anim calcmode="lin" valueType="num">
                                      <p:cBhvr>
                                        <p:cTn id="19" dur="1000" fill="hold"/>
                                        <p:tgtEl>
                                          <p:spTgt spid="33802"/>
                                        </p:tgtEl>
                                        <p:attrNameLst>
                                          <p:attrName>ppt_x</p:attrName>
                                        </p:attrNameLst>
                                      </p:cBhvr>
                                      <p:tavLst>
                                        <p:tav tm="0">
                                          <p:val>
                                            <p:strVal val="#ppt_x-.2"/>
                                          </p:val>
                                        </p:tav>
                                        <p:tav tm="100000">
                                          <p:val>
                                            <p:strVal val="#ppt_x"/>
                                          </p:val>
                                        </p:tav>
                                      </p:tavLst>
                                    </p:anim>
                                    <p:anim calcmode="lin" valueType="num">
                                      <p:cBhvr>
                                        <p:cTn id="20" dur="1000" fill="hold"/>
                                        <p:tgtEl>
                                          <p:spTgt spid="33802"/>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3802"/>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42339"/>
                                        </p:tgtEl>
                                        <p:attrNameLst>
                                          <p:attrName>style.visibility</p:attrName>
                                        </p:attrNameLst>
                                      </p:cBhvr>
                                      <p:to>
                                        <p:strVal val="visible"/>
                                      </p:to>
                                    </p:set>
                                    <p:anim calcmode="lin" valueType="num">
                                      <p:cBhvr>
                                        <p:cTn id="26" dur="1000" fill="hold"/>
                                        <p:tgtEl>
                                          <p:spTgt spid="142339"/>
                                        </p:tgtEl>
                                        <p:attrNameLst>
                                          <p:attrName>ppt_x</p:attrName>
                                        </p:attrNameLst>
                                      </p:cBhvr>
                                      <p:tavLst>
                                        <p:tav tm="0">
                                          <p:val>
                                            <p:strVal val="#ppt_x-.2"/>
                                          </p:val>
                                        </p:tav>
                                        <p:tav tm="100000">
                                          <p:val>
                                            <p:strVal val="#ppt_x"/>
                                          </p:val>
                                        </p:tav>
                                      </p:tavLst>
                                    </p:anim>
                                    <p:anim calcmode="lin" valueType="num">
                                      <p:cBhvr>
                                        <p:cTn id="27" dur="1000" fill="hold"/>
                                        <p:tgtEl>
                                          <p:spTgt spid="14233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42339"/>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3801"/>
                                        </p:tgtEl>
                                        <p:attrNameLst>
                                          <p:attrName>style.visibility</p:attrName>
                                        </p:attrNameLst>
                                      </p:cBhvr>
                                      <p:to>
                                        <p:strVal val="visible"/>
                                      </p:to>
                                    </p:set>
                                    <p:anim calcmode="lin" valueType="num">
                                      <p:cBhvr>
                                        <p:cTn id="33" dur="1000" fill="hold"/>
                                        <p:tgtEl>
                                          <p:spTgt spid="33801"/>
                                        </p:tgtEl>
                                        <p:attrNameLst>
                                          <p:attrName>ppt_x</p:attrName>
                                        </p:attrNameLst>
                                      </p:cBhvr>
                                      <p:tavLst>
                                        <p:tav tm="0">
                                          <p:val>
                                            <p:strVal val="#ppt_x-.2"/>
                                          </p:val>
                                        </p:tav>
                                        <p:tav tm="100000">
                                          <p:val>
                                            <p:strVal val="#ppt_x"/>
                                          </p:val>
                                        </p:tav>
                                      </p:tavLst>
                                    </p:anim>
                                    <p:anim calcmode="lin" valueType="num">
                                      <p:cBhvr>
                                        <p:cTn id="34" dur="1000" fill="hold"/>
                                        <p:tgtEl>
                                          <p:spTgt spid="33801"/>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3801"/>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33800"/>
                                        </p:tgtEl>
                                        <p:attrNameLst>
                                          <p:attrName>style.visibility</p:attrName>
                                        </p:attrNameLst>
                                      </p:cBhvr>
                                      <p:to>
                                        <p:strVal val="visible"/>
                                      </p:to>
                                    </p:set>
                                    <p:anim calcmode="lin" valueType="num">
                                      <p:cBhvr>
                                        <p:cTn id="40" dur="1000" fill="hold"/>
                                        <p:tgtEl>
                                          <p:spTgt spid="33800"/>
                                        </p:tgtEl>
                                        <p:attrNameLst>
                                          <p:attrName>ppt_x</p:attrName>
                                        </p:attrNameLst>
                                      </p:cBhvr>
                                      <p:tavLst>
                                        <p:tav tm="0">
                                          <p:val>
                                            <p:strVal val="#ppt_x-.2"/>
                                          </p:val>
                                        </p:tav>
                                        <p:tav tm="100000">
                                          <p:val>
                                            <p:strVal val="#ppt_x"/>
                                          </p:val>
                                        </p:tav>
                                      </p:tavLst>
                                    </p:anim>
                                    <p:anim calcmode="lin" valueType="num">
                                      <p:cBhvr>
                                        <p:cTn id="41" dur="1000" fill="hold"/>
                                        <p:tgtEl>
                                          <p:spTgt spid="33800"/>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animBg="1"/>
      <p:bldP spid="33799" grpId="0" animBg="1"/>
      <p:bldP spid="33800" grpId="0" animBg="1"/>
      <p:bldP spid="33801" grpId="0" animBg="1"/>
      <p:bldP spid="33802" grpId="0" animBg="1"/>
      <p:bldP spid="33803"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Date Placeholder 13"/>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E103EF87-CD8C-4C76-B543-C815D812A6E7}" type="datetime1">
              <a:rPr lang="id-ID" smtClean="0"/>
              <a:pPr>
                <a:defRPr/>
              </a:pPr>
              <a:t>19/06/2019</a:t>
            </a:fld>
            <a:endParaRPr lang="en-US" smtClean="0"/>
          </a:p>
        </p:txBody>
      </p:sp>
      <p:sp>
        <p:nvSpPr>
          <p:cNvPr id="39939" name="Footer Placeholder 15"/>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39940"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C1C0264F-036F-4C39-AA83-9BC75AECF2AB}" type="slidenum">
              <a:rPr lang="en-US" smtClean="0"/>
              <a:pPr>
                <a:defRPr/>
              </a:pPr>
              <a:t>34</a:t>
            </a:fld>
            <a:endParaRPr lang="en-US" smtClean="0"/>
          </a:p>
        </p:txBody>
      </p:sp>
      <p:sp>
        <p:nvSpPr>
          <p:cNvPr id="34821" name="WordArt 4"/>
          <p:cNvSpPr>
            <a:spLocks noChangeArrowheads="1" noChangeShapeType="1" noTextEdit="1"/>
          </p:cNvSpPr>
          <p:nvPr/>
        </p:nvSpPr>
        <p:spPr bwMode="auto">
          <a:xfrm>
            <a:off x="914400" y="571500"/>
            <a:ext cx="7543800" cy="876300"/>
          </a:xfrm>
          <a:prstGeom prst="rect">
            <a:avLst/>
          </a:prstGeom>
        </p:spPr>
        <p:txBody>
          <a:bodyPr wrap="none" fromWordArt="1">
            <a:prstTxWarp prst="textDeflateBottom">
              <a:avLst>
                <a:gd name="adj" fmla="val 53125"/>
              </a:avLst>
            </a:prstTxWarp>
          </a:bodyPr>
          <a:lstStyle/>
          <a:p>
            <a:pPr algn="ctr"/>
            <a:r>
              <a:rPr lang="en-US" sz="3600" kern="10" dirty="0">
                <a:ln w="9525">
                  <a:solidFill>
                    <a:srgbClr val="000000"/>
                  </a:solidFill>
                  <a:round/>
                  <a:headEnd/>
                  <a:tailEnd/>
                </a:ln>
                <a:solidFill>
                  <a:srgbClr val="FFFFFF"/>
                </a:solidFill>
                <a:latin typeface="Arial Black"/>
              </a:rPr>
              <a:t>Best Alternative To negotiated Agreement</a:t>
            </a:r>
          </a:p>
        </p:txBody>
      </p:sp>
      <p:sp>
        <p:nvSpPr>
          <p:cNvPr id="34822" name="WordArt 5"/>
          <p:cNvSpPr>
            <a:spLocks noChangeArrowheads="1" noChangeShapeType="1" noTextEdit="1"/>
          </p:cNvSpPr>
          <p:nvPr/>
        </p:nvSpPr>
        <p:spPr bwMode="auto">
          <a:xfrm>
            <a:off x="3276600" y="1181100"/>
            <a:ext cx="2819400" cy="571500"/>
          </a:xfrm>
          <a:prstGeom prst="rect">
            <a:avLst/>
          </a:prstGeom>
        </p:spPr>
        <p:txBody>
          <a:bodyPr wrap="none" fromWordArt="1">
            <a:prstTxWarp prst="textPlain">
              <a:avLst>
                <a:gd name="adj" fmla="val 50000"/>
              </a:avLst>
            </a:prstTxWarp>
          </a:bodyPr>
          <a:lstStyle/>
          <a:p>
            <a:pPr algn="ctr"/>
            <a:r>
              <a:rPr lang="en-US" sz="3200" kern="10" dirty="0">
                <a:ln w="9525">
                  <a:solidFill>
                    <a:srgbClr val="000000"/>
                  </a:solidFill>
                  <a:round/>
                  <a:headEnd/>
                  <a:tailEnd/>
                </a:ln>
                <a:solidFill>
                  <a:srgbClr val="852F74"/>
                </a:solidFill>
                <a:latin typeface="Arial Black"/>
              </a:rPr>
              <a:t>(BATNA)</a:t>
            </a:r>
          </a:p>
        </p:txBody>
      </p:sp>
      <p:sp>
        <p:nvSpPr>
          <p:cNvPr id="34823" name="WordArt 6"/>
          <p:cNvSpPr>
            <a:spLocks noChangeArrowheads="1" noChangeShapeType="1" noTextEdit="1"/>
          </p:cNvSpPr>
          <p:nvPr/>
        </p:nvSpPr>
        <p:spPr bwMode="auto">
          <a:xfrm>
            <a:off x="3276600" y="5105400"/>
            <a:ext cx="2819400" cy="571500"/>
          </a:xfrm>
          <a:prstGeom prst="rect">
            <a:avLst/>
          </a:prstGeom>
        </p:spPr>
        <p:txBody>
          <a:bodyPr wrap="none" fromWordArt="1">
            <a:prstTxWarp prst="textPlain">
              <a:avLst>
                <a:gd name="adj" fmla="val 50000"/>
              </a:avLst>
            </a:prstTxWarp>
          </a:bodyPr>
          <a:lstStyle/>
          <a:p>
            <a:pPr algn="ctr"/>
            <a:r>
              <a:rPr lang="en-US" sz="3200" kern="10" dirty="0">
                <a:ln w="9525">
                  <a:solidFill>
                    <a:srgbClr val="000000"/>
                  </a:solidFill>
                  <a:round/>
                  <a:headEnd/>
                  <a:tailEnd/>
                </a:ln>
                <a:solidFill>
                  <a:srgbClr val="FF00FF"/>
                </a:solidFill>
                <a:latin typeface="Arial Black"/>
              </a:rPr>
              <a:t>BATNA</a:t>
            </a:r>
          </a:p>
        </p:txBody>
      </p:sp>
      <p:sp>
        <p:nvSpPr>
          <p:cNvPr id="34824" name="Line 7"/>
          <p:cNvSpPr>
            <a:spLocks noChangeShapeType="1"/>
          </p:cNvSpPr>
          <p:nvPr/>
        </p:nvSpPr>
        <p:spPr bwMode="auto">
          <a:xfrm>
            <a:off x="762000" y="4457700"/>
            <a:ext cx="7391400" cy="0"/>
          </a:xfrm>
          <a:prstGeom prst="line">
            <a:avLst/>
          </a:prstGeom>
          <a:noFill/>
          <a:ln w="9525">
            <a:solidFill>
              <a:schemeClr val="tx1"/>
            </a:solidFill>
            <a:round/>
            <a:headEnd/>
            <a:tailEnd/>
          </a:ln>
        </p:spPr>
        <p:txBody>
          <a:bodyPr/>
          <a:lstStyle/>
          <a:p>
            <a:endParaRPr lang="en-US"/>
          </a:p>
        </p:txBody>
      </p:sp>
      <p:sp>
        <p:nvSpPr>
          <p:cNvPr id="34825" name="Line 8"/>
          <p:cNvSpPr>
            <a:spLocks noChangeShapeType="1"/>
          </p:cNvSpPr>
          <p:nvPr/>
        </p:nvSpPr>
        <p:spPr bwMode="auto">
          <a:xfrm>
            <a:off x="2438400" y="2476500"/>
            <a:ext cx="0" cy="1981200"/>
          </a:xfrm>
          <a:prstGeom prst="line">
            <a:avLst/>
          </a:prstGeom>
          <a:noFill/>
          <a:ln w="9525">
            <a:solidFill>
              <a:schemeClr val="tx1"/>
            </a:solidFill>
            <a:round/>
            <a:headEnd/>
            <a:tailEnd/>
          </a:ln>
        </p:spPr>
        <p:txBody>
          <a:bodyPr/>
          <a:lstStyle/>
          <a:p>
            <a:endParaRPr lang="en-US"/>
          </a:p>
        </p:txBody>
      </p:sp>
      <p:sp>
        <p:nvSpPr>
          <p:cNvPr id="34826" name="Line 9"/>
          <p:cNvSpPr>
            <a:spLocks noChangeShapeType="1"/>
          </p:cNvSpPr>
          <p:nvPr/>
        </p:nvSpPr>
        <p:spPr bwMode="auto">
          <a:xfrm>
            <a:off x="4724400" y="1866900"/>
            <a:ext cx="0" cy="2590800"/>
          </a:xfrm>
          <a:prstGeom prst="line">
            <a:avLst/>
          </a:prstGeom>
          <a:noFill/>
          <a:ln w="9525">
            <a:solidFill>
              <a:schemeClr val="tx1"/>
            </a:solidFill>
            <a:round/>
            <a:headEnd/>
            <a:tailEnd/>
          </a:ln>
        </p:spPr>
        <p:txBody>
          <a:bodyPr/>
          <a:lstStyle/>
          <a:p>
            <a:endParaRPr lang="en-US"/>
          </a:p>
        </p:txBody>
      </p:sp>
      <p:sp>
        <p:nvSpPr>
          <p:cNvPr id="34827" name="Line 10"/>
          <p:cNvSpPr>
            <a:spLocks noChangeShapeType="1"/>
          </p:cNvSpPr>
          <p:nvPr/>
        </p:nvSpPr>
        <p:spPr bwMode="auto">
          <a:xfrm>
            <a:off x="6858000" y="2628900"/>
            <a:ext cx="0" cy="1828800"/>
          </a:xfrm>
          <a:prstGeom prst="line">
            <a:avLst/>
          </a:prstGeom>
          <a:noFill/>
          <a:ln w="9525">
            <a:solidFill>
              <a:schemeClr val="tx1"/>
            </a:solidFill>
            <a:round/>
            <a:headEnd/>
            <a:tailEnd/>
          </a:ln>
        </p:spPr>
        <p:txBody>
          <a:bodyPr/>
          <a:lstStyle/>
          <a:p>
            <a:endParaRPr lang="en-US"/>
          </a:p>
        </p:txBody>
      </p:sp>
      <p:sp>
        <p:nvSpPr>
          <p:cNvPr id="34828" name="Freeform 11"/>
          <p:cNvSpPr>
            <a:spLocks/>
          </p:cNvSpPr>
          <p:nvPr/>
        </p:nvSpPr>
        <p:spPr bwMode="auto">
          <a:xfrm>
            <a:off x="838200" y="1828800"/>
            <a:ext cx="7315200" cy="2628900"/>
          </a:xfrm>
          <a:custGeom>
            <a:avLst/>
            <a:gdLst>
              <a:gd name="T0" fmla="*/ 0 w 4608"/>
              <a:gd name="T1" fmla="*/ 2147483647 h 1656"/>
              <a:gd name="T2" fmla="*/ 2147483647 w 4608"/>
              <a:gd name="T3" fmla="*/ 2147483647 h 1656"/>
              <a:gd name="T4" fmla="*/ 2147483647 w 4608"/>
              <a:gd name="T5" fmla="*/ 2147483647 h 1656"/>
              <a:gd name="T6" fmla="*/ 2147483647 w 4608"/>
              <a:gd name="T7" fmla="*/ 2147483647 h 1656"/>
              <a:gd name="T8" fmla="*/ 2147483647 w 4608"/>
              <a:gd name="T9" fmla="*/ 2147483647 h 1656"/>
              <a:gd name="T10" fmla="*/ 0 60000 65536"/>
              <a:gd name="T11" fmla="*/ 0 60000 65536"/>
              <a:gd name="T12" fmla="*/ 0 60000 65536"/>
              <a:gd name="T13" fmla="*/ 0 60000 65536"/>
              <a:gd name="T14" fmla="*/ 0 60000 65536"/>
              <a:gd name="T15" fmla="*/ 0 w 4608"/>
              <a:gd name="T16" fmla="*/ 0 h 1656"/>
              <a:gd name="T17" fmla="*/ 4608 w 4608"/>
              <a:gd name="T18" fmla="*/ 1656 h 1656"/>
            </a:gdLst>
            <a:ahLst/>
            <a:cxnLst>
              <a:cxn ang="T10">
                <a:pos x="T0" y="T1"/>
              </a:cxn>
              <a:cxn ang="T11">
                <a:pos x="T2" y="T3"/>
              </a:cxn>
              <a:cxn ang="T12">
                <a:pos x="T4" y="T5"/>
              </a:cxn>
              <a:cxn ang="T13">
                <a:pos x="T6" y="T7"/>
              </a:cxn>
              <a:cxn ang="T14">
                <a:pos x="T8" y="T9"/>
              </a:cxn>
            </a:cxnLst>
            <a:rect l="T15" t="T16" r="T17" b="T18"/>
            <a:pathLst>
              <a:path w="4608" h="1656">
                <a:moveTo>
                  <a:pt x="0" y="1656"/>
                </a:moveTo>
                <a:cubicBezTo>
                  <a:pt x="296" y="1168"/>
                  <a:pt x="592" y="680"/>
                  <a:pt x="1008" y="408"/>
                </a:cubicBezTo>
                <a:cubicBezTo>
                  <a:pt x="1424" y="136"/>
                  <a:pt x="2024" y="0"/>
                  <a:pt x="2496" y="24"/>
                </a:cubicBezTo>
                <a:cubicBezTo>
                  <a:pt x="2968" y="48"/>
                  <a:pt x="3488" y="288"/>
                  <a:pt x="3840" y="552"/>
                </a:cubicBezTo>
                <a:cubicBezTo>
                  <a:pt x="4192" y="816"/>
                  <a:pt x="4400" y="1212"/>
                  <a:pt x="4608" y="1608"/>
                </a:cubicBezTo>
              </a:path>
            </a:pathLst>
          </a:custGeom>
          <a:noFill/>
          <a:ln w="9525">
            <a:solidFill>
              <a:schemeClr val="tx1"/>
            </a:solidFill>
            <a:round/>
            <a:headEnd/>
            <a:tailEnd/>
          </a:ln>
        </p:spPr>
        <p:txBody>
          <a:bodyPr/>
          <a:lstStyle/>
          <a:p>
            <a:pPr eaLnBrk="0" hangingPunct="0"/>
            <a:endParaRPr lang="id-ID"/>
          </a:p>
        </p:txBody>
      </p:sp>
      <p:sp>
        <p:nvSpPr>
          <p:cNvPr id="34829" name="Text Box 12"/>
          <p:cNvSpPr txBox="1">
            <a:spLocks noChangeArrowheads="1"/>
          </p:cNvSpPr>
          <p:nvPr/>
        </p:nvSpPr>
        <p:spPr bwMode="auto">
          <a:xfrm>
            <a:off x="2209800" y="4471988"/>
            <a:ext cx="457200" cy="366712"/>
          </a:xfrm>
          <a:prstGeom prst="rect">
            <a:avLst/>
          </a:prstGeom>
          <a:noFill/>
          <a:ln w="9525">
            <a:noFill/>
            <a:miter lim="800000"/>
            <a:headEnd/>
            <a:tailEnd/>
          </a:ln>
        </p:spPr>
        <p:txBody>
          <a:bodyPr>
            <a:spAutoFit/>
          </a:bodyPr>
          <a:lstStyle/>
          <a:p>
            <a:pPr eaLnBrk="0" hangingPunct="0">
              <a:spcBef>
                <a:spcPct val="50000"/>
              </a:spcBef>
            </a:pPr>
            <a:r>
              <a:rPr lang="en-US"/>
              <a:t>60</a:t>
            </a:r>
          </a:p>
        </p:txBody>
      </p:sp>
      <p:sp>
        <p:nvSpPr>
          <p:cNvPr id="34830" name="Text Box 13"/>
          <p:cNvSpPr txBox="1">
            <a:spLocks noChangeArrowheads="1"/>
          </p:cNvSpPr>
          <p:nvPr/>
        </p:nvSpPr>
        <p:spPr bwMode="auto">
          <a:xfrm>
            <a:off x="4495800" y="4457700"/>
            <a:ext cx="457200" cy="366713"/>
          </a:xfrm>
          <a:prstGeom prst="rect">
            <a:avLst/>
          </a:prstGeom>
          <a:noFill/>
          <a:ln w="9525">
            <a:noFill/>
            <a:miter lim="800000"/>
            <a:headEnd/>
            <a:tailEnd/>
          </a:ln>
        </p:spPr>
        <p:txBody>
          <a:bodyPr>
            <a:spAutoFit/>
          </a:bodyPr>
          <a:lstStyle/>
          <a:p>
            <a:pPr eaLnBrk="0" hangingPunct="0">
              <a:spcBef>
                <a:spcPct val="50000"/>
              </a:spcBef>
            </a:pPr>
            <a:r>
              <a:rPr lang="en-US"/>
              <a:t>70</a:t>
            </a:r>
          </a:p>
        </p:txBody>
      </p:sp>
      <p:sp>
        <p:nvSpPr>
          <p:cNvPr id="34831" name="Text Box 14"/>
          <p:cNvSpPr txBox="1">
            <a:spLocks noChangeArrowheads="1"/>
          </p:cNvSpPr>
          <p:nvPr/>
        </p:nvSpPr>
        <p:spPr bwMode="auto">
          <a:xfrm>
            <a:off x="6629400" y="4457700"/>
            <a:ext cx="457200" cy="366713"/>
          </a:xfrm>
          <a:prstGeom prst="rect">
            <a:avLst/>
          </a:prstGeom>
          <a:noFill/>
          <a:ln w="9525">
            <a:noFill/>
            <a:miter lim="800000"/>
            <a:headEnd/>
            <a:tailEnd/>
          </a:ln>
        </p:spPr>
        <p:txBody>
          <a:bodyPr>
            <a:spAutoFit/>
          </a:bodyPr>
          <a:lstStyle/>
          <a:p>
            <a:pPr eaLnBrk="0" hangingPunct="0">
              <a:spcBef>
                <a:spcPct val="50000"/>
              </a:spcBef>
            </a:pPr>
            <a:r>
              <a:rPr lang="en-US"/>
              <a:t>80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fade">
                                      <p:cBhvr>
                                        <p:cTn id="7" dur="1000"/>
                                        <p:tgtEl>
                                          <p:spTgt spid="34821"/>
                                        </p:tgtEl>
                                      </p:cBhvr>
                                    </p:animEffect>
                                    <p:anim calcmode="lin" valueType="num">
                                      <p:cBhvr>
                                        <p:cTn id="8" dur="1000" fill="hold"/>
                                        <p:tgtEl>
                                          <p:spTgt spid="34821"/>
                                        </p:tgtEl>
                                        <p:attrNameLst>
                                          <p:attrName>ppt_x</p:attrName>
                                        </p:attrNameLst>
                                      </p:cBhvr>
                                      <p:tavLst>
                                        <p:tav tm="0">
                                          <p:val>
                                            <p:strVal val="#ppt_x"/>
                                          </p:val>
                                        </p:tav>
                                        <p:tav tm="100000">
                                          <p:val>
                                            <p:strVal val="#ppt_x"/>
                                          </p:val>
                                        </p:tav>
                                      </p:tavLst>
                                    </p:anim>
                                    <p:anim calcmode="lin" valueType="num">
                                      <p:cBhvr>
                                        <p:cTn id="9" dur="1000" fill="hold"/>
                                        <p:tgtEl>
                                          <p:spTgt spid="348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4822"/>
                                        </p:tgtEl>
                                        <p:attrNameLst>
                                          <p:attrName>style.visibility</p:attrName>
                                        </p:attrNameLst>
                                      </p:cBhvr>
                                      <p:to>
                                        <p:strVal val="visible"/>
                                      </p:to>
                                    </p:set>
                                    <p:animEffect transition="in" filter="fade">
                                      <p:cBhvr>
                                        <p:cTn id="14" dur="1000"/>
                                        <p:tgtEl>
                                          <p:spTgt spid="34822"/>
                                        </p:tgtEl>
                                      </p:cBhvr>
                                    </p:animEffect>
                                    <p:anim calcmode="lin" valueType="num">
                                      <p:cBhvr>
                                        <p:cTn id="15" dur="1000" fill="hold"/>
                                        <p:tgtEl>
                                          <p:spTgt spid="34822"/>
                                        </p:tgtEl>
                                        <p:attrNameLst>
                                          <p:attrName>ppt_x</p:attrName>
                                        </p:attrNameLst>
                                      </p:cBhvr>
                                      <p:tavLst>
                                        <p:tav tm="0">
                                          <p:val>
                                            <p:strVal val="#ppt_x"/>
                                          </p:val>
                                        </p:tav>
                                        <p:tav tm="100000">
                                          <p:val>
                                            <p:strVal val="#ppt_x"/>
                                          </p:val>
                                        </p:tav>
                                      </p:tavLst>
                                    </p:anim>
                                    <p:anim calcmode="lin" valueType="num">
                                      <p:cBhvr>
                                        <p:cTn id="16" dur="1000" fill="hold"/>
                                        <p:tgtEl>
                                          <p:spTgt spid="348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4828"/>
                                        </p:tgtEl>
                                        <p:attrNameLst>
                                          <p:attrName>style.visibility</p:attrName>
                                        </p:attrNameLst>
                                      </p:cBhvr>
                                      <p:to>
                                        <p:strVal val="visible"/>
                                      </p:to>
                                    </p:set>
                                    <p:animEffect transition="in" filter="diamond(in)">
                                      <p:cBhvr>
                                        <p:cTn id="21" dur="2000"/>
                                        <p:tgtEl>
                                          <p:spTgt spid="34828"/>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1" nodeType="clickEffect">
                                  <p:stCondLst>
                                    <p:cond delay="0"/>
                                  </p:stCondLst>
                                  <p:childTnLst>
                                    <p:set>
                                      <p:cBhvr>
                                        <p:cTn id="25" dur="1" fill="hold">
                                          <p:stCondLst>
                                            <p:cond delay="0"/>
                                          </p:stCondLst>
                                        </p:cTn>
                                        <p:tgtEl>
                                          <p:spTgt spid="34828"/>
                                        </p:tgtEl>
                                        <p:attrNameLst>
                                          <p:attrName>style.visibility</p:attrName>
                                        </p:attrNameLst>
                                      </p:cBhvr>
                                      <p:to>
                                        <p:strVal val="visible"/>
                                      </p:to>
                                    </p:set>
                                    <p:anim calcmode="lin" valueType="num">
                                      <p:cBhvr>
                                        <p:cTn id="26" dur="1000" fill="hold"/>
                                        <p:tgtEl>
                                          <p:spTgt spid="34828"/>
                                        </p:tgtEl>
                                        <p:attrNameLst>
                                          <p:attrName>ppt_x</p:attrName>
                                        </p:attrNameLst>
                                      </p:cBhvr>
                                      <p:tavLst>
                                        <p:tav tm="0">
                                          <p:val>
                                            <p:strVal val="#ppt_x-.2"/>
                                          </p:val>
                                        </p:tav>
                                        <p:tav tm="100000">
                                          <p:val>
                                            <p:strVal val="#ppt_x"/>
                                          </p:val>
                                        </p:tav>
                                      </p:tavLst>
                                    </p:anim>
                                    <p:anim calcmode="lin" valueType="num">
                                      <p:cBhvr>
                                        <p:cTn id="27" dur="1000" fill="hold"/>
                                        <p:tgtEl>
                                          <p:spTgt spid="34828"/>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4828"/>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4825"/>
                                        </p:tgtEl>
                                        <p:attrNameLst>
                                          <p:attrName>style.visibility</p:attrName>
                                        </p:attrNameLst>
                                      </p:cBhvr>
                                      <p:to>
                                        <p:strVal val="visible"/>
                                      </p:to>
                                    </p:set>
                                    <p:animEffect transition="in" filter="fade">
                                      <p:cBhvr>
                                        <p:cTn id="33" dur="1000"/>
                                        <p:tgtEl>
                                          <p:spTgt spid="34825"/>
                                        </p:tgtEl>
                                      </p:cBhvr>
                                    </p:animEffect>
                                    <p:anim calcmode="lin" valueType="num">
                                      <p:cBhvr>
                                        <p:cTn id="34" dur="1000" fill="hold"/>
                                        <p:tgtEl>
                                          <p:spTgt spid="34825"/>
                                        </p:tgtEl>
                                        <p:attrNameLst>
                                          <p:attrName>ppt_x</p:attrName>
                                        </p:attrNameLst>
                                      </p:cBhvr>
                                      <p:tavLst>
                                        <p:tav tm="0">
                                          <p:val>
                                            <p:strVal val="#ppt_x"/>
                                          </p:val>
                                        </p:tav>
                                        <p:tav tm="100000">
                                          <p:val>
                                            <p:strVal val="#ppt_x"/>
                                          </p:val>
                                        </p:tav>
                                      </p:tavLst>
                                    </p:anim>
                                    <p:anim calcmode="lin" valueType="num">
                                      <p:cBhvr>
                                        <p:cTn id="35" dur="1000" fill="hold"/>
                                        <p:tgtEl>
                                          <p:spTgt spid="3482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4826"/>
                                        </p:tgtEl>
                                        <p:attrNameLst>
                                          <p:attrName>style.visibility</p:attrName>
                                        </p:attrNameLst>
                                      </p:cBhvr>
                                      <p:to>
                                        <p:strVal val="visible"/>
                                      </p:to>
                                    </p:set>
                                    <p:animEffect transition="in" filter="fade">
                                      <p:cBhvr>
                                        <p:cTn id="40" dur="1000"/>
                                        <p:tgtEl>
                                          <p:spTgt spid="34826"/>
                                        </p:tgtEl>
                                      </p:cBhvr>
                                    </p:animEffect>
                                    <p:anim calcmode="lin" valueType="num">
                                      <p:cBhvr>
                                        <p:cTn id="41" dur="1000" fill="hold"/>
                                        <p:tgtEl>
                                          <p:spTgt spid="34826"/>
                                        </p:tgtEl>
                                        <p:attrNameLst>
                                          <p:attrName>ppt_x</p:attrName>
                                        </p:attrNameLst>
                                      </p:cBhvr>
                                      <p:tavLst>
                                        <p:tav tm="0">
                                          <p:val>
                                            <p:strVal val="#ppt_x"/>
                                          </p:val>
                                        </p:tav>
                                        <p:tav tm="100000">
                                          <p:val>
                                            <p:strVal val="#ppt_x"/>
                                          </p:val>
                                        </p:tav>
                                      </p:tavLst>
                                    </p:anim>
                                    <p:anim calcmode="lin" valueType="num">
                                      <p:cBhvr>
                                        <p:cTn id="42" dur="1000" fill="hold"/>
                                        <p:tgtEl>
                                          <p:spTgt spid="3482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34827"/>
                                        </p:tgtEl>
                                        <p:attrNameLst>
                                          <p:attrName>style.visibility</p:attrName>
                                        </p:attrNameLst>
                                      </p:cBhvr>
                                      <p:to>
                                        <p:strVal val="visible"/>
                                      </p:to>
                                    </p:set>
                                    <p:animEffect transition="in" filter="fade">
                                      <p:cBhvr>
                                        <p:cTn id="47" dur="1000"/>
                                        <p:tgtEl>
                                          <p:spTgt spid="34827"/>
                                        </p:tgtEl>
                                      </p:cBhvr>
                                    </p:animEffect>
                                    <p:anim calcmode="lin" valueType="num">
                                      <p:cBhvr>
                                        <p:cTn id="48" dur="1000" fill="hold"/>
                                        <p:tgtEl>
                                          <p:spTgt spid="34827"/>
                                        </p:tgtEl>
                                        <p:attrNameLst>
                                          <p:attrName>ppt_x</p:attrName>
                                        </p:attrNameLst>
                                      </p:cBhvr>
                                      <p:tavLst>
                                        <p:tav tm="0">
                                          <p:val>
                                            <p:strVal val="#ppt_x"/>
                                          </p:val>
                                        </p:tav>
                                        <p:tav tm="100000">
                                          <p:val>
                                            <p:strVal val="#ppt_x"/>
                                          </p:val>
                                        </p:tav>
                                      </p:tavLst>
                                    </p:anim>
                                    <p:anim calcmode="lin" valueType="num">
                                      <p:cBhvr>
                                        <p:cTn id="49" dur="1000" fill="hold"/>
                                        <p:tgtEl>
                                          <p:spTgt spid="3482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4823"/>
                                        </p:tgtEl>
                                        <p:attrNameLst>
                                          <p:attrName>style.visibility</p:attrName>
                                        </p:attrNameLst>
                                      </p:cBhvr>
                                      <p:to>
                                        <p:strVal val="visible"/>
                                      </p:to>
                                    </p:set>
                                    <p:anim calcmode="lin" valueType="num">
                                      <p:cBhvr>
                                        <p:cTn id="54" dur="1000" fill="hold"/>
                                        <p:tgtEl>
                                          <p:spTgt spid="34823"/>
                                        </p:tgtEl>
                                        <p:attrNameLst>
                                          <p:attrName>ppt_x</p:attrName>
                                        </p:attrNameLst>
                                      </p:cBhvr>
                                      <p:tavLst>
                                        <p:tav tm="0">
                                          <p:val>
                                            <p:strVal val="#ppt_x-.2"/>
                                          </p:val>
                                        </p:tav>
                                        <p:tav tm="100000">
                                          <p:val>
                                            <p:strVal val="#ppt_x"/>
                                          </p:val>
                                        </p:tav>
                                      </p:tavLst>
                                    </p:anim>
                                    <p:anim calcmode="lin" valueType="num">
                                      <p:cBhvr>
                                        <p:cTn id="55" dur="1000" fill="hold"/>
                                        <p:tgtEl>
                                          <p:spTgt spid="34823"/>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p:bldP spid="34823" grpId="0"/>
      <p:bldP spid="34825" grpId="0" animBg="1"/>
      <p:bldP spid="34826" grpId="0" animBg="1"/>
      <p:bldP spid="34827" grpId="0" animBg="1"/>
      <p:bldP spid="34828" grpId="0" animBg="1"/>
      <p:bldP spid="34828" grpId="1"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457200" y="304800"/>
            <a:ext cx="8229600" cy="5826125"/>
          </a:xfrm>
        </p:spPr>
        <p:txBody>
          <a:bodyPr>
            <a:normAutofit/>
          </a:bodyPr>
          <a:lstStyle/>
          <a:p>
            <a:pPr marL="274320" indent="-274320" eaLnBrk="1" fontAlgn="auto" hangingPunct="1">
              <a:spcAft>
                <a:spcPts val="0"/>
              </a:spcAft>
              <a:buFont typeface="Wingdings" pitchFamily="2" charset="2"/>
              <a:buNone/>
              <a:defRPr/>
            </a:pPr>
            <a:r>
              <a:rPr lang="en-US" sz="2800" i="1" dirty="0">
                <a:solidFill>
                  <a:srgbClr val="FF0066"/>
                </a:solidFill>
                <a:effectLst>
                  <a:outerShdw blurRad="38100" dist="38100" dir="2700000" algn="tl">
                    <a:srgbClr val="FFFFFF"/>
                  </a:outerShdw>
                </a:effectLst>
              </a:rPr>
              <a:t>UNTUK MENDAPATKAN APA YANG KITA </a:t>
            </a:r>
          </a:p>
          <a:p>
            <a:pPr marL="274320" indent="-274320" eaLnBrk="1" fontAlgn="auto" hangingPunct="1">
              <a:spcAft>
                <a:spcPts val="0"/>
              </a:spcAft>
              <a:buFont typeface="Wingdings" pitchFamily="2" charset="2"/>
              <a:buNone/>
              <a:defRPr/>
            </a:pPr>
            <a:r>
              <a:rPr lang="en-US" sz="2800" i="1" dirty="0">
                <a:solidFill>
                  <a:srgbClr val="FF0066"/>
                </a:solidFill>
                <a:effectLst>
                  <a:outerShdw blurRad="38100" dist="38100" dir="2700000" algn="tl">
                    <a:srgbClr val="FFFFFF"/>
                  </a:outerShdw>
                </a:effectLst>
              </a:rPr>
              <a:t>INGINKAN MAKA</a:t>
            </a:r>
            <a:r>
              <a:rPr lang="en-US" sz="2800" i="1" dirty="0"/>
              <a:t> :</a:t>
            </a:r>
          </a:p>
          <a:p>
            <a:pPr marL="274320" indent="-274320" eaLnBrk="1" fontAlgn="auto" hangingPunct="1">
              <a:spcAft>
                <a:spcPts val="0"/>
              </a:spcAft>
              <a:buFont typeface="Wingdings" pitchFamily="2" charset="2"/>
              <a:buNone/>
              <a:defRPr/>
            </a:pPr>
            <a:r>
              <a:rPr lang="en-US" sz="2800" i="1" dirty="0"/>
              <a:t>BUAT PRIORITAS KEPENTINGAN KITA &amp; </a:t>
            </a:r>
          </a:p>
          <a:p>
            <a:pPr marL="274320" indent="-274320" eaLnBrk="1" fontAlgn="auto" hangingPunct="1">
              <a:spcAft>
                <a:spcPts val="0"/>
              </a:spcAft>
              <a:buFont typeface="Wingdings" pitchFamily="2" charset="2"/>
              <a:buNone/>
              <a:defRPr/>
            </a:pPr>
            <a:r>
              <a:rPr lang="en-US" sz="2800" i="1" dirty="0"/>
              <a:t>MEREKA, YAITU APA DAN MEREKA PER-</a:t>
            </a:r>
          </a:p>
          <a:p>
            <a:pPr marL="274320" indent="-274320" eaLnBrk="1" fontAlgn="auto" hangingPunct="1">
              <a:spcAft>
                <a:spcPts val="0"/>
              </a:spcAft>
              <a:buFont typeface="Wingdings" pitchFamily="2" charset="2"/>
              <a:buNone/>
              <a:defRPr/>
            </a:pPr>
            <a:r>
              <a:rPr lang="en-US" sz="2800" i="1" dirty="0"/>
              <a:t>TARUHKAN ANTARA LAIN :</a:t>
            </a:r>
          </a:p>
          <a:p>
            <a:pPr marL="274320" indent="-274320" eaLnBrk="1" fontAlgn="auto" hangingPunct="1">
              <a:spcAft>
                <a:spcPts val="0"/>
              </a:spcAft>
              <a:buFont typeface="Wingdings 2"/>
              <a:buChar char=""/>
              <a:defRPr/>
            </a:pPr>
            <a:r>
              <a:rPr lang="en-US" sz="2800" i="1" dirty="0"/>
              <a:t>YG DAPAT DINILAI &amp; YG TDK DAPAT DINILAI</a:t>
            </a:r>
          </a:p>
          <a:p>
            <a:pPr marL="274320" indent="-274320" eaLnBrk="1" fontAlgn="auto" hangingPunct="1">
              <a:spcAft>
                <a:spcPts val="0"/>
              </a:spcAft>
              <a:buFont typeface="Wingdings 2"/>
              <a:buChar char=""/>
              <a:defRPr/>
            </a:pPr>
            <a:r>
              <a:rPr lang="en-US" sz="2800" i="1" dirty="0"/>
              <a:t>OBYEKTIF DAN SUBYEKTIF</a:t>
            </a:r>
          </a:p>
          <a:p>
            <a:pPr marL="274320" indent="-274320" eaLnBrk="1" fontAlgn="auto" hangingPunct="1">
              <a:spcAft>
                <a:spcPts val="0"/>
              </a:spcAft>
              <a:buFont typeface="Wingdings 2"/>
              <a:buChar char=""/>
              <a:defRPr/>
            </a:pPr>
            <a:r>
              <a:rPr lang="en-US" sz="2800" i="1" dirty="0"/>
              <a:t>HUBUNGAN DAN SUBSTANTIF</a:t>
            </a:r>
          </a:p>
          <a:p>
            <a:pPr marL="274320" indent="-274320" eaLnBrk="1" fontAlgn="auto" hangingPunct="1">
              <a:spcAft>
                <a:spcPts val="0"/>
              </a:spcAft>
              <a:buFont typeface="Wingdings 2"/>
              <a:buChar char=""/>
              <a:defRPr/>
            </a:pPr>
            <a:r>
              <a:rPr lang="en-US" sz="2800" i="1" dirty="0"/>
              <a:t>INDIVIDU DAN ORGANISASI</a:t>
            </a:r>
          </a:p>
          <a:p>
            <a:pPr marL="274320" indent="-274320" eaLnBrk="1" fontAlgn="auto" hangingPunct="1">
              <a:spcAft>
                <a:spcPts val="0"/>
              </a:spcAft>
              <a:buFont typeface="Wingdings 2"/>
              <a:buChar char=""/>
              <a:defRPr/>
            </a:pPr>
            <a:r>
              <a:rPr lang="en-US" sz="2800" i="1" dirty="0"/>
              <a:t>JANGKA PANJANG DAN JANGKA PENDEK</a:t>
            </a:r>
          </a:p>
          <a:p>
            <a:pPr marL="274320" indent="-274320" eaLnBrk="1" fontAlgn="auto" hangingPunct="1">
              <a:spcAft>
                <a:spcPts val="0"/>
              </a:spcAft>
              <a:buFont typeface="Wingdings 2"/>
              <a:buChar char=""/>
              <a:defRPr/>
            </a:pPr>
            <a:r>
              <a:rPr lang="en-US" sz="2800" i="1" dirty="0"/>
              <a:t>KEPENTINGAN SENDIRI DAN BERSAMA</a:t>
            </a:r>
          </a:p>
        </p:txBody>
      </p:sp>
      <p:sp>
        <p:nvSpPr>
          <p:cNvPr id="40963" name="Date Placeholder 3"/>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0BA42D23-54B8-406D-948D-9A7C1B8BB52B}" type="datetime1">
              <a:rPr lang="id-ID" smtClean="0"/>
              <a:pPr>
                <a:defRPr/>
              </a:pPr>
              <a:t>19/06/2019</a:t>
            </a:fld>
            <a:endParaRPr lang="en-US" smtClean="0"/>
          </a:p>
        </p:txBody>
      </p:sp>
      <p:sp>
        <p:nvSpPr>
          <p:cNvPr id="40964" name="Footer Placeholder 5"/>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40965"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003B38B9-6A2A-474F-B04F-3CC887EAC537}" type="slidenum">
              <a:rPr lang="en-US" smtClean="0"/>
              <a:pPr>
                <a:defRPr/>
              </a:pPr>
              <a:t>35</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fade">
                                      <p:cBhvr>
                                        <p:cTn id="7" dur="1000"/>
                                        <p:tgtEl>
                                          <p:spTgt spid="84995">
                                            <p:txEl>
                                              <p:pRg st="0" end="0"/>
                                            </p:txEl>
                                          </p:spTgt>
                                        </p:tgtEl>
                                      </p:cBhvr>
                                    </p:animEffect>
                                    <p:anim calcmode="lin" valueType="num">
                                      <p:cBhvr>
                                        <p:cTn id="8" dur="10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9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4995">
                                            <p:txEl>
                                              <p:pRg st="1" end="1"/>
                                            </p:txEl>
                                          </p:spTgt>
                                        </p:tgtEl>
                                        <p:attrNameLst>
                                          <p:attrName>style.visibility</p:attrName>
                                        </p:attrNameLst>
                                      </p:cBhvr>
                                      <p:to>
                                        <p:strVal val="visible"/>
                                      </p:to>
                                    </p:set>
                                    <p:animEffect transition="in" filter="fade">
                                      <p:cBhvr>
                                        <p:cTn id="14" dur="1000"/>
                                        <p:tgtEl>
                                          <p:spTgt spid="84995">
                                            <p:txEl>
                                              <p:pRg st="1" end="1"/>
                                            </p:txEl>
                                          </p:spTgt>
                                        </p:tgtEl>
                                      </p:cBhvr>
                                    </p:animEffect>
                                    <p:anim calcmode="lin" valueType="num">
                                      <p:cBhvr>
                                        <p:cTn id="15" dur="10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49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4995">
                                            <p:txEl>
                                              <p:pRg st="2" end="2"/>
                                            </p:txEl>
                                          </p:spTgt>
                                        </p:tgtEl>
                                        <p:attrNameLst>
                                          <p:attrName>style.visibility</p:attrName>
                                        </p:attrNameLst>
                                      </p:cBhvr>
                                      <p:to>
                                        <p:strVal val="visible"/>
                                      </p:to>
                                    </p:set>
                                    <p:animEffect transition="in" filter="fade">
                                      <p:cBhvr>
                                        <p:cTn id="21" dur="1000"/>
                                        <p:tgtEl>
                                          <p:spTgt spid="84995">
                                            <p:txEl>
                                              <p:pRg st="2" end="2"/>
                                            </p:txEl>
                                          </p:spTgt>
                                        </p:tgtEl>
                                      </p:cBhvr>
                                    </p:animEffect>
                                    <p:anim calcmode="lin" valueType="num">
                                      <p:cBhvr>
                                        <p:cTn id="22" dur="10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49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4995">
                                            <p:txEl>
                                              <p:pRg st="3" end="3"/>
                                            </p:txEl>
                                          </p:spTgt>
                                        </p:tgtEl>
                                        <p:attrNameLst>
                                          <p:attrName>style.visibility</p:attrName>
                                        </p:attrNameLst>
                                      </p:cBhvr>
                                      <p:to>
                                        <p:strVal val="visible"/>
                                      </p:to>
                                    </p:set>
                                    <p:animEffect transition="in" filter="fade">
                                      <p:cBhvr>
                                        <p:cTn id="28" dur="1000"/>
                                        <p:tgtEl>
                                          <p:spTgt spid="84995">
                                            <p:txEl>
                                              <p:pRg st="3" end="3"/>
                                            </p:txEl>
                                          </p:spTgt>
                                        </p:tgtEl>
                                      </p:cBhvr>
                                    </p:animEffect>
                                    <p:anim calcmode="lin" valueType="num">
                                      <p:cBhvr>
                                        <p:cTn id="29" dur="10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49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4995">
                                            <p:txEl>
                                              <p:pRg st="4" end="4"/>
                                            </p:txEl>
                                          </p:spTgt>
                                        </p:tgtEl>
                                        <p:attrNameLst>
                                          <p:attrName>style.visibility</p:attrName>
                                        </p:attrNameLst>
                                      </p:cBhvr>
                                      <p:to>
                                        <p:strVal val="visible"/>
                                      </p:to>
                                    </p:set>
                                    <p:animEffect transition="in" filter="fade">
                                      <p:cBhvr>
                                        <p:cTn id="35" dur="1000"/>
                                        <p:tgtEl>
                                          <p:spTgt spid="84995">
                                            <p:txEl>
                                              <p:pRg st="4" end="4"/>
                                            </p:txEl>
                                          </p:spTgt>
                                        </p:tgtEl>
                                      </p:cBhvr>
                                    </p:animEffect>
                                    <p:anim calcmode="lin" valueType="num">
                                      <p:cBhvr>
                                        <p:cTn id="36" dur="1000" fill="hold"/>
                                        <p:tgtEl>
                                          <p:spTgt spid="849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49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4995">
                                            <p:txEl>
                                              <p:pRg st="5" end="5"/>
                                            </p:txEl>
                                          </p:spTgt>
                                        </p:tgtEl>
                                        <p:attrNameLst>
                                          <p:attrName>style.visibility</p:attrName>
                                        </p:attrNameLst>
                                      </p:cBhvr>
                                      <p:to>
                                        <p:strVal val="visible"/>
                                      </p:to>
                                    </p:set>
                                    <p:animEffect transition="in" filter="fade">
                                      <p:cBhvr>
                                        <p:cTn id="42" dur="1000"/>
                                        <p:tgtEl>
                                          <p:spTgt spid="84995">
                                            <p:txEl>
                                              <p:pRg st="5" end="5"/>
                                            </p:txEl>
                                          </p:spTgt>
                                        </p:tgtEl>
                                      </p:cBhvr>
                                    </p:animEffect>
                                    <p:anim calcmode="lin" valueType="num">
                                      <p:cBhvr>
                                        <p:cTn id="43" dur="1000" fill="hold"/>
                                        <p:tgtEl>
                                          <p:spTgt spid="849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49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84995">
                                            <p:txEl>
                                              <p:pRg st="6" end="6"/>
                                            </p:txEl>
                                          </p:spTgt>
                                        </p:tgtEl>
                                        <p:attrNameLst>
                                          <p:attrName>style.visibility</p:attrName>
                                        </p:attrNameLst>
                                      </p:cBhvr>
                                      <p:to>
                                        <p:strVal val="visible"/>
                                      </p:to>
                                    </p:set>
                                    <p:animEffect transition="in" filter="fade">
                                      <p:cBhvr>
                                        <p:cTn id="49" dur="1000"/>
                                        <p:tgtEl>
                                          <p:spTgt spid="84995">
                                            <p:txEl>
                                              <p:pRg st="6" end="6"/>
                                            </p:txEl>
                                          </p:spTgt>
                                        </p:tgtEl>
                                      </p:cBhvr>
                                    </p:animEffect>
                                    <p:anim calcmode="lin" valueType="num">
                                      <p:cBhvr>
                                        <p:cTn id="50" dur="1000" fill="hold"/>
                                        <p:tgtEl>
                                          <p:spTgt spid="849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49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84995">
                                            <p:txEl>
                                              <p:pRg st="7" end="7"/>
                                            </p:txEl>
                                          </p:spTgt>
                                        </p:tgtEl>
                                        <p:attrNameLst>
                                          <p:attrName>style.visibility</p:attrName>
                                        </p:attrNameLst>
                                      </p:cBhvr>
                                      <p:to>
                                        <p:strVal val="visible"/>
                                      </p:to>
                                    </p:set>
                                    <p:animEffect transition="in" filter="fade">
                                      <p:cBhvr>
                                        <p:cTn id="56" dur="1000"/>
                                        <p:tgtEl>
                                          <p:spTgt spid="84995">
                                            <p:txEl>
                                              <p:pRg st="7" end="7"/>
                                            </p:txEl>
                                          </p:spTgt>
                                        </p:tgtEl>
                                      </p:cBhvr>
                                    </p:animEffect>
                                    <p:anim calcmode="lin" valueType="num">
                                      <p:cBhvr>
                                        <p:cTn id="57" dur="1000" fill="hold"/>
                                        <p:tgtEl>
                                          <p:spTgt spid="8499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49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84995">
                                            <p:txEl>
                                              <p:pRg st="8" end="8"/>
                                            </p:txEl>
                                          </p:spTgt>
                                        </p:tgtEl>
                                        <p:attrNameLst>
                                          <p:attrName>style.visibility</p:attrName>
                                        </p:attrNameLst>
                                      </p:cBhvr>
                                      <p:to>
                                        <p:strVal val="visible"/>
                                      </p:to>
                                    </p:set>
                                    <p:animEffect transition="in" filter="fade">
                                      <p:cBhvr>
                                        <p:cTn id="63" dur="1000"/>
                                        <p:tgtEl>
                                          <p:spTgt spid="84995">
                                            <p:txEl>
                                              <p:pRg st="8" end="8"/>
                                            </p:txEl>
                                          </p:spTgt>
                                        </p:tgtEl>
                                      </p:cBhvr>
                                    </p:animEffect>
                                    <p:anim calcmode="lin" valueType="num">
                                      <p:cBhvr>
                                        <p:cTn id="64" dur="1000" fill="hold"/>
                                        <p:tgtEl>
                                          <p:spTgt spid="8499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849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84995">
                                            <p:txEl>
                                              <p:pRg st="9" end="9"/>
                                            </p:txEl>
                                          </p:spTgt>
                                        </p:tgtEl>
                                        <p:attrNameLst>
                                          <p:attrName>style.visibility</p:attrName>
                                        </p:attrNameLst>
                                      </p:cBhvr>
                                      <p:to>
                                        <p:strVal val="visible"/>
                                      </p:to>
                                    </p:set>
                                    <p:animEffect transition="in" filter="fade">
                                      <p:cBhvr>
                                        <p:cTn id="70" dur="1000"/>
                                        <p:tgtEl>
                                          <p:spTgt spid="84995">
                                            <p:txEl>
                                              <p:pRg st="9" end="9"/>
                                            </p:txEl>
                                          </p:spTgt>
                                        </p:tgtEl>
                                      </p:cBhvr>
                                    </p:animEffect>
                                    <p:anim calcmode="lin" valueType="num">
                                      <p:cBhvr>
                                        <p:cTn id="71" dur="1000" fill="hold"/>
                                        <p:tgtEl>
                                          <p:spTgt spid="8499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8499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84995">
                                            <p:txEl>
                                              <p:pRg st="10" end="10"/>
                                            </p:txEl>
                                          </p:spTgt>
                                        </p:tgtEl>
                                        <p:attrNameLst>
                                          <p:attrName>style.visibility</p:attrName>
                                        </p:attrNameLst>
                                      </p:cBhvr>
                                      <p:to>
                                        <p:strVal val="visible"/>
                                      </p:to>
                                    </p:set>
                                    <p:animEffect transition="in" filter="fade">
                                      <p:cBhvr>
                                        <p:cTn id="77" dur="1000"/>
                                        <p:tgtEl>
                                          <p:spTgt spid="84995">
                                            <p:txEl>
                                              <p:pRg st="10" end="10"/>
                                            </p:txEl>
                                          </p:spTgt>
                                        </p:tgtEl>
                                      </p:cBhvr>
                                    </p:animEffect>
                                    <p:anim calcmode="lin" valueType="num">
                                      <p:cBhvr>
                                        <p:cTn id="78" dur="1000" fill="hold"/>
                                        <p:tgtEl>
                                          <p:spTgt spid="84995">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8499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14400" y="320040"/>
            <a:ext cx="7239000" cy="1143000"/>
          </a:xfrm>
        </p:spPr>
        <p:txBody>
          <a:bodyPr/>
          <a:lstStyle/>
          <a:p>
            <a:pPr eaLnBrk="1" fontAlgn="auto" hangingPunct="1">
              <a:spcAft>
                <a:spcPts val="0"/>
              </a:spcAft>
              <a:defRPr/>
            </a:pPr>
            <a:r>
              <a:rPr lang="en-US" sz="4000" dirty="0">
                <a:solidFill>
                  <a:srgbClr val="FF0066"/>
                </a:solidFill>
              </a:rPr>
              <a:t>ROGER FISHER AND BILL URY</a:t>
            </a:r>
          </a:p>
        </p:txBody>
      </p:sp>
      <p:sp>
        <p:nvSpPr>
          <p:cNvPr id="83971" name="Rectangle 3"/>
          <p:cNvSpPr>
            <a:spLocks noGrp="1" noChangeArrowheads="1"/>
          </p:cNvSpPr>
          <p:nvPr>
            <p:ph idx="1"/>
          </p:nvPr>
        </p:nvSpPr>
        <p:spPr>
          <a:xfrm>
            <a:off x="457200" y="1609725"/>
            <a:ext cx="8153400" cy="4846638"/>
          </a:xfrm>
        </p:spPr>
        <p:txBody>
          <a:bodyPr>
            <a:noAutofit/>
          </a:bodyPr>
          <a:lstStyle/>
          <a:p>
            <a:pPr marL="274320" indent="-274320" algn="ctr" eaLnBrk="1" fontAlgn="auto" hangingPunct="1">
              <a:spcAft>
                <a:spcPts val="0"/>
              </a:spcAft>
              <a:buFont typeface="Wingdings" pitchFamily="2" charset="2"/>
              <a:buNone/>
              <a:defRPr/>
            </a:pPr>
            <a:endParaRPr lang="en-US" sz="3600" dirty="0">
              <a:solidFill>
                <a:srgbClr val="00FF00"/>
              </a:solidFill>
              <a:effectLst>
                <a:outerShdw blurRad="38100" dist="38100" dir="2700000" algn="tl">
                  <a:srgbClr val="FFFFFF"/>
                </a:outerShdw>
              </a:effectLst>
            </a:endParaRPr>
          </a:p>
          <a:p>
            <a:pPr marL="274320" indent="-274320" algn="ctr" eaLnBrk="1" fontAlgn="auto" hangingPunct="1">
              <a:spcAft>
                <a:spcPts val="0"/>
              </a:spcAft>
              <a:buFont typeface="Wingdings" pitchFamily="2" charset="2"/>
              <a:buNone/>
              <a:defRPr/>
            </a:pPr>
            <a:r>
              <a:rPr lang="en-US" sz="3600" dirty="0">
                <a:solidFill>
                  <a:srgbClr val="00FF00"/>
                </a:solidFill>
                <a:effectLst>
                  <a:outerShdw blurRad="38100" dist="38100" dir="2700000" algn="tl">
                    <a:srgbClr val="FFFFFF"/>
                  </a:outerShdw>
                </a:effectLst>
              </a:rPr>
              <a:t>BATNA</a:t>
            </a:r>
            <a:r>
              <a:rPr lang="en-US" sz="3600" dirty="0"/>
              <a:t> ,PENETAPAN AMBANG BATAS </a:t>
            </a:r>
          </a:p>
          <a:p>
            <a:pPr marL="274320" indent="-274320" algn="ctr" eaLnBrk="1" fontAlgn="auto" hangingPunct="1">
              <a:spcAft>
                <a:spcPts val="0"/>
              </a:spcAft>
              <a:buFont typeface="Wingdings" pitchFamily="2" charset="2"/>
              <a:buNone/>
              <a:defRPr/>
            </a:pPr>
            <a:r>
              <a:rPr lang="en-US" sz="3600" dirty="0"/>
              <a:t>YG HARUS DILALUI PD SETIAP KESEM – </a:t>
            </a:r>
          </a:p>
          <a:p>
            <a:pPr marL="274320" indent="-274320" algn="ctr" eaLnBrk="1" fontAlgn="auto" hangingPunct="1">
              <a:spcAft>
                <a:spcPts val="0"/>
              </a:spcAft>
              <a:buFont typeface="Wingdings" pitchFamily="2" charset="2"/>
              <a:buNone/>
              <a:defRPr/>
            </a:pPr>
            <a:r>
              <a:rPr lang="en-US" sz="3600" dirty="0"/>
              <a:t>PATAN DAN IA DINYATAKAN SECARA </a:t>
            </a:r>
          </a:p>
          <a:p>
            <a:pPr marL="274320" indent="-274320" algn="ctr" eaLnBrk="1" fontAlgn="auto" hangingPunct="1">
              <a:spcAft>
                <a:spcPts val="0"/>
              </a:spcAft>
              <a:buFont typeface="Wingdings" pitchFamily="2" charset="2"/>
              <a:buNone/>
              <a:defRPr/>
            </a:pPr>
            <a:r>
              <a:rPr lang="en-US" sz="3600" dirty="0"/>
              <a:t>LANGSUNG ADA/TDK ADANYA BATAS KE</a:t>
            </a:r>
          </a:p>
          <a:p>
            <a:pPr marL="274320" indent="-274320" algn="ctr" eaLnBrk="1" fontAlgn="auto" hangingPunct="1">
              <a:spcAft>
                <a:spcPts val="0"/>
              </a:spcAft>
              <a:buFont typeface="Wingdings" pitchFamily="2" charset="2"/>
              <a:buNone/>
              <a:defRPr/>
            </a:pPr>
            <a:r>
              <a:rPr lang="en-US" sz="3600" dirty="0"/>
              <a:t>MUNGKINAN KESEPAKATAN.</a:t>
            </a:r>
          </a:p>
        </p:txBody>
      </p:sp>
      <p:sp>
        <p:nvSpPr>
          <p:cNvPr id="41988"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05D7DA23-CE60-4268-AEBA-7C3413463E3A}" type="datetime1">
              <a:rPr lang="id-ID" smtClean="0"/>
              <a:pPr>
                <a:defRPr/>
              </a:pPr>
              <a:t>19/06/2019</a:t>
            </a:fld>
            <a:endParaRPr lang="en-US" smtClean="0"/>
          </a:p>
        </p:txBody>
      </p:sp>
      <p:sp>
        <p:nvSpPr>
          <p:cNvPr id="41989"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4199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A532363-93BB-47E3-B721-CB3B0DCD4E8A}" type="slidenum">
              <a:rPr lang="en-US" smtClean="0"/>
              <a:pPr>
                <a:defRPr/>
              </a:pPr>
              <a:t>36</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1000"/>
                                        <p:tgtEl>
                                          <p:spTgt spid="83970"/>
                                        </p:tgtEl>
                                      </p:cBhvr>
                                    </p:animEffect>
                                    <p:anim calcmode="lin" valueType="num">
                                      <p:cBhvr>
                                        <p:cTn id="8" dur="1000" fill="hold"/>
                                        <p:tgtEl>
                                          <p:spTgt spid="83970"/>
                                        </p:tgtEl>
                                        <p:attrNameLst>
                                          <p:attrName>ppt_x</p:attrName>
                                        </p:attrNameLst>
                                      </p:cBhvr>
                                      <p:tavLst>
                                        <p:tav tm="0">
                                          <p:val>
                                            <p:strVal val="#ppt_x"/>
                                          </p:val>
                                        </p:tav>
                                        <p:tav tm="100000">
                                          <p:val>
                                            <p:strVal val="#ppt_x"/>
                                          </p:val>
                                        </p:tav>
                                      </p:tavLst>
                                    </p:anim>
                                    <p:anim calcmode="lin" valueType="num">
                                      <p:cBhvr>
                                        <p:cTn id="9" dur="1000" fill="hold"/>
                                        <p:tgtEl>
                                          <p:spTgt spid="8397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3971">
                                            <p:txEl>
                                              <p:pRg st="1" end="1"/>
                                            </p:txEl>
                                          </p:spTgt>
                                        </p:tgtEl>
                                        <p:attrNameLst>
                                          <p:attrName>style.visibility</p:attrName>
                                        </p:attrNameLst>
                                      </p:cBhvr>
                                      <p:to>
                                        <p:strVal val="visible"/>
                                      </p:to>
                                    </p:set>
                                    <p:animEffect transition="in" filter="fade">
                                      <p:cBhvr>
                                        <p:cTn id="14" dur="1000"/>
                                        <p:tgtEl>
                                          <p:spTgt spid="83971">
                                            <p:txEl>
                                              <p:pRg st="1" end="1"/>
                                            </p:txEl>
                                          </p:spTgt>
                                        </p:tgtEl>
                                      </p:cBhvr>
                                    </p:animEffect>
                                    <p:anim calcmode="lin" valueType="num">
                                      <p:cBhvr>
                                        <p:cTn id="15" dur="10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39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3971">
                                            <p:txEl>
                                              <p:pRg st="2" end="2"/>
                                            </p:txEl>
                                          </p:spTgt>
                                        </p:tgtEl>
                                        <p:attrNameLst>
                                          <p:attrName>style.visibility</p:attrName>
                                        </p:attrNameLst>
                                      </p:cBhvr>
                                      <p:to>
                                        <p:strVal val="visible"/>
                                      </p:to>
                                    </p:set>
                                    <p:animEffect transition="in" filter="fade">
                                      <p:cBhvr>
                                        <p:cTn id="21" dur="1000"/>
                                        <p:tgtEl>
                                          <p:spTgt spid="83971">
                                            <p:txEl>
                                              <p:pRg st="2" end="2"/>
                                            </p:txEl>
                                          </p:spTgt>
                                        </p:tgtEl>
                                      </p:cBhvr>
                                    </p:animEffect>
                                    <p:anim calcmode="lin" valueType="num">
                                      <p:cBhvr>
                                        <p:cTn id="22" dur="10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39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3971">
                                            <p:txEl>
                                              <p:pRg st="3" end="3"/>
                                            </p:txEl>
                                          </p:spTgt>
                                        </p:tgtEl>
                                        <p:attrNameLst>
                                          <p:attrName>style.visibility</p:attrName>
                                        </p:attrNameLst>
                                      </p:cBhvr>
                                      <p:to>
                                        <p:strVal val="visible"/>
                                      </p:to>
                                    </p:set>
                                    <p:animEffect transition="in" filter="fade">
                                      <p:cBhvr>
                                        <p:cTn id="28" dur="1000"/>
                                        <p:tgtEl>
                                          <p:spTgt spid="83971">
                                            <p:txEl>
                                              <p:pRg st="3" end="3"/>
                                            </p:txEl>
                                          </p:spTgt>
                                        </p:tgtEl>
                                      </p:cBhvr>
                                    </p:animEffect>
                                    <p:anim calcmode="lin" valueType="num">
                                      <p:cBhvr>
                                        <p:cTn id="29" dur="10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39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3971">
                                            <p:txEl>
                                              <p:pRg st="4" end="4"/>
                                            </p:txEl>
                                          </p:spTgt>
                                        </p:tgtEl>
                                        <p:attrNameLst>
                                          <p:attrName>style.visibility</p:attrName>
                                        </p:attrNameLst>
                                      </p:cBhvr>
                                      <p:to>
                                        <p:strVal val="visible"/>
                                      </p:to>
                                    </p:set>
                                    <p:animEffect transition="in" filter="fade">
                                      <p:cBhvr>
                                        <p:cTn id="35" dur="1000"/>
                                        <p:tgtEl>
                                          <p:spTgt spid="83971">
                                            <p:txEl>
                                              <p:pRg st="4" end="4"/>
                                            </p:txEl>
                                          </p:spTgt>
                                        </p:tgtEl>
                                      </p:cBhvr>
                                    </p:animEffect>
                                    <p:anim calcmode="lin" valueType="num">
                                      <p:cBhvr>
                                        <p:cTn id="36" dur="1000" fill="hold"/>
                                        <p:tgtEl>
                                          <p:spTgt spid="839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39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3971">
                                            <p:txEl>
                                              <p:pRg st="5" end="5"/>
                                            </p:txEl>
                                          </p:spTgt>
                                        </p:tgtEl>
                                        <p:attrNameLst>
                                          <p:attrName>style.visibility</p:attrName>
                                        </p:attrNameLst>
                                      </p:cBhvr>
                                      <p:to>
                                        <p:strVal val="visible"/>
                                      </p:to>
                                    </p:set>
                                    <p:animEffect transition="in" filter="fade">
                                      <p:cBhvr>
                                        <p:cTn id="42" dur="1000"/>
                                        <p:tgtEl>
                                          <p:spTgt spid="83971">
                                            <p:txEl>
                                              <p:pRg st="5" end="5"/>
                                            </p:txEl>
                                          </p:spTgt>
                                        </p:tgtEl>
                                      </p:cBhvr>
                                    </p:animEffect>
                                    <p:anim calcmode="lin" valueType="num">
                                      <p:cBhvr>
                                        <p:cTn id="43" dur="1000" fill="hold"/>
                                        <p:tgtEl>
                                          <p:spTgt spid="839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39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7712A29D-1174-4E7A-B0A0-EEDF113FB9D2}" type="datetime1">
              <a:rPr lang="id-ID" smtClean="0"/>
              <a:pPr>
                <a:defRPr/>
              </a:pPr>
              <a:t>19/06/2019</a:t>
            </a:fld>
            <a:endParaRPr lang="en-US" smtClean="0"/>
          </a:p>
        </p:txBody>
      </p:sp>
      <p:sp>
        <p:nvSpPr>
          <p:cNvPr id="43011"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4301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105491B1-3A48-4D51-ADEF-14B9C772E544}" type="slidenum">
              <a:rPr lang="en-US" smtClean="0"/>
              <a:pPr>
                <a:defRPr/>
              </a:pPr>
              <a:t>37</a:t>
            </a:fld>
            <a:endParaRPr lang="en-US" smtClean="0"/>
          </a:p>
        </p:txBody>
      </p:sp>
      <p:sp>
        <p:nvSpPr>
          <p:cNvPr id="40964" name="Text Box 4"/>
          <p:cNvSpPr txBox="1">
            <a:spLocks noChangeArrowheads="1"/>
          </p:cNvSpPr>
          <p:nvPr/>
        </p:nvSpPr>
        <p:spPr bwMode="auto">
          <a:xfrm>
            <a:off x="381000" y="1181100"/>
            <a:ext cx="8458200" cy="5078313"/>
          </a:xfrm>
          <a:prstGeom prst="rect">
            <a:avLst/>
          </a:prstGeom>
          <a:noFill/>
          <a:ln w="9525">
            <a:noFill/>
            <a:miter lim="800000"/>
            <a:headEnd/>
            <a:tailEnd/>
          </a:ln>
          <a:effectLst/>
        </p:spPr>
        <p:txBody>
          <a:bodyPr>
            <a:spAutoFit/>
          </a:bodyPr>
          <a:lstStyle/>
          <a:p>
            <a:pPr marL="457200" indent="-457200" eaLnBrk="0" hangingPunct="0">
              <a:spcBef>
                <a:spcPct val="50000"/>
              </a:spcBef>
              <a:buFont typeface="+mj-lt"/>
              <a:buAutoNum type="arabicPeriod"/>
              <a:defRPr/>
            </a:pPr>
            <a:r>
              <a:rPr lang="en-US" sz="2400" dirty="0" smtClean="0">
                <a:cs typeface="+mn-cs"/>
              </a:rPr>
              <a:t> </a:t>
            </a:r>
            <a:r>
              <a:rPr lang="en-US" sz="2400" i="1" dirty="0">
                <a:cs typeface="+mn-cs"/>
              </a:rPr>
              <a:t>MENENTUKAN TUNTUTAN / PERMINTAAN AKAN TETAPI TIDAK MELAMPAUI BATAS.</a:t>
            </a:r>
          </a:p>
          <a:p>
            <a:pPr marL="457200" indent="-457200" eaLnBrk="0" hangingPunct="0">
              <a:spcBef>
                <a:spcPct val="50000"/>
              </a:spcBef>
              <a:buFont typeface="+mj-lt"/>
              <a:buAutoNum type="arabicPeriod"/>
              <a:defRPr/>
            </a:pPr>
            <a:r>
              <a:rPr lang="en-US" sz="2400" i="1" dirty="0" smtClean="0">
                <a:cs typeface="+mn-cs"/>
              </a:rPr>
              <a:t> </a:t>
            </a:r>
            <a:r>
              <a:rPr lang="en-US" sz="2400" i="1" dirty="0">
                <a:cs typeface="+mn-cs"/>
              </a:rPr>
              <a:t>MENDORONG KOMPROMI TANPA MENGALAHKAN.</a:t>
            </a:r>
          </a:p>
          <a:p>
            <a:pPr marL="457200" indent="-457200" eaLnBrk="0" hangingPunct="0">
              <a:spcBef>
                <a:spcPct val="50000"/>
              </a:spcBef>
              <a:buFont typeface="+mj-lt"/>
              <a:buAutoNum type="arabicPeriod"/>
              <a:defRPr/>
            </a:pPr>
            <a:r>
              <a:rPr lang="en-US" sz="2400" i="1" dirty="0" smtClean="0">
                <a:cs typeface="+mn-cs"/>
              </a:rPr>
              <a:t>MENGGUNAKAN </a:t>
            </a:r>
            <a:r>
              <a:rPr lang="en-US" sz="2400" i="1" dirty="0">
                <a:cs typeface="+mn-cs"/>
              </a:rPr>
              <a:t>PERSEPSI RASIONAL YANG </a:t>
            </a:r>
            <a:r>
              <a:rPr lang="en-US" sz="2400" i="1" dirty="0" smtClean="0">
                <a:cs typeface="+mn-cs"/>
              </a:rPr>
              <a:t>MEN</a:t>
            </a:r>
            <a:r>
              <a:rPr lang="id-ID" sz="2400" i="1" dirty="0" smtClean="0">
                <a:cs typeface="+mn-cs"/>
              </a:rPr>
              <a:t>  </a:t>
            </a:r>
            <a:r>
              <a:rPr lang="en-US" sz="2400" i="1" dirty="0">
                <a:cs typeface="+mn-cs"/>
              </a:rPr>
              <a:t>DUKUNG POSISI </a:t>
            </a:r>
            <a:r>
              <a:rPr lang="en-US" sz="2400" i="1" dirty="0" smtClean="0">
                <a:cs typeface="+mn-cs"/>
              </a:rPr>
              <a:t>ANDA</a:t>
            </a:r>
          </a:p>
          <a:p>
            <a:pPr marL="457200" indent="-457200" eaLnBrk="0" hangingPunct="0">
              <a:spcBef>
                <a:spcPct val="50000"/>
              </a:spcBef>
              <a:buFont typeface="+mj-lt"/>
              <a:buAutoNum type="arabicPeriod"/>
              <a:defRPr/>
            </a:pPr>
            <a:r>
              <a:rPr lang="en-US" sz="2400" i="1" dirty="0" smtClean="0">
                <a:cs typeface="+mn-cs"/>
              </a:rPr>
              <a:t>JANGAN </a:t>
            </a:r>
            <a:r>
              <a:rPr lang="en-US" sz="2400" i="1" dirty="0">
                <a:cs typeface="+mn-cs"/>
              </a:rPr>
              <a:t>TAMAK.</a:t>
            </a:r>
          </a:p>
          <a:p>
            <a:pPr marL="457200" indent="-457200" eaLnBrk="0" hangingPunct="0">
              <a:spcBef>
                <a:spcPct val="50000"/>
              </a:spcBef>
              <a:buFont typeface="+mj-lt"/>
              <a:buAutoNum type="arabicPeriod"/>
              <a:defRPr/>
            </a:pPr>
            <a:r>
              <a:rPr lang="en-US" sz="2400" i="1" dirty="0" smtClean="0">
                <a:cs typeface="+mn-cs"/>
              </a:rPr>
              <a:t>JANGAN </a:t>
            </a:r>
            <a:r>
              <a:rPr lang="en-US" sz="2400" i="1" dirty="0">
                <a:cs typeface="+mn-cs"/>
              </a:rPr>
              <a:t>MEMPERMALUKAN PIHAK LAIN / MITRA.</a:t>
            </a:r>
          </a:p>
          <a:p>
            <a:pPr marL="342900" indent="-342900" eaLnBrk="0" hangingPunct="0">
              <a:spcBef>
                <a:spcPct val="50000"/>
              </a:spcBef>
              <a:defRPr/>
            </a:pPr>
            <a:r>
              <a:rPr lang="en-US" sz="2400" b="1" i="1" dirty="0">
                <a:solidFill>
                  <a:schemeClr val="tx2"/>
                </a:solidFill>
                <a:cs typeface="+mn-cs"/>
              </a:rPr>
              <a:t>TUJUAN :</a:t>
            </a:r>
            <a:r>
              <a:rPr lang="en-US" sz="2400" i="1" dirty="0">
                <a:solidFill>
                  <a:schemeClr val="tx2"/>
                </a:solidFill>
                <a:cs typeface="+mn-cs"/>
              </a:rPr>
              <a:t> </a:t>
            </a:r>
            <a:r>
              <a:rPr lang="en-US" sz="2400" i="1" dirty="0">
                <a:cs typeface="+mn-cs"/>
              </a:rPr>
              <a:t>MENANG-MENANG</a:t>
            </a:r>
          </a:p>
          <a:p>
            <a:pPr marL="342900" indent="-342900" eaLnBrk="0" hangingPunct="0">
              <a:spcBef>
                <a:spcPct val="50000"/>
              </a:spcBef>
              <a:defRPr/>
            </a:pPr>
            <a:r>
              <a:rPr lang="en-US" sz="2400" b="1" i="1" dirty="0">
                <a:solidFill>
                  <a:schemeClr val="tx2">
                    <a:lumMod val="75000"/>
                  </a:schemeClr>
                </a:solidFill>
                <a:cs typeface="+mn-cs"/>
              </a:rPr>
              <a:t>PRINSIP :</a:t>
            </a:r>
            <a:r>
              <a:rPr lang="en-US" sz="2400" i="1" dirty="0">
                <a:cs typeface="+mn-cs"/>
              </a:rPr>
              <a:t> KEMITRAAN-KESETARAAN</a:t>
            </a:r>
          </a:p>
          <a:p>
            <a:pPr marL="342900" indent="-342900" eaLnBrk="0" hangingPunct="0">
              <a:spcBef>
                <a:spcPct val="50000"/>
              </a:spcBef>
              <a:defRPr/>
            </a:pPr>
            <a:r>
              <a:rPr lang="en-US" sz="2400" b="1" i="1" dirty="0">
                <a:solidFill>
                  <a:schemeClr val="tx2">
                    <a:lumMod val="50000"/>
                  </a:schemeClr>
                </a:solidFill>
                <a:cs typeface="+mn-cs"/>
              </a:rPr>
              <a:t>KEMAMPUAN :</a:t>
            </a:r>
            <a:r>
              <a:rPr lang="en-US" sz="2400" i="1" dirty="0">
                <a:solidFill>
                  <a:schemeClr val="tx2">
                    <a:lumMod val="50000"/>
                  </a:schemeClr>
                </a:solidFill>
                <a:cs typeface="+mn-cs"/>
              </a:rPr>
              <a:t> </a:t>
            </a:r>
            <a:r>
              <a:rPr lang="en-US" sz="2400" i="1" dirty="0">
                <a:cs typeface="+mn-cs"/>
              </a:rPr>
              <a:t>IQ DAN EQ SEIMBANG </a:t>
            </a:r>
            <a:endParaRPr lang="en-US" sz="2400" b="1" i="1" dirty="0">
              <a:cs typeface="+mn-cs"/>
            </a:endParaRPr>
          </a:p>
        </p:txBody>
      </p:sp>
      <p:sp>
        <p:nvSpPr>
          <p:cNvPr id="37894" name="WordArt 5"/>
          <p:cNvSpPr>
            <a:spLocks noChangeArrowheads="1" noChangeShapeType="1" noTextEdit="1"/>
          </p:cNvSpPr>
          <p:nvPr/>
        </p:nvSpPr>
        <p:spPr bwMode="auto">
          <a:xfrm>
            <a:off x="609600" y="304800"/>
            <a:ext cx="7391400" cy="762000"/>
          </a:xfrm>
          <a:prstGeom prst="rect">
            <a:avLst/>
          </a:prstGeom>
        </p:spPr>
        <p:txBody>
          <a:bodyPr wrap="none" fromWordArt="1">
            <a:prstTxWarp prst="textTriangle">
              <a:avLst>
                <a:gd name="adj" fmla="val 50000"/>
              </a:avLst>
            </a:prstTxWarp>
          </a:bodyPr>
          <a:lstStyle/>
          <a:p>
            <a:pPr algn="ctr"/>
            <a:r>
              <a:rPr lang="en-US" sz="3200" kern="10" dirty="0">
                <a:ln w="9525">
                  <a:solidFill>
                    <a:srgbClr val="000000"/>
                  </a:solidFill>
                  <a:round/>
                  <a:headEnd/>
                  <a:tailEnd/>
                </a:ln>
                <a:solidFill>
                  <a:srgbClr val="FF0000"/>
                </a:solidFill>
                <a:latin typeface="Arial Black"/>
              </a:rPr>
              <a:t>GUIDE LINES DALAM 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 calcmode="lin" valueType="num">
                                      <p:cBhvr>
                                        <p:cTn id="7" dur="1000" fill="hold"/>
                                        <p:tgtEl>
                                          <p:spTgt spid="37894"/>
                                        </p:tgtEl>
                                        <p:attrNameLst>
                                          <p:attrName>ppt_x</p:attrName>
                                        </p:attrNameLst>
                                      </p:cBhvr>
                                      <p:tavLst>
                                        <p:tav tm="0">
                                          <p:val>
                                            <p:strVal val="#ppt_x-.2"/>
                                          </p:val>
                                        </p:tav>
                                        <p:tav tm="100000">
                                          <p:val>
                                            <p:strVal val="#ppt_x"/>
                                          </p:val>
                                        </p:tav>
                                      </p:tavLst>
                                    </p:anim>
                                    <p:anim calcmode="lin" valueType="num">
                                      <p:cBhvr>
                                        <p:cTn id="8" dur="1000" fill="hold"/>
                                        <p:tgtEl>
                                          <p:spTgt spid="378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789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0964">
                                            <p:txEl>
                                              <p:pRg st="0" end="0"/>
                                            </p:txEl>
                                          </p:spTgt>
                                        </p:tgtEl>
                                        <p:attrNameLst>
                                          <p:attrName>style.visibility</p:attrName>
                                        </p:attrNameLst>
                                      </p:cBhvr>
                                      <p:to>
                                        <p:strVal val="visible"/>
                                      </p:to>
                                    </p:set>
                                    <p:anim calcmode="lin" valueType="num">
                                      <p:cBhvr>
                                        <p:cTn id="14" dur="1000" fill="hold"/>
                                        <p:tgtEl>
                                          <p:spTgt spid="40964">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4096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096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0964">
                                            <p:txEl>
                                              <p:pRg st="1" end="1"/>
                                            </p:txEl>
                                          </p:spTgt>
                                        </p:tgtEl>
                                        <p:attrNameLst>
                                          <p:attrName>style.visibility</p:attrName>
                                        </p:attrNameLst>
                                      </p:cBhvr>
                                      <p:to>
                                        <p:strVal val="visible"/>
                                      </p:to>
                                    </p:set>
                                    <p:anim calcmode="lin" valueType="num">
                                      <p:cBhvr>
                                        <p:cTn id="21" dur="1000" fill="hold"/>
                                        <p:tgtEl>
                                          <p:spTgt spid="40964">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4096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096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0964">
                                            <p:txEl>
                                              <p:pRg st="2" end="2"/>
                                            </p:txEl>
                                          </p:spTgt>
                                        </p:tgtEl>
                                        <p:attrNameLst>
                                          <p:attrName>style.visibility</p:attrName>
                                        </p:attrNameLst>
                                      </p:cBhvr>
                                      <p:to>
                                        <p:strVal val="visible"/>
                                      </p:to>
                                    </p:set>
                                    <p:anim calcmode="lin" valueType="num">
                                      <p:cBhvr>
                                        <p:cTn id="28" dur="1000" fill="hold"/>
                                        <p:tgtEl>
                                          <p:spTgt spid="40964">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4096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096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40964">
                                            <p:txEl>
                                              <p:pRg st="3" end="3"/>
                                            </p:txEl>
                                          </p:spTgt>
                                        </p:tgtEl>
                                        <p:attrNameLst>
                                          <p:attrName>style.visibility</p:attrName>
                                        </p:attrNameLst>
                                      </p:cBhvr>
                                      <p:to>
                                        <p:strVal val="visible"/>
                                      </p:to>
                                    </p:set>
                                    <p:anim calcmode="lin" valueType="num">
                                      <p:cBhvr>
                                        <p:cTn id="35" dur="1000" fill="hold"/>
                                        <p:tgtEl>
                                          <p:spTgt spid="40964">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4096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4096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0964">
                                            <p:txEl>
                                              <p:pRg st="4" end="4"/>
                                            </p:txEl>
                                          </p:spTgt>
                                        </p:tgtEl>
                                        <p:attrNameLst>
                                          <p:attrName>style.visibility</p:attrName>
                                        </p:attrNameLst>
                                      </p:cBhvr>
                                      <p:to>
                                        <p:strVal val="visible"/>
                                      </p:to>
                                    </p:set>
                                    <p:animEffect transition="in" filter="fade">
                                      <p:cBhvr>
                                        <p:cTn id="42" dur="1000"/>
                                        <p:tgtEl>
                                          <p:spTgt spid="40964">
                                            <p:txEl>
                                              <p:pRg st="4" end="4"/>
                                            </p:txEl>
                                          </p:spTgt>
                                        </p:tgtEl>
                                      </p:cBhvr>
                                    </p:animEffect>
                                    <p:anim calcmode="lin" valueType="num">
                                      <p:cBhvr>
                                        <p:cTn id="43" dur="1000" fill="hold"/>
                                        <p:tgtEl>
                                          <p:spTgt spid="4096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096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40964">
                                            <p:txEl>
                                              <p:pRg st="5" end="5"/>
                                            </p:txEl>
                                          </p:spTgt>
                                        </p:tgtEl>
                                        <p:attrNameLst>
                                          <p:attrName>style.visibility</p:attrName>
                                        </p:attrNameLst>
                                      </p:cBhvr>
                                      <p:to>
                                        <p:strVal val="visible"/>
                                      </p:to>
                                    </p:set>
                                    <p:anim calcmode="lin" valueType="num">
                                      <p:cBhvr>
                                        <p:cTn id="49" dur="1000" fill="hold"/>
                                        <p:tgtEl>
                                          <p:spTgt spid="40964">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4096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0964">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40964">
                                            <p:txEl>
                                              <p:pRg st="6" end="6"/>
                                            </p:txEl>
                                          </p:spTgt>
                                        </p:tgtEl>
                                        <p:attrNameLst>
                                          <p:attrName>style.visibility</p:attrName>
                                        </p:attrNameLst>
                                      </p:cBhvr>
                                      <p:to>
                                        <p:strVal val="visible"/>
                                      </p:to>
                                    </p:set>
                                    <p:animEffect transition="in" filter="fade">
                                      <p:cBhvr>
                                        <p:cTn id="56" dur="1000"/>
                                        <p:tgtEl>
                                          <p:spTgt spid="40964">
                                            <p:txEl>
                                              <p:pRg st="6" end="6"/>
                                            </p:txEl>
                                          </p:spTgt>
                                        </p:tgtEl>
                                      </p:cBhvr>
                                    </p:animEffect>
                                    <p:anim calcmode="lin" valueType="num">
                                      <p:cBhvr>
                                        <p:cTn id="57" dur="1000" fill="hold"/>
                                        <p:tgtEl>
                                          <p:spTgt spid="4096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096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40964">
                                            <p:txEl>
                                              <p:pRg st="7" end="7"/>
                                            </p:txEl>
                                          </p:spTgt>
                                        </p:tgtEl>
                                        <p:attrNameLst>
                                          <p:attrName>style.visibility</p:attrName>
                                        </p:attrNameLst>
                                      </p:cBhvr>
                                      <p:to>
                                        <p:strVal val="visible"/>
                                      </p:to>
                                    </p:set>
                                    <p:animEffect transition="in" filter="fade">
                                      <p:cBhvr>
                                        <p:cTn id="63" dur="1000"/>
                                        <p:tgtEl>
                                          <p:spTgt spid="40964">
                                            <p:txEl>
                                              <p:pRg st="7" end="7"/>
                                            </p:txEl>
                                          </p:spTgt>
                                        </p:tgtEl>
                                      </p:cBhvr>
                                    </p:animEffect>
                                    <p:anim calcmode="lin" valueType="num">
                                      <p:cBhvr>
                                        <p:cTn id="64" dur="1000" fill="hold"/>
                                        <p:tgtEl>
                                          <p:spTgt spid="40964">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4096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98E24F3F-62AA-4E44-95DC-020827B5BC2A}" type="datetime1">
              <a:rPr lang="id-ID" smtClean="0"/>
              <a:pPr>
                <a:defRPr/>
              </a:pPr>
              <a:t>19/06/2019</a:t>
            </a:fld>
            <a:endParaRPr lang="en-US" smtClean="0"/>
          </a:p>
        </p:txBody>
      </p:sp>
      <p:sp>
        <p:nvSpPr>
          <p:cNvPr id="48131"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4813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B38C3BF-110F-4B16-AEC4-6A02FD5E874E}" type="slidenum">
              <a:rPr lang="en-US" smtClean="0"/>
              <a:pPr>
                <a:defRPr/>
              </a:pPr>
              <a:t>38</a:t>
            </a:fld>
            <a:endParaRPr lang="en-US" smtClean="0"/>
          </a:p>
        </p:txBody>
      </p:sp>
      <p:sp>
        <p:nvSpPr>
          <p:cNvPr id="38917" name="Text Box 4"/>
          <p:cNvSpPr txBox="1">
            <a:spLocks noChangeArrowheads="1"/>
          </p:cNvSpPr>
          <p:nvPr/>
        </p:nvSpPr>
        <p:spPr bwMode="auto">
          <a:xfrm>
            <a:off x="381000" y="1581150"/>
            <a:ext cx="8305800" cy="5016758"/>
          </a:xfrm>
          <a:prstGeom prst="rect">
            <a:avLst/>
          </a:prstGeom>
          <a:noFill/>
          <a:ln w="9525">
            <a:noFill/>
            <a:miter lim="800000"/>
            <a:headEnd/>
            <a:tailEnd/>
          </a:ln>
        </p:spPr>
        <p:txBody>
          <a:bodyPr wrap="square">
            <a:spAutoFit/>
          </a:bodyPr>
          <a:lstStyle/>
          <a:p>
            <a:pPr marL="342900" indent="-342900" eaLnBrk="0" hangingPunct="0">
              <a:spcBef>
                <a:spcPct val="50000"/>
              </a:spcBef>
            </a:pPr>
            <a:r>
              <a:rPr lang="en-US" sz="3200" i="1" dirty="0"/>
              <a:t>1. THE AGRESIVE-OPENER NEGOSIATOR.</a:t>
            </a:r>
          </a:p>
          <a:p>
            <a:pPr marL="342900" indent="-342900" eaLnBrk="0" hangingPunct="0">
              <a:spcBef>
                <a:spcPct val="50000"/>
              </a:spcBef>
            </a:pPr>
            <a:r>
              <a:rPr lang="en-US" sz="3200" i="1" dirty="0"/>
              <a:t>2. THE LONG-PAUSE NEGOTIATOR.</a:t>
            </a:r>
          </a:p>
          <a:p>
            <a:pPr marL="342900" indent="-342900" eaLnBrk="0" hangingPunct="0">
              <a:spcBef>
                <a:spcPct val="50000"/>
              </a:spcBef>
            </a:pPr>
            <a:r>
              <a:rPr lang="en-US" sz="3200" i="1" dirty="0"/>
              <a:t>3. THE MOCKING NEGOSIATOR.</a:t>
            </a:r>
          </a:p>
          <a:p>
            <a:pPr marL="342900" indent="-342900" eaLnBrk="0" hangingPunct="0">
              <a:spcBef>
                <a:spcPct val="50000"/>
              </a:spcBef>
            </a:pPr>
            <a:r>
              <a:rPr lang="en-US" sz="3200" i="1" dirty="0"/>
              <a:t>4. THE INTEROGRATOR NEGOSIATOR.</a:t>
            </a:r>
          </a:p>
          <a:p>
            <a:pPr marL="342900" indent="-342900" eaLnBrk="0" hangingPunct="0">
              <a:spcBef>
                <a:spcPct val="50000"/>
              </a:spcBef>
            </a:pPr>
            <a:r>
              <a:rPr lang="en-US" sz="3200" i="1" dirty="0"/>
              <a:t>5. THE CLOAK- OF REASONABLESNESS N.</a:t>
            </a:r>
          </a:p>
          <a:p>
            <a:pPr marL="342900" indent="-342900" eaLnBrk="0" hangingPunct="0">
              <a:spcBef>
                <a:spcPct val="50000"/>
              </a:spcBef>
            </a:pPr>
            <a:r>
              <a:rPr lang="en-US" sz="3200" i="1" dirty="0"/>
              <a:t>6. DEVIDE-AND CONQUER NEGOSIATOR.</a:t>
            </a:r>
          </a:p>
          <a:p>
            <a:pPr marL="342900" indent="-342900" eaLnBrk="0" hangingPunct="0">
              <a:spcBef>
                <a:spcPct val="50000"/>
              </a:spcBef>
            </a:pPr>
            <a:r>
              <a:rPr lang="en-US" sz="3200" i="1" dirty="0"/>
              <a:t>7. BILLY BUNTER NEGOSIATOR. </a:t>
            </a:r>
            <a:endParaRPr lang="en-US" sz="3200" b="1" i="1" dirty="0"/>
          </a:p>
        </p:txBody>
      </p:sp>
      <p:sp>
        <p:nvSpPr>
          <p:cNvPr id="38918" name="WordArt 5"/>
          <p:cNvSpPr>
            <a:spLocks noChangeArrowheads="1" noChangeShapeType="1" noTextEdit="1"/>
          </p:cNvSpPr>
          <p:nvPr/>
        </p:nvSpPr>
        <p:spPr bwMode="auto">
          <a:xfrm>
            <a:off x="609600" y="571500"/>
            <a:ext cx="7543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00"/>
                </a:solidFill>
                <a:latin typeface="Arial Black"/>
              </a:rPr>
              <a:t>TYPE NEGOTIATOR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animEffect transition="in" filter="fade">
                                      <p:cBhvr>
                                        <p:cTn id="7" dur="1000"/>
                                        <p:tgtEl>
                                          <p:spTgt spid="38918"/>
                                        </p:tgtEl>
                                      </p:cBhvr>
                                    </p:animEffect>
                                    <p:anim calcmode="lin" valueType="num">
                                      <p:cBhvr>
                                        <p:cTn id="8" dur="1000" fill="hold"/>
                                        <p:tgtEl>
                                          <p:spTgt spid="38918"/>
                                        </p:tgtEl>
                                        <p:attrNameLst>
                                          <p:attrName>ppt_x</p:attrName>
                                        </p:attrNameLst>
                                      </p:cBhvr>
                                      <p:tavLst>
                                        <p:tav tm="0">
                                          <p:val>
                                            <p:strVal val="#ppt_x"/>
                                          </p:val>
                                        </p:tav>
                                        <p:tav tm="100000">
                                          <p:val>
                                            <p:strVal val="#ppt_x"/>
                                          </p:val>
                                        </p:tav>
                                      </p:tavLst>
                                    </p:anim>
                                    <p:anim calcmode="lin" valueType="num">
                                      <p:cBhvr>
                                        <p:cTn id="9" dur="1000" fill="hold"/>
                                        <p:tgtEl>
                                          <p:spTgt spid="389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8917">
                                            <p:txEl>
                                              <p:pRg st="0" end="0"/>
                                            </p:txEl>
                                          </p:spTgt>
                                        </p:tgtEl>
                                        <p:attrNameLst>
                                          <p:attrName>style.visibility</p:attrName>
                                        </p:attrNameLst>
                                      </p:cBhvr>
                                      <p:to>
                                        <p:strVal val="visible"/>
                                      </p:to>
                                    </p:set>
                                    <p:animEffect transition="in" filter="fade">
                                      <p:cBhvr>
                                        <p:cTn id="14" dur="1000"/>
                                        <p:tgtEl>
                                          <p:spTgt spid="38917">
                                            <p:txEl>
                                              <p:pRg st="0" end="0"/>
                                            </p:txEl>
                                          </p:spTgt>
                                        </p:tgtEl>
                                      </p:cBhvr>
                                    </p:animEffect>
                                    <p:anim calcmode="lin" valueType="num">
                                      <p:cBhvr>
                                        <p:cTn id="15" dur="1000" fill="hold"/>
                                        <p:tgtEl>
                                          <p:spTgt spid="3891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89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8917">
                                            <p:txEl>
                                              <p:pRg st="1" end="1"/>
                                            </p:txEl>
                                          </p:spTgt>
                                        </p:tgtEl>
                                        <p:attrNameLst>
                                          <p:attrName>style.visibility</p:attrName>
                                        </p:attrNameLst>
                                      </p:cBhvr>
                                      <p:to>
                                        <p:strVal val="visible"/>
                                      </p:to>
                                    </p:set>
                                    <p:animEffect transition="in" filter="fade">
                                      <p:cBhvr>
                                        <p:cTn id="21" dur="1000"/>
                                        <p:tgtEl>
                                          <p:spTgt spid="38917">
                                            <p:txEl>
                                              <p:pRg st="1" end="1"/>
                                            </p:txEl>
                                          </p:spTgt>
                                        </p:tgtEl>
                                      </p:cBhvr>
                                    </p:animEffect>
                                    <p:anim calcmode="lin" valueType="num">
                                      <p:cBhvr>
                                        <p:cTn id="22" dur="1000" fill="hold"/>
                                        <p:tgtEl>
                                          <p:spTgt spid="3891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89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8917">
                                            <p:txEl>
                                              <p:pRg st="2" end="2"/>
                                            </p:txEl>
                                          </p:spTgt>
                                        </p:tgtEl>
                                        <p:attrNameLst>
                                          <p:attrName>style.visibility</p:attrName>
                                        </p:attrNameLst>
                                      </p:cBhvr>
                                      <p:to>
                                        <p:strVal val="visible"/>
                                      </p:to>
                                    </p:set>
                                    <p:animEffect transition="in" filter="fade">
                                      <p:cBhvr>
                                        <p:cTn id="28" dur="1000"/>
                                        <p:tgtEl>
                                          <p:spTgt spid="38917">
                                            <p:txEl>
                                              <p:pRg st="2" end="2"/>
                                            </p:txEl>
                                          </p:spTgt>
                                        </p:tgtEl>
                                      </p:cBhvr>
                                    </p:animEffect>
                                    <p:anim calcmode="lin" valueType="num">
                                      <p:cBhvr>
                                        <p:cTn id="29" dur="1000" fill="hold"/>
                                        <p:tgtEl>
                                          <p:spTgt spid="3891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89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8917">
                                            <p:txEl>
                                              <p:pRg st="3" end="3"/>
                                            </p:txEl>
                                          </p:spTgt>
                                        </p:tgtEl>
                                        <p:attrNameLst>
                                          <p:attrName>style.visibility</p:attrName>
                                        </p:attrNameLst>
                                      </p:cBhvr>
                                      <p:to>
                                        <p:strVal val="visible"/>
                                      </p:to>
                                    </p:set>
                                    <p:animEffect transition="in" filter="fade">
                                      <p:cBhvr>
                                        <p:cTn id="35" dur="1000"/>
                                        <p:tgtEl>
                                          <p:spTgt spid="38917">
                                            <p:txEl>
                                              <p:pRg st="3" end="3"/>
                                            </p:txEl>
                                          </p:spTgt>
                                        </p:tgtEl>
                                      </p:cBhvr>
                                    </p:animEffect>
                                    <p:anim calcmode="lin" valueType="num">
                                      <p:cBhvr>
                                        <p:cTn id="36" dur="1000" fill="hold"/>
                                        <p:tgtEl>
                                          <p:spTgt spid="3891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891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8917">
                                            <p:txEl>
                                              <p:pRg st="4" end="4"/>
                                            </p:txEl>
                                          </p:spTgt>
                                        </p:tgtEl>
                                        <p:attrNameLst>
                                          <p:attrName>style.visibility</p:attrName>
                                        </p:attrNameLst>
                                      </p:cBhvr>
                                      <p:to>
                                        <p:strVal val="visible"/>
                                      </p:to>
                                    </p:set>
                                    <p:animEffect transition="in" filter="fade">
                                      <p:cBhvr>
                                        <p:cTn id="42" dur="1000"/>
                                        <p:tgtEl>
                                          <p:spTgt spid="38917">
                                            <p:txEl>
                                              <p:pRg st="4" end="4"/>
                                            </p:txEl>
                                          </p:spTgt>
                                        </p:tgtEl>
                                      </p:cBhvr>
                                    </p:animEffect>
                                    <p:anim calcmode="lin" valueType="num">
                                      <p:cBhvr>
                                        <p:cTn id="43" dur="1000" fill="hold"/>
                                        <p:tgtEl>
                                          <p:spTgt spid="3891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891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8917">
                                            <p:txEl>
                                              <p:pRg st="5" end="5"/>
                                            </p:txEl>
                                          </p:spTgt>
                                        </p:tgtEl>
                                        <p:attrNameLst>
                                          <p:attrName>style.visibility</p:attrName>
                                        </p:attrNameLst>
                                      </p:cBhvr>
                                      <p:to>
                                        <p:strVal val="visible"/>
                                      </p:to>
                                    </p:set>
                                    <p:animEffect transition="in" filter="fade">
                                      <p:cBhvr>
                                        <p:cTn id="49" dur="1000"/>
                                        <p:tgtEl>
                                          <p:spTgt spid="38917">
                                            <p:txEl>
                                              <p:pRg st="5" end="5"/>
                                            </p:txEl>
                                          </p:spTgt>
                                        </p:tgtEl>
                                      </p:cBhvr>
                                    </p:animEffect>
                                    <p:anim calcmode="lin" valueType="num">
                                      <p:cBhvr>
                                        <p:cTn id="50" dur="1000" fill="hold"/>
                                        <p:tgtEl>
                                          <p:spTgt spid="3891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891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8917">
                                            <p:txEl>
                                              <p:pRg st="6" end="6"/>
                                            </p:txEl>
                                          </p:spTgt>
                                        </p:tgtEl>
                                        <p:attrNameLst>
                                          <p:attrName>style.visibility</p:attrName>
                                        </p:attrNameLst>
                                      </p:cBhvr>
                                      <p:to>
                                        <p:strVal val="visible"/>
                                      </p:to>
                                    </p:set>
                                    <p:animEffect transition="in" filter="fade">
                                      <p:cBhvr>
                                        <p:cTn id="56" dur="1000"/>
                                        <p:tgtEl>
                                          <p:spTgt spid="38917">
                                            <p:txEl>
                                              <p:pRg st="6" end="6"/>
                                            </p:txEl>
                                          </p:spTgt>
                                        </p:tgtEl>
                                      </p:cBhvr>
                                    </p:animEffect>
                                    <p:anim calcmode="lin" valueType="num">
                                      <p:cBhvr>
                                        <p:cTn id="57" dur="1000" fill="hold"/>
                                        <p:tgtEl>
                                          <p:spTgt spid="38917">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89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77200" cy="5922963"/>
          </a:xfrm>
        </p:spPr>
        <p:txBody>
          <a:bodyPr/>
          <a:lstStyle/>
          <a:p>
            <a:pPr algn="ctr">
              <a:buNone/>
            </a:pPr>
            <a:endParaRPr lang="en-US" sz="80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a:p>
            <a:pPr algn="ctr">
              <a:buNone/>
            </a:pPr>
            <a:r>
              <a:rPr lang="en-US" sz="80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BEBERAPA TIPE NEGOSIATOR</a:t>
            </a:r>
          </a:p>
          <a:p>
            <a:pPr algn="ctr">
              <a:buNone/>
            </a:pPr>
            <a:endParaRPr lang="en-US" sz="72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066800" y="1447800"/>
            <a:ext cx="7543800" cy="4648200"/>
          </a:xfrm>
        </p:spPr>
        <p:txBody>
          <a:bodyPr>
            <a:normAutofit lnSpcReduction="10000"/>
          </a:bodyPr>
          <a:lstStyle/>
          <a:p>
            <a:pPr marL="292100" indent="-292100" eaLnBrk="1" hangingPunct="1">
              <a:lnSpc>
                <a:spcPct val="80000"/>
              </a:lnSpc>
              <a:buFont typeface="Wingdings" pitchFamily="2" charset="2"/>
              <a:buNone/>
              <a:tabLst>
                <a:tab pos="292100" algn="l"/>
              </a:tabLst>
            </a:pPr>
            <a:r>
              <a:rPr lang="en-US" sz="2000" b="1" i="1" dirty="0" smtClean="0"/>
              <a:t>SETELAH SELESAI MENGIKUTI PEMBELAJARAN INI PESERTA</a:t>
            </a:r>
          </a:p>
          <a:p>
            <a:pPr marL="292100" indent="-292100" eaLnBrk="1" hangingPunct="1">
              <a:lnSpc>
                <a:spcPct val="80000"/>
              </a:lnSpc>
              <a:buFont typeface="Wingdings" pitchFamily="2" charset="2"/>
              <a:buNone/>
              <a:tabLst>
                <a:tab pos="292100" algn="l"/>
              </a:tabLst>
            </a:pPr>
            <a:r>
              <a:rPr lang="en-US" sz="2000" b="1" i="1" dirty="0" smtClean="0"/>
              <a:t>DAPAT :</a:t>
            </a:r>
          </a:p>
          <a:p>
            <a:pPr marL="292100" indent="-292100" eaLnBrk="1" hangingPunct="1">
              <a:lnSpc>
                <a:spcPct val="80000"/>
              </a:lnSpc>
              <a:buFont typeface="Wingdings" pitchFamily="2" charset="2"/>
              <a:buAutoNum type="arabicPeriod"/>
              <a:tabLst>
                <a:tab pos="292100" algn="l"/>
              </a:tabLst>
            </a:pPr>
            <a:r>
              <a:rPr lang="en-US" sz="2000" b="1" i="1" dirty="0" smtClean="0"/>
              <a:t>MENJELASKAN PENGERTIAN, KONSEP, PRINSIP DAN TEKNIK NEGOSIASI, KOLABORASI DAN JEJARING KERJA.</a:t>
            </a:r>
          </a:p>
          <a:p>
            <a:pPr marL="292100" indent="-292100" eaLnBrk="1" hangingPunct="1">
              <a:lnSpc>
                <a:spcPct val="80000"/>
              </a:lnSpc>
              <a:buFont typeface="Wingdings" pitchFamily="2" charset="2"/>
              <a:buAutoNum type="arabicPeriod"/>
              <a:tabLst>
                <a:tab pos="292100" algn="l"/>
              </a:tabLst>
            </a:pPr>
            <a:r>
              <a:rPr lang="en-US" sz="2000" b="1" i="1" dirty="0" smtClean="0"/>
              <a:t>MEMBERIKAN CONTOH TENTANG PERUBAHAN SIKAP DAN PERILAKU DARI YANG BERSIFAT HIERARKHIS MENJADI SIKAP PERILAKU FUNGSIONAL.</a:t>
            </a:r>
          </a:p>
          <a:p>
            <a:pPr marL="292100" indent="-292100" eaLnBrk="1" hangingPunct="1">
              <a:lnSpc>
                <a:spcPct val="80000"/>
              </a:lnSpc>
              <a:buFont typeface="Wingdings" pitchFamily="2" charset="2"/>
              <a:buAutoNum type="arabicPeriod"/>
              <a:tabLst>
                <a:tab pos="292100" algn="l"/>
              </a:tabLst>
            </a:pPr>
            <a:r>
              <a:rPr lang="en-US" sz="2000" b="1" i="1" dirty="0" smtClean="0"/>
              <a:t>MENJELASKAN DENGAN KATA-KATA SENDIRI TENTANG PE – NGEMBANGAN BUDAYA KERJA DAN TEMPAT KERJA YANG KOLABORATIF</a:t>
            </a:r>
          </a:p>
          <a:p>
            <a:pPr marL="292100" indent="-292100" eaLnBrk="1" hangingPunct="1">
              <a:lnSpc>
                <a:spcPct val="80000"/>
              </a:lnSpc>
              <a:buFont typeface="Wingdings" pitchFamily="2" charset="2"/>
              <a:buAutoNum type="arabicPeriod"/>
              <a:tabLst>
                <a:tab pos="292100" algn="l"/>
              </a:tabLst>
            </a:pPr>
            <a:r>
              <a:rPr lang="en-US" sz="2000" b="1" i="1" dirty="0" smtClean="0"/>
              <a:t>MENJELASKAN ARAH DAN MAKNA JEJARING KERJA DENGAN MEMBERIKAN CONTOH-CONTOH.</a:t>
            </a:r>
          </a:p>
          <a:p>
            <a:pPr marL="292100" indent="-292100" eaLnBrk="1" hangingPunct="1">
              <a:lnSpc>
                <a:spcPct val="80000"/>
              </a:lnSpc>
              <a:buFont typeface="Wingdings" pitchFamily="2" charset="2"/>
              <a:buAutoNum type="arabicPeriod"/>
              <a:tabLst>
                <a:tab pos="292100" algn="l"/>
              </a:tabLst>
            </a:pPr>
            <a:r>
              <a:rPr lang="en-US" sz="2000" b="1" i="1" dirty="0" smtClean="0"/>
              <a:t>MENERAPKAN DAN MEMPRAKTEKKAN TEKNIK-TEKNIK NEGOSIASI YANG MENGHASILKAN WIN-WIN SOLUTION.</a:t>
            </a:r>
          </a:p>
          <a:p>
            <a:pPr marL="292100" indent="-292100" eaLnBrk="1" hangingPunct="1">
              <a:lnSpc>
                <a:spcPct val="80000"/>
              </a:lnSpc>
              <a:buFont typeface="Wingdings" pitchFamily="2" charset="2"/>
              <a:buAutoNum type="arabicPeriod"/>
              <a:tabLst>
                <a:tab pos="292100" algn="l"/>
              </a:tabLst>
            </a:pPr>
            <a:r>
              <a:rPr lang="en-US" sz="2000" b="1" i="1" dirty="0" smtClean="0"/>
              <a:t>MENGIDENTIFIKASI HAMBATAN DALAM MEMBANGUN JEJARING KERJA.</a:t>
            </a:r>
          </a:p>
          <a:p>
            <a:pPr marL="292100" indent="-292100" eaLnBrk="1" hangingPunct="1">
              <a:lnSpc>
                <a:spcPct val="80000"/>
              </a:lnSpc>
              <a:buFont typeface="Wingdings" pitchFamily="2" charset="2"/>
              <a:buAutoNum type="arabicPeriod"/>
              <a:tabLst>
                <a:tab pos="292100" algn="l"/>
              </a:tabLst>
            </a:pPr>
            <a:r>
              <a:rPr lang="en-US" sz="2000" b="1" i="1" dirty="0" smtClean="0"/>
              <a:t>MENERAPKAN UNPAN BALIK DALAM PROSES INTERPERSONAL.</a:t>
            </a:r>
          </a:p>
        </p:txBody>
      </p:sp>
      <p:sp>
        <p:nvSpPr>
          <p:cNvPr id="12291"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5056EC75-A3DE-411A-B9EB-AB67F4E1A68C}" type="datetime1">
              <a:rPr lang="id-ID" smtClean="0"/>
              <a:pPr>
                <a:defRPr/>
              </a:pPr>
              <a:t>19/06/2019</a:t>
            </a:fld>
            <a:endParaRPr lang="en-US" smtClean="0"/>
          </a:p>
        </p:txBody>
      </p:sp>
      <p:sp>
        <p:nvSpPr>
          <p:cNvPr id="12292"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1229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04A4C9EA-4D97-4A78-8270-A64BDD0A0E23}" type="slidenum">
              <a:rPr lang="en-US" smtClean="0"/>
              <a:pPr>
                <a:defRPr/>
              </a:pPr>
              <a:t>4</a:t>
            </a:fld>
            <a:endParaRPr lang="en-US" smtClean="0"/>
          </a:p>
        </p:txBody>
      </p:sp>
      <p:sp>
        <p:nvSpPr>
          <p:cNvPr id="12294" name="WordArt 4"/>
          <p:cNvSpPr>
            <a:spLocks noChangeArrowheads="1" noChangeShapeType="1" noTextEdit="1"/>
          </p:cNvSpPr>
          <p:nvPr/>
        </p:nvSpPr>
        <p:spPr bwMode="auto">
          <a:xfrm>
            <a:off x="1004888" y="381000"/>
            <a:ext cx="7134225" cy="914400"/>
          </a:xfrm>
          <a:prstGeom prst="rect">
            <a:avLst/>
          </a:prstGeom>
        </p:spPr>
        <p:txBody>
          <a:bodyPr wrap="none" fromWordArt="1">
            <a:prstTxWarp prst="textPlain">
              <a:avLst>
                <a:gd name="adj" fmla="val 50000"/>
              </a:avLst>
            </a:prstTxWarp>
          </a:bodyPr>
          <a:lstStyle/>
          <a:p>
            <a:pPr algn="ctr"/>
            <a:r>
              <a:rPr lang="en-US" sz="24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TUJUAN PEMBELAJARAN KHUSUS ( TPK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1000"/>
                                        <p:tgtEl>
                                          <p:spTgt spid="12294"/>
                                        </p:tgtEl>
                                      </p:cBhvr>
                                    </p:animEffect>
                                    <p:anim calcmode="lin" valueType="num">
                                      <p:cBhvr>
                                        <p:cTn id="8" dur="1000" fill="hold"/>
                                        <p:tgtEl>
                                          <p:spTgt spid="12294"/>
                                        </p:tgtEl>
                                        <p:attrNameLst>
                                          <p:attrName>ppt_x</p:attrName>
                                        </p:attrNameLst>
                                      </p:cBhvr>
                                      <p:tavLst>
                                        <p:tav tm="0">
                                          <p:val>
                                            <p:strVal val="#ppt_x"/>
                                          </p:val>
                                        </p:tav>
                                        <p:tav tm="100000">
                                          <p:val>
                                            <p:strVal val="#ppt_x"/>
                                          </p:val>
                                        </p:tav>
                                      </p:tavLst>
                                    </p:anim>
                                    <p:anim calcmode="lin" valueType="num">
                                      <p:cBhvr>
                                        <p:cTn id="9"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290">
                                            <p:txEl>
                                              <p:pRg st="0" end="0"/>
                                            </p:txEl>
                                          </p:spTgt>
                                        </p:tgtEl>
                                        <p:attrNameLst>
                                          <p:attrName>style.visibility</p:attrName>
                                        </p:attrNameLst>
                                      </p:cBhvr>
                                      <p:to>
                                        <p:strVal val="visible"/>
                                      </p:to>
                                    </p:set>
                                    <p:animEffect transition="in" filter="fade">
                                      <p:cBhvr>
                                        <p:cTn id="14" dur="1000"/>
                                        <p:tgtEl>
                                          <p:spTgt spid="12290">
                                            <p:txEl>
                                              <p:pRg st="0" end="0"/>
                                            </p:txEl>
                                          </p:spTgt>
                                        </p:tgtEl>
                                      </p:cBhvr>
                                    </p:animEffect>
                                    <p:anim calcmode="lin" valueType="num">
                                      <p:cBhvr>
                                        <p:cTn id="15"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2290">
                                            <p:txEl>
                                              <p:pRg st="1" end="1"/>
                                            </p:txEl>
                                          </p:spTgt>
                                        </p:tgtEl>
                                        <p:attrNameLst>
                                          <p:attrName>style.visibility</p:attrName>
                                        </p:attrNameLst>
                                      </p:cBhvr>
                                      <p:to>
                                        <p:strVal val="visible"/>
                                      </p:to>
                                    </p:set>
                                    <p:animEffect transition="in" filter="fade">
                                      <p:cBhvr>
                                        <p:cTn id="21" dur="1000"/>
                                        <p:tgtEl>
                                          <p:spTgt spid="12290">
                                            <p:txEl>
                                              <p:pRg st="1" end="1"/>
                                            </p:txEl>
                                          </p:spTgt>
                                        </p:tgtEl>
                                      </p:cBhvr>
                                    </p:animEffect>
                                    <p:anim calcmode="lin" valueType="num">
                                      <p:cBhvr>
                                        <p:cTn id="22"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2290">
                                            <p:txEl>
                                              <p:pRg st="2" end="2"/>
                                            </p:txEl>
                                          </p:spTgt>
                                        </p:tgtEl>
                                        <p:attrNameLst>
                                          <p:attrName>style.visibility</p:attrName>
                                        </p:attrNameLst>
                                      </p:cBhvr>
                                      <p:to>
                                        <p:strVal val="visible"/>
                                      </p:to>
                                    </p:set>
                                    <p:animEffect transition="in" filter="fade">
                                      <p:cBhvr>
                                        <p:cTn id="28" dur="1000"/>
                                        <p:tgtEl>
                                          <p:spTgt spid="12290">
                                            <p:txEl>
                                              <p:pRg st="2" end="2"/>
                                            </p:txEl>
                                          </p:spTgt>
                                        </p:tgtEl>
                                      </p:cBhvr>
                                    </p:animEffect>
                                    <p:anim calcmode="lin" valueType="num">
                                      <p:cBhvr>
                                        <p:cTn id="29"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290">
                                            <p:txEl>
                                              <p:pRg st="3" end="3"/>
                                            </p:txEl>
                                          </p:spTgt>
                                        </p:tgtEl>
                                        <p:attrNameLst>
                                          <p:attrName>style.visibility</p:attrName>
                                        </p:attrNameLst>
                                      </p:cBhvr>
                                      <p:to>
                                        <p:strVal val="visible"/>
                                      </p:to>
                                    </p:set>
                                    <p:animEffect transition="in" filter="fade">
                                      <p:cBhvr>
                                        <p:cTn id="35" dur="1000"/>
                                        <p:tgtEl>
                                          <p:spTgt spid="12290">
                                            <p:txEl>
                                              <p:pRg st="3" end="3"/>
                                            </p:txEl>
                                          </p:spTgt>
                                        </p:tgtEl>
                                      </p:cBhvr>
                                    </p:animEffect>
                                    <p:anim calcmode="lin" valueType="num">
                                      <p:cBhvr>
                                        <p:cTn id="36"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290">
                                            <p:txEl>
                                              <p:pRg st="4" end="4"/>
                                            </p:txEl>
                                          </p:spTgt>
                                        </p:tgtEl>
                                        <p:attrNameLst>
                                          <p:attrName>style.visibility</p:attrName>
                                        </p:attrNameLst>
                                      </p:cBhvr>
                                      <p:to>
                                        <p:strVal val="visible"/>
                                      </p:to>
                                    </p:set>
                                    <p:animEffect transition="in" filter="fade">
                                      <p:cBhvr>
                                        <p:cTn id="42" dur="1000"/>
                                        <p:tgtEl>
                                          <p:spTgt spid="12290">
                                            <p:txEl>
                                              <p:pRg st="4" end="4"/>
                                            </p:txEl>
                                          </p:spTgt>
                                        </p:tgtEl>
                                      </p:cBhvr>
                                    </p:animEffect>
                                    <p:anim calcmode="lin" valueType="num">
                                      <p:cBhvr>
                                        <p:cTn id="43"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290">
                                            <p:txEl>
                                              <p:pRg st="5" end="5"/>
                                            </p:txEl>
                                          </p:spTgt>
                                        </p:tgtEl>
                                        <p:attrNameLst>
                                          <p:attrName>style.visibility</p:attrName>
                                        </p:attrNameLst>
                                      </p:cBhvr>
                                      <p:to>
                                        <p:strVal val="visible"/>
                                      </p:to>
                                    </p:set>
                                    <p:animEffect transition="in" filter="fade">
                                      <p:cBhvr>
                                        <p:cTn id="49" dur="1000"/>
                                        <p:tgtEl>
                                          <p:spTgt spid="12290">
                                            <p:txEl>
                                              <p:pRg st="5" end="5"/>
                                            </p:txEl>
                                          </p:spTgt>
                                        </p:tgtEl>
                                      </p:cBhvr>
                                    </p:animEffect>
                                    <p:anim calcmode="lin" valueType="num">
                                      <p:cBhvr>
                                        <p:cTn id="50"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2290">
                                            <p:txEl>
                                              <p:pRg st="6" end="6"/>
                                            </p:txEl>
                                          </p:spTgt>
                                        </p:tgtEl>
                                        <p:attrNameLst>
                                          <p:attrName>style.visibility</p:attrName>
                                        </p:attrNameLst>
                                      </p:cBhvr>
                                      <p:to>
                                        <p:strVal val="visible"/>
                                      </p:to>
                                    </p:set>
                                    <p:animEffect transition="in" filter="fade">
                                      <p:cBhvr>
                                        <p:cTn id="56" dur="1000"/>
                                        <p:tgtEl>
                                          <p:spTgt spid="12290">
                                            <p:txEl>
                                              <p:pRg st="6" end="6"/>
                                            </p:txEl>
                                          </p:spTgt>
                                        </p:tgtEl>
                                      </p:cBhvr>
                                    </p:animEffect>
                                    <p:anim calcmode="lin" valueType="num">
                                      <p:cBhvr>
                                        <p:cTn id="57"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2290">
                                            <p:txEl>
                                              <p:pRg st="7" end="7"/>
                                            </p:txEl>
                                          </p:spTgt>
                                        </p:tgtEl>
                                        <p:attrNameLst>
                                          <p:attrName>style.visibility</p:attrName>
                                        </p:attrNameLst>
                                      </p:cBhvr>
                                      <p:to>
                                        <p:strVal val="visible"/>
                                      </p:to>
                                    </p:set>
                                    <p:animEffect transition="in" filter="fade">
                                      <p:cBhvr>
                                        <p:cTn id="63" dur="1000"/>
                                        <p:tgtEl>
                                          <p:spTgt spid="12290">
                                            <p:txEl>
                                              <p:pRg st="7" end="7"/>
                                            </p:txEl>
                                          </p:spTgt>
                                        </p:tgtEl>
                                      </p:cBhvr>
                                    </p:animEffect>
                                    <p:anim calcmode="lin" valueType="num">
                                      <p:cBhvr>
                                        <p:cTn id="64"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12290">
                                            <p:txEl>
                                              <p:pRg st="8" end="8"/>
                                            </p:txEl>
                                          </p:spTgt>
                                        </p:tgtEl>
                                        <p:attrNameLst>
                                          <p:attrName>style.visibility</p:attrName>
                                        </p:attrNameLst>
                                      </p:cBhvr>
                                      <p:to>
                                        <p:strVal val="visible"/>
                                      </p:to>
                                    </p:set>
                                    <p:animEffect transition="in" filter="fade">
                                      <p:cBhvr>
                                        <p:cTn id="70" dur="1000"/>
                                        <p:tgtEl>
                                          <p:spTgt spid="12290">
                                            <p:txEl>
                                              <p:pRg st="8" end="8"/>
                                            </p:txEl>
                                          </p:spTgt>
                                        </p:tgtEl>
                                      </p:cBhvr>
                                    </p:animEffect>
                                    <p:anim calcmode="lin" valueType="num">
                                      <p:cBhvr>
                                        <p:cTn id="71"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1229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077200" cy="1143000"/>
          </a:xfrm>
        </p:spPr>
        <p:txBody>
          <a:bodyPr>
            <a:normAutofit fontScale="90000"/>
          </a:bodyPr>
          <a:lstStyle/>
          <a:p>
            <a:pPr algn="ctr"/>
            <a:r>
              <a:rPr lang="id-ID" sz="4000" i="1" dirty="0" smtClean="0">
                <a:solidFill>
                  <a:srgbClr val="FF0066"/>
                </a:solidFill>
              </a:rPr>
              <a:t>1.   </a:t>
            </a:r>
            <a:r>
              <a:rPr lang="en-US" sz="4000" i="1" dirty="0" smtClean="0">
                <a:solidFill>
                  <a:srgbClr val="FF0066"/>
                </a:solidFill>
              </a:rPr>
              <a:t>THE AGGRESSIVE – OPENER NEGOTIATOR</a:t>
            </a:r>
            <a:endParaRPr lang="en-US" dirty="0"/>
          </a:p>
        </p:txBody>
      </p:sp>
      <p:sp>
        <p:nvSpPr>
          <p:cNvPr id="3" name="Content Placeholder 2"/>
          <p:cNvSpPr>
            <a:spLocks noGrp="1"/>
          </p:cNvSpPr>
          <p:nvPr>
            <p:ph idx="1"/>
          </p:nvPr>
        </p:nvSpPr>
        <p:spPr>
          <a:xfrm>
            <a:off x="457200" y="1609725"/>
            <a:ext cx="8229600" cy="4846638"/>
          </a:xfrm>
        </p:spPr>
        <p:txBody>
          <a:bodyPr/>
          <a:lstStyle/>
          <a:p>
            <a:pPr algn="ctr">
              <a:buNone/>
            </a:pPr>
            <a:r>
              <a:rPr lang="en-US" sz="6000" i="1" dirty="0" smtClean="0"/>
              <a:t>( </a:t>
            </a:r>
            <a:r>
              <a:rPr lang="en-US" sz="6000" i="1" dirty="0" err="1" smtClean="0"/>
              <a:t>Ketidak</a:t>
            </a:r>
            <a:r>
              <a:rPr lang="en-US" sz="6000" i="1" dirty="0" smtClean="0"/>
              <a:t> </a:t>
            </a:r>
            <a:r>
              <a:rPr lang="en-US" sz="6000" i="1" dirty="0" err="1" smtClean="0"/>
              <a:t>senangan</a:t>
            </a:r>
            <a:r>
              <a:rPr lang="en-US" sz="6000" i="1" dirty="0" smtClean="0"/>
              <a:t> </a:t>
            </a:r>
            <a:r>
              <a:rPr lang="en-US" sz="6000" i="1" dirty="0" err="1" smtClean="0"/>
              <a:t>pihak</a:t>
            </a:r>
            <a:r>
              <a:rPr lang="en-US" sz="6000" i="1" dirty="0" smtClean="0"/>
              <a:t> lain </a:t>
            </a:r>
            <a:r>
              <a:rPr lang="en-US" sz="6000" i="1" dirty="0" err="1" smtClean="0"/>
              <a:t>dengan</a:t>
            </a:r>
            <a:r>
              <a:rPr lang="en-US" sz="6000" i="1" dirty="0" smtClean="0"/>
              <a:t> </a:t>
            </a:r>
            <a:r>
              <a:rPr lang="en-US" sz="6000" i="1" dirty="0" err="1" smtClean="0"/>
              <a:t>memotong</a:t>
            </a:r>
            <a:r>
              <a:rPr lang="en-US" sz="6000" i="1" dirty="0" smtClean="0"/>
              <a:t> </a:t>
            </a:r>
            <a:r>
              <a:rPr lang="en-US" sz="6000" i="1" dirty="0" err="1" smtClean="0"/>
              <a:t>kata</a:t>
            </a:r>
            <a:r>
              <a:rPr lang="en-US" sz="6000" i="1" dirty="0" smtClean="0"/>
              <a:t> </a:t>
            </a:r>
            <a:r>
              <a:rPr lang="en-US" sz="6000" i="1" dirty="0" err="1" smtClean="0"/>
              <a:t>sebelum</a:t>
            </a:r>
            <a:r>
              <a:rPr lang="en-US" sz="6000" i="1" dirty="0" smtClean="0"/>
              <a:t> </a:t>
            </a:r>
            <a:r>
              <a:rPr lang="en-US" sz="6000" i="1" dirty="0" err="1" smtClean="0"/>
              <a:t>selesai</a:t>
            </a:r>
            <a:r>
              <a:rPr lang="en-US" sz="6000" i="1" dirty="0" smtClean="0"/>
              <a:t> )</a:t>
            </a:r>
            <a:endParaRPr lang="en-US" sz="54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077200" cy="1143000"/>
          </a:xfrm>
        </p:spPr>
        <p:txBody>
          <a:bodyPr>
            <a:normAutofit fontScale="90000"/>
          </a:bodyPr>
          <a:lstStyle/>
          <a:p>
            <a:pPr algn="ctr"/>
            <a:r>
              <a:rPr lang="en-US" sz="4000" i="1" dirty="0" smtClean="0">
                <a:solidFill>
                  <a:srgbClr val="3366FF"/>
                </a:solidFill>
              </a:rPr>
              <a:t>2.</a:t>
            </a:r>
            <a:r>
              <a:rPr lang="id-ID" sz="4000" i="1" dirty="0" smtClean="0">
                <a:solidFill>
                  <a:srgbClr val="3366FF"/>
                </a:solidFill>
              </a:rPr>
              <a:t>  </a:t>
            </a:r>
            <a:r>
              <a:rPr lang="en-US" sz="4000" i="1" dirty="0" smtClean="0">
                <a:solidFill>
                  <a:srgbClr val="3366FF"/>
                </a:solidFill>
              </a:rPr>
              <a:t>THE LONG – PAUSE NEGOTIATOR</a:t>
            </a:r>
            <a:br>
              <a:rPr lang="en-US" sz="4000" i="1" dirty="0" smtClean="0">
                <a:solidFill>
                  <a:srgbClr val="3366FF"/>
                </a:solidFill>
              </a:rPr>
            </a:br>
            <a:endParaRPr lang="en-US" dirty="0"/>
          </a:p>
        </p:txBody>
      </p:sp>
      <p:sp>
        <p:nvSpPr>
          <p:cNvPr id="3" name="Content Placeholder 2"/>
          <p:cNvSpPr>
            <a:spLocks noGrp="1"/>
          </p:cNvSpPr>
          <p:nvPr>
            <p:ph idx="1"/>
          </p:nvPr>
        </p:nvSpPr>
        <p:spPr>
          <a:xfrm>
            <a:off x="457200" y="1609725"/>
            <a:ext cx="8229600" cy="4846638"/>
          </a:xfrm>
        </p:spPr>
        <p:txBody>
          <a:bodyPr/>
          <a:lstStyle/>
          <a:p>
            <a:pPr algn="ctr"/>
            <a:r>
              <a:rPr lang="en-US" sz="4800" i="1" dirty="0" smtClean="0"/>
              <a:t>( </a:t>
            </a:r>
            <a:r>
              <a:rPr lang="en-US" sz="4800" i="1" dirty="0" err="1" smtClean="0"/>
              <a:t>Mendengarkan</a:t>
            </a:r>
            <a:r>
              <a:rPr lang="en-US" sz="4800" i="1" dirty="0" smtClean="0"/>
              <a:t> </a:t>
            </a:r>
            <a:r>
              <a:rPr lang="en-US" sz="4800" i="1" dirty="0" err="1" smtClean="0"/>
              <a:t>pihak</a:t>
            </a:r>
            <a:r>
              <a:rPr lang="en-US" sz="4800" i="1" dirty="0" smtClean="0"/>
              <a:t> lain &amp; </a:t>
            </a:r>
            <a:r>
              <a:rPr lang="en-US" sz="4800" i="1" dirty="0" err="1" smtClean="0"/>
              <a:t>tdk</a:t>
            </a:r>
            <a:r>
              <a:rPr lang="en-US" sz="4800" i="1" dirty="0" smtClean="0"/>
              <a:t> </a:t>
            </a:r>
            <a:r>
              <a:rPr lang="en-US" sz="4800" i="1" dirty="0" err="1" smtClean="0"/>
              <a:t>segera</a:t>
            </a:r>
            <a:r>
              <a:rPr lang="en-US" sz="4800" i="1" dirty="0" smtClean="0"/>
              <a:t> </a:t>
            </a:r>
            <a:r>
              <a:rPr lang="en-US" sz="4800" i="1" dirty="0" err="1" smtClean="0"/>
              <a:t>memberikan</a:t>
            </a:r>
            <a:r>
              <a:rPr lang="en-US" sz="4800" i="1" dirty="0" smtClean="0"/>
              <a:t> </a:t>
            </a:r>
            <a:r>
              <a:rPr lang="en-US" sz="4800" i="1" dirty="0" err="1" smtClean="0"/>
              <a:t>jawaban</a:t>
            </a:r>
            <a:r>
              <a:rPr lang="en-US" sz="4800" i="1" dirty="0" smtClean="0"/>
              <a:t> </a:t>
            </a:r>
            <a:r>
              <a:rPr lang="en-US" sz="4800" i="1" dirty="0" err="1" smtClean="0"/>
              <a:t>ttg</a:t>
            </a:r>
            <a:r>
              <a:rPr lang="en-US" sz="4800" i="1" dirty="0" smtClean="0"/>
              <a:t> </a:t>
            </a:r>
            <a:r>
              <a:rPr lang="en-US" sz="4800" i="1" dirty="0" err="1" smtClean="0"/>
              <a:t>apa</a:t>
            </a:r>
            <a:r>
              <a:rPr lang="en-US" sz="4800" i="1" dirty="0" smtClean="0"/>
              <a:t> yang </a:t>
            </a:r>
            <a:r>
              <a:rPr lang="en-US" sz="4800" i="1" dirty="0" err="1" smtClean="0"/>
              <a:t>diajukan,namun</a:t>
            </a:r>
            <a:r>
              <a:rPr lang="en-US" sz="4800" i="1" dirty="0" smtClean="0"/>
              <a:t> </a:t>
            </a:r>
            <a:r>
              <a:rPr lang="en-US" sz="4800" i="1" dirty="0" err="1" smtClean="0"/>
              <a:t>memberi</a:t>
            </a:r>
            <a:r>
              <a:rPr lang="en-US" sz="4800" i="1" dirty="0" smtClean="0"/>
              <a:t> </a:t>
            </a:r>
            <a:r>
              <a:rPr lang="en-US" sz="4800" i="1" dirty="0" err="1" smtClean="0"/>
              <a:t>kesempatan</a:t>
            </a:r>
            <a:r>
              <a:rPr lang="en-US" sz="4800" i="1" dirty="0" smtClean="0"/>
              <a:t> </a:t>
            </a:r>
            <a:r>
              <a:rPr lang="en-US" sz="4800" i="1" dirty="0" err="1" smtClean="0"/>
              <a:t>unt</a:t>
            </a:r>
            <a:r>
              <a:rPr lang="en-US" sz="4800" i="1" dirty="0" smtClean="0"/>
              <a:t> </a:t>
            </a:r>
            <a:r>
              <a:rPr lang="en-US" sz="4800" i="1" dirty="0" err="1" smtClean="0"/>
              <a:t>berfikir</a:t>
            </a:r>
            <a:r>
              <a:rPr lang="en-US" sz="4800" i="1" dirty="0" smtClean="0"/>
              <a:t> </a:t>
            </a:r>
            <a:r>
              <a:rPr lang="en-US" sz="4800" i="1" dirty="0" err="1" smtClean="0"/>
              <a:t>lebih</a:t>
            </a:r>
            <a:r>
              <a:rPr lang="en-US" sz="4800" i="1" dirty="0" smtClean="0"/>
              <a:t> </a:t>
            </a:r>
            <a:r>
              <a:rPr lang="en-US" sz="4800" i="1" dirty="0" err="1" smtClean="0"/>
              <a:t>banyak</a:t>
            </a:r>
            <a:r>
              <a:rPr lang="en-US" sz="4800" i="1" dirty="0" smtClean="0"/>
              <a:t>)</a:t>
            </a:r>
            <a:endParaRPr lang="en-US" sz="44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i="1" dirty="0" smtClean="0">
                <a:solidFill>
                  <a:srgbClr val="009900"/>
                </a:solidFill>
              </a:rPr>
              <a:t>3.</a:t>
            </a:r>
            <a:r>
              <a:rPr lang="id-ID" sz="4000" i="1" dirty="0" smtClean="0">
                <a:solidFill>
                  <a:srgbClr val="009900"/>
                </a:solidFill>
              </a:rPr>
              <a:t>  </a:t>
            </a:r>
            <a:r>
              <a:rPr lang="en-US" sz="4000" i="1" dirty="0" smtClean="0">
                <a:solidFill>
                  <a:srgbClr val="009900"/>
                </a:solidFill>
              </a:rPr>
              <a:t>THE MOCKING NEGOTIATOR</a:t>
            </a:r>
            <a:br>
              <a:rPr lang="en-US" sz="4000" i="1" dirty="0" smtClean="0">
                <a:solidFill>
                  <a:srgbClr val="009900"/>
                </a:solidFill>
              </a:rPr>
            </a:br>
            <a:endParaRPr lang="en-US" dirty="0"/>
          </a:p>
        </p:txBody>
      </p:sp>
      <p:sp>
        <p:nvSpPr>
          <p:cNvPr id="3" name="Content Placeholder 2"/>
          <p:cNvSpPr>
            <a:spLocks noGrp="1"/>
          </p:cNvSpPr>
          <p:nvPr>
            <p:ph idx="1"/>
          </p:nvPr>
        </p:nvSpPr>
        <p:spPr>
          <a:xfrm>
            <a:off x="457200" y="1609725"/>
            <a:ext cx="8001000" cy="4846638"/>
          </a:xfrm>
        </p:spPr>
        <p:txBody>
          <a:bodyPr/>
          <a:lstStyle/>
          <a:p>
            <a:pPr algn="ctr"/>
            <a:r>
              <a:rPr lang="en-US" sz="4800" i="1" dirty="0" smtClean="0"/>
              <a:t>( </a:t>
            </a:r>
            <a:r>
              <a:rPr lang="en-US" sz="4800" i="1" dirty="0" err="1" smtClean="0"/>
              <a:t>Tipe</a:t>
            </a:r>
            <a:r>
              <a:rPr lang="en-US" sz="4800" i="1" dirty="0" smtClean="0"/>
              <a:t> </a:t>
            </a:r>
            <a:r>
              <a:rPr lang="en-US" sz="4800" i="1" dirty="0" err="1" smtClean="0"/>
              <a:t>ini</a:t>
            </a:r>
            <a:r>
              <a:rPr lang="en-US" sz="4800" i="1" dirty="0" smtClean="0"/>
              <a:t> </a:t>
            </a:r>
            <a:r>
              <a:rPr lang="en-US" sz="4800" i="1" dirty="0" err="1" smtClean="0"/>
              <a:t>senang</a:t>
            </a:r>
            <a:r>
              <a:rPr lang="en-US" sz="4800" i="1" dirty="0" smtClean="0"/>
              <a:t> </a:t>
            </a:r>
            <a:r>
              <a:rPr lang="en-US" sz="4800" i="1" dirty="0" err="1" smtClean="0"/>
              <a:t>menyindir</a:t>
            </a:r>
            <a:r>
              <a:rPr lang="en-US" sz="4800" i="1" dirty="0" smtClean="0"/>
              <a:t>/</a:t>
            </a:r>
            <a:r>
              <a:rPr lang="en-US" sz="4800" i="1" dirty="0" err="1" smtClean="0"/>
              <a:t>melecehkan</a:t>
            </a:r>
            <a:r>
              <a:rPr lang="en-US" sz="4800" i="1" dirty="0" smtClean="0"/>
              <a:t> </a:t>
            </a:r>
            <a:r>
              <a:rPr lang="en-US" sz="4800" i="1" dirty="0" err="1" smtClean="0"/>
              <a:t>usulan</a:t>
            </a:r>
            <a:r>
              <a:rPr lang="en-US" sz="4800" i="1" dirty="0" smtClean="0"/>
              <a:t> yang </a:t>
            </a:r>
            <a:r>
              <a:rPr lang="en-US" sz="4800" i="1" dirty="0" err="1" smtClean="0"/>
              <a:t>bertentangan</a:t>
            </a:r>
            <a:r>
              <a:rPr lang="en-US" sz="4800" i="1" dirty="0" smtClean="0"/>
              <a:t>, </a:t>
            </a:r>
            <a:r>
              <a:rPr lang="en-US" sz="4800" i="1" dirty="0" err="1" smtClean="0"/>
              <a:t>namun</a:t>
            </a:r>
            <a:r>
              <a:rPr lang="en-US" sz="4800" i="1" dirty="0" smtClean="0"/>
              <a:t> </a:t>
            </a:r>
            <a:r>
              <a:rPr lang="en-US" sz="4800" i="1" dirty="0" err="1" smtClean="0"/>
              <a:t>dikemudian</a:t>
            </a:r>
            <a:r>
              <a:rPr lang="en-US" sz="4800" i="1" dirty="0" smtClean="0"/>
              <a:t> </a:t>
            </a:r>
            <a:r>
              <a:rPr lang="en-US" sz="4800" i="1" dirty="0" err="1" smtClean="0"/>
              <a:t>hari</a:t>
            </a:r>
            <a:r>
              <a:rPr lang="en-US" sz="4800" i="1" dirty="0" smtClean="0"/>
              <a:t> </a:t>
            </a:r>
            <a:r>
              <a:rPr lang="en-US" sz="4800" i="1" dirty="0" err="1" smtClean="0"/>
              <a:t>tidak</a:t>
            </a:r>
            <a:r>
              <a:rPr lang="en-US" sz="4800" i="1" dirty="0" smtClean="0"/>
              <a:t> </a:t>
            </a:r>
            <a:r>
              <a:rPr lang="en-US" sz="4800" i="1" dirty="0" err="1" smtClean="0"/>
              <a:t>akan</a:t>
            </a:r>
            <a:r>
              <a:rPr lang="en-US" sz="4800" i="1" dirty="0" smtClean="0"/>
              <a:t> </a:t>
            </a:r>
            <a:r>
              <a:rPr lang="en-US" sz="4800" i="1" dirty="0" err="1" smtClean="0"/>
              <a:t>mengulanginya</a:t>
            </a:r>
            <a:r>
              <a:rPr lang="en-US" sz="4800" i="1" dirty="0" smtClean="0"/>
              <a:t> </a:t>
            </a:r>
            <a:r>
              <a:rPr lang="en-US" sz="4800" i="1" dirty="0" err="1" smtClean="0"/>
              <a:t>lagi</a:t>
            </a:r>
            <a:r>
              <a:rPr lang="en-US" sz="4800" i="1" dirty="0" smtClean="0"/>
              <a:t> )</a:t>
            </a:r>
          </a:p>
          <a:p>
            <a:pPr algn="ctr"/>
            <a:endParaRPr lang="en-US" sz="44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305800" cy="1143000"/>
          </a:xfrm>
        </p:spPr>
        <p:txBody>
          <a:bodyPr>
            <a:normAutofit fontScale="90000"/>
          </a:bodyPr>
          <a:lstStyle/>
          <a:p>
            <a:r>
              <a:rPr lang="en-US" sz="3600" i="1" dirty="0" smtClean="0"/>
              <a:t>4</a:t>
            </a:r>
            <a:r>
              <a:rPr lang="en-US" sz="4000" i="1" dirty="0" smtClean="0"/>
              <a:t>. </a:t>
            </a:r>
            <a:r>
              <a:rPr lang="en-US" sz="4000" i="1" dirty="0" smtClean="0">
                <a:solidFill>
                  <a:srgbClr val="FF0000"/>
                </a:solidFill>
              </a:rPr>
              <a:t>THE INTERROGATOR NEGOTIATOR</a:t>
            </a:r>
            <a:br>
              <a:rPr lang="en-US" sz="4000" i="1" dirty="0" smtClean="0">
                <a:solidFill>
                  <a:srgbClr val="FF0000"/>
                </a:solidFill>
              </a:rPr>
            </a:br>
            <a:endParaRPr lang="en-US" dirty="0"/>
          </a:p>
        </p:txBody>
      </p:sp>
      <p:sp>
        <p:nvSpPr>
          <p:cNvPr id="3" name="Content Placeholder 2"/>
          <p:cNvSpPr>
            <a:spLocks noGrp="1"/>
          </p:cNvSpPr>
          <p:nvPr>
            <p:ph idx="1"/>
          </p:nvPr>
        </p:nvSpPr>
        <p:spPr>
          <a:xfrm>
            <a:off x="457200" y="1609725"/>
            <a:ext cx="8229600" cy="4846638"/>
          </a:xfrm>
        </p:spPr>
        <p:txBody>
          <a:bodyPr/>
          <a:lstStyle/>
          <a:p>
            <a:pPr algn="ctr"/>
            <a:r>
              <a:rPr lang="en-US" sz="5400" i="1" dirty="0" smtClean="0"/>
              <a:t> ( </a:t>
            </a:r>
            <a:r>
              <a:rPr lang="en-US" sz="5400" i="1" dirty="0" err="1" smtClean="0"/>
              <a:t>Tipe</a:t>
            </a:r>
            <a:r>
              <a:rPr lang="en-US" sz="5400" i="1" dirty="0" smtClean="0"/>
              <a:t> </a:t>
            </a:r>
            <a:r>
              <a:rPr lang="en-US" sz="5400" i="1" dirty="0" err="1" smtClean="0"/>
              <a:t>ini</a:t>
            </a:r>
            <a:r>
              <a:rPr lang="en-US" sz="5400" i="1" dirty="0" smtClean="0"/>
              <a:t> </a:t>
            </a:r>
            <a:r>
              <a:rPr lang="en-US" sz="5400" i="1" dirty="0" err="1" smtClean="0"/>
              <a:t>menerima</a:t>
            </a:r>
            <a:r>
              <a:rPr lang="en-US" sz="5400" i="1" dirty="0" smtClean="0"/>
              <a:t> </a:t>
            </a:r>
            <a:r>
              <a:rPr lang="en-US" sz="5400" i="1" dirty="0" err="1" smtClean="0"/>
              <a:t>semua</a:t>
            </a:r>
            <a:r>
              <a:rPr lang="en-US" sz="5400" i="1" dirty="0" smtClean="0"/>
              <a:t> </a:t>
            </a:r>
            <a:r>
              <a:rPr lang="en-US" sz="5400" i="1" dirty="0" err="1" smtClean="0"/>
              <a:t>usulan</a:t>
            </a:r>
            <a:r>
              <a:rPr lang="en-US" sz="5400" i="1" dirty="0" smtClean="0"/>
              <a:t> </a:t>
            </a:r>
            <a:r>
              <a:rPr lang="en-US" sz="5400" i="1" dirty="0" err="1" smtClean="0"/>
              <a:t>dng</a:t>
            </a:r>
            <a:r>
              <a:rPr lang="en-US" sz="5400" i="1" dirty="0" smtClean="0"/>
              <a:t> </a:t>
            </a:r>
            <a:r>
              <a:rPr lang="en-US" sz="5400" i="1" dirty="0" err="1" smtClean="0"/>
              <a:t>penuh</a:t>
            </a:r>
            <a:r>
              <a:rPr lang="en-US" sz="5400" i="1" dirty="0" smtClean="0"/>
              <a:t> </a:t>
            </a:r>
            <a:r>
              <a:rPr lang="en-US" sz="5400" i="1" dirty="0" err="1" smtClean="0"/>
              <a:t>selidik</a:t>
            </a:r>
            <a:r>
              <a:rPr lang="en-US" sz="5400" i="1" dirty="0" smtClean="0"/>
              <a:t>, </a:t>
            </a:r>
            <a:r>
              <a:rPr lang="en-US" sz="5400" i="1" dirty="0" err="1" smtClean="0"/>
              <a:t>setiap</a:t>
            </a:r>
            <a:r>
              <a:rPr lang="en-US" sz="5400" i="1" dirty="0" smtClean="0"/>
              <a:t> </a:t>
            </a:r>
            <a:r>
              <a:rPr lang="en-US" sz="5400" i="1" smtClean="0"/>
              <a:t>jawaban</a:t>
            </a:r>
            <a:r>
              <a:rPr lang="en-US" sz="5400" i="1" dirty="0" smtClean="0"/>
              <a:t> </a:t>
            </a:r>
            <a:r>
              <a:rPr lang="en-US" sz="5400" i="1" dirty="0" err="1" smtClean="0"/>
              <a:t>menjadikan</a:t>
            </a:r>
            <a:r>
              <a:rPr lang="en-US" sz="5400" i="1" dirty="0" smtClean="0"/>
              <a:t> </a:t>
            </a:r>
            <a:r>
              <a:rPr lang="en-US" sz="5400" i="1" dirty="0" err="1" smtClean="0"/>
              <a:t>tantangan</a:t>
            </a:r>
            <a:r>
              <a:rPr lang="en-US" sz="5400" i="1" dirty="0" smtClean="0"/>
              <a:t> </a:t>
            </a:r>
            <a:r>
              <a:rPr lang="en-US" sz="5400" i="1" dirty="0" err="1" smtClean="0"/>
              <a:t>dlm</a:t>
            </a:r>
            <a:r>
              <a:rPr lang="en-US" sz="5400" i="1" dirty="0" smtClean="0"/>
              <a:t> </a:t>
            </a:r>
            <a:r>
              <a:rPr lang="en-US" sz="5400" i="1" dirty="0" err="1" smtClean="0"/>
              <a:t>bentuk</a:t>
            </a:r>
            <a:r>
              <a:rPr lang="en-US" sz="5400" i="1" dirty="0" smtClean="0"/>
              <a:t> </a:t>
            </a:r>
            <a:r>
              <a:rPr lang="en-US" sz="5400" i="1" dirty="0" err="1" smtClean="0"/>
              <a:t>konfrontasi</a:t>
            </a:r>
            <a:r>
              <a:rPr lang="en-US" sz="5400" i="1" dirty="0" smtClean="0"/>
              <a:t> </a:t>
            </a:r>
            <a:endParaRPr lang="en-US" sz="48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305800" cy="1143000"/>
          </a:xfrm>
        </p:spPr>
        <p:txBody>
          <a:bodyPr>
            <a:normAutofit fontScale="90000"/>
          </a:bodyPr>
          <a:lstStyle/>
          <a:p>
            <a:pPr algn="ctr"/>
            <a:r>
              <a:rPr lang="en-US" sz="4000" i="1" dirty="0" smtClean="0"/>
              <a:t>5. </a:t>
            </a:r>
            <a:r>
              <a:rPr lang="en-US" sz="4000" i="1" dirty="0" smtClean="0">
                <a:solidFill>
                  <a:srgbClr val="3366FF"/>
                </a:solidFill>
              </a:rPr>
              <a:t>THE CLOAK OF REASONABLENESS NEGOTIATOR</a:t>
            </a:r>
            <a:endParaRPr lang="en-US" dirty="0"/>
          </a:p>
        </p:txBody>
      </p:sp>
      <p:sp>
        <p:nvSpPr>
          <p:cNvPr id="3" name="Content Placeholder 2"/>
          <p:cNvSpPr>
            <a:spLocks noGrp="1"/>
          </p:cNvSpPr>
          <p:nvPr>
            <p:ph idx="1"/>
          </p:nvPr>
        </p:nvSpPr>
        <p:spPr>
          <a:xfrm>
            <a:off x="457200" y="1609725"/>
            <a:ext cx="8229600" cy="4846638"/>
          </a:xfrm>
        </p:spPr>
        <p:txBody>
          <a:bodyPr/>
          <a:lstStyle/>
          <a:p>
            <a:pPr algn="ctr"/>
            <a:r>
              <a:rPr lang="en-US" sz="4800" i="1" dirty="0" smtClean="0"/>
              <a:t>( </a:t>
            </a:r>
            <a:r>
              <a:rPr lang="en-US" sz="4800" i="1" dirty="0" err="1" smtClean="0"/>
              <a:t>Tipe</a:t>
            </a:r>
            <a:r>
              <a:rPr lang="en-US" sz="4800" i="1" dirty="0" smtClean="0"/>
              <a:t> </a:t>
            </a:r>
            <a:r>
              <a:rPr lang="en-US" sz="4800" i="1" dirty="0" err="1" smtClean="0"/>
              <a:t>ini</a:t>
            </a:r>
            <a:r>
              <a:rPr lang="en-US" sz="4800" i="1" dirty="0" smtClean="0"/>
              <a:t> </a:t>
            </a:r>
            <a:r>
              <a:rPr lang="en-US" sz="4800" i="1" dirty="0" err="1" smtClean="0"/>
              <a:t>mudah</a:t>
            </a:r>
            <a:r>
              <a:rPr lang="en-US" sz="4800" i="1" dirty="0" smtClean="0"/>
              <a:t> </a:t>
            </a:r>
            <a:r>
              <a:rPr lang="en-US" sz="4800" i="1" dirty="0" err="1" smtClean="0"/>
              <a:t>setuju</a:t>
            </a:r>
            <a:r>
              <a:rPr lang="en-US" sz="4800" i="1" dirty="0" smtClean="0"/>
              <a:t> </a:t>
            </a:r>
            <a:r>
              <a:rPr lang="en-US" sz="4800" i="1" dirty="0" err="1" smtClean="0"/>
              <a:t>dan</a:t>
            </a:r>
            <a:r>
              <a:rPr lang="en-US" sz="4800" i="1" dirty="0" smtClean="0"/>
              <a:t> </a:t>
            </a:r>
            <a:r>
              <a:rPr lang="en-US" sz="4800" i="1" dirty="0" err="1" smtClean="0"/>
              <a:t>sangat</a:t>
            </a:r>
            <a:r>
              <a:rPr lang="en-US" sz="4800" i="1" dirty="0" smtClean="0"/>
              <a:t> </a:t>
            </a:r>
            <a:r>
              <a:rPr lang="en-US" sz="4800" i="1" dirty="0" err="1" smtClean="0"/>
              <a:t>penolong</a:t>
            </a:r>
            <a:r>
              <a:rPr lang="en-US" sz="4800" i="1" dirty="0" smtClean="0"/>
              <a:t>, </a:t>
            </a:r>
            <a:r>
              <a:rPr lang="en-US" sz="4800" i="1" dirty="0" err="1" smtClean="0"/>
              <a:t>dng</a:t>
            </a:r>
            <a:r>
              <a:rPr lang="en-US" sz="4800" i="1" dirty="0" smtClean="0"/>
              <a:t> </a:t>
            </a:r>
            <a:r>
              <a:rPr lang="en-US" sz="4800" i="1" dirty="0" err="1" smtClean="0"/>
              <a:t>tujuan</a:t>
            </a:r>
            <a:r>
              <a:rPr lang="en-US" sz="4800" i="1" dirty="0" smtClean="0"/>
              <a:t> </a:t>
            </a:r>
            <a:r>
              <a:rPr lang="en-US" sz="4800" i="1" dirty="0" err="1" smtClean="0"/>
              <a:t>unt</a:t>
            </a:r>
            <a:r>
              <a:rPr lang="en-US" sz="4800" i="1" dirty="0" smtClean="0"/>
              <a:t> </a:t>
            </a:r>
            <a:r>
              <a:rPr lang="en-US" sz="4800" i="1" dirty="0" err="1" smtClean="0"/>
              <a:t>memperoleh</a:t>
            </a:r>
            <a:r>
              <a:rPr lang="en-US" sz="4800" i="1" dirty="0" smtClean="0"/>
              <a:t> </a:t>
            </a:r>
            <a:r>
              <a:rPr lang="en-US" sz="4800" i="1" dirty="0" err="1" smtClean="0"/>
              <a:t>teman</a:t>
            </a:r>
            <a:r>
              <a:rPr lang="en-US" sz="4800" i="1" dirty="0" smtClean="0"/>
              <a:t> </a:t>
            </a:r>
            <a:r>
              <a:rPr lang="en-US" sz="4800" i="1" dirty="0" err="1" smtClean="0"/>
              <a:t>dan</a:t>
            </a:r>
            <a:r>
              <a:rPr lang="en-US" sz="4800" i="1" dirty="0" smtClean="0"/>
              <a:t> </a:t>
            </a:r>
            <a:r>
              <a:rPr lang="en-US" sz="4800" i="1" dirty="0" err="1" smtClean="0"/>
              <a:t>memperoleh</a:t>
            </a:r>
            <a:r>
              <a:rPr lang="en-US" sz="4800" i="1" dirty="0" smtClean="0"/>
              <a:t> </a:t>
            </a:r>
            <a:r>
              <a:rPr lang="en-US" sz="4800" i="1" dirty="0" err="1" smtClean="0"/>
              <a:t>kepercayaan</a:t>
            </a:r>
            <a:r>
              <a:rPr lang="en-US" sz="4800" i="1" dirty="0" smtClean="0"/>
              <a:t> </a:t>
            </a:r>
            <a:r>
              <a:rPr lang="en-US" sz="4800" i="1" dirty="0" err="1" smtClean="0"/>
              <a:t>lawannya</a:t>
            </a:r>
            <a:r>
              <a:rPr lang="en-US" sz="4800" i="1" dirty="0" smtClean="0"/>
              <a:t> )</a:t>
            </a:r>
            <a:endParaRPr lang="en-US" sz="44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325"/>
            <a:ext cx="8382000" cy="1463675"/>
          </a:xfrm>
        </p:spPr>
        <p:txBody>
          <a:bodyPr>
            <a:normAutofit fontScale="90000"/>
          </a:bodyPr>
          <a:lstStyle/>
          <a:p>
            <a:pPr algn="ctr"/>
            <a:r>
              <a:rPr lang="en-US" sz="4000" i="1" dirty="0" smtClean="0"/>
              <a:t/>
            </a:r>
            <a:br>
              <a:rPr lang="en-US" sz="4000" i="1" dirty="0" smtClean="0"/>
            </a:br>
            <a:r>
              <a:rPr lang="en-US" sz="4000" i="1" dirty="0" smtClean="0"/>
              <a:t/>
            </a:r>
            <a:br>
              <a:rPr lang="en-US" sz="4000" i="1" dirty="0" smtClean="0"/>
            </a:br>
            <a:r>
              <a:rPr lang="en-US" sz="4000" i="1" dirty="0" smtClean="0"/>
              <a:t/>
            </a:r>
            <a:br>
              <a:rPr lang="en-US" sz="4000" i="1" dirty="0" smtClean="0"/>
            </a:br>
            <a:r>
              <a:rPr lang="en-US" sz="4000" i="1" dirty="0" smtClean="0"/>
              <a:t>6. </a:t>
            </a:r>
            <a:r>
              <a:rPr lang="en-US" sz="4000" i="1" dirty="0" smtClean="0">
                <a:solidFill>
                  <a:srgbClr val="CC0066"/>
                </a:solidFill>
              </a:rPr>
              <a:t>DEVIDE AND CONQUER NEGOTIATOR</a:t>
            </a:r>
            <a:br>
              <a:rPr lang="en-US" sz="4000" i="1" dirty="0" smtClean="0">
                <a:solidFill>
                  <a:srgbClr val="CC0066"/>
                </a:solidFill>
              </a:rPr>
            </a:br>
            <a:endParaRPr lang="en-US" dirty="0"/>
          </a:p>
        </p:txBody>
      </p:sp>
      <p:sp>
        <p:nvSpPr>
          <p:cNvPr id="3" name="Content Placeholder 2"/>
          <p:cNvSpPr>
            <a:spLocks noGrp="1"/>
          </p:cNvSpPr>
          <p:nvPr>
            <p:ph idx="1"/>
          </p:nvPr>
        </p:nvSpPr>
        <p:spPr>
          <a:xfrm>
            <a:off x="457200" y="1609725"/>
            <a:ext cx="8382000" cy="4846638"/>
          </a:xfrm>
        </p:spPr>
        <p:txBody>
          <a:bodyPr/>
          <a:lstStyle/>
          <a:p>
            <a:pPr algn="ctr"/>
            <a:r>
              <a:rPr lang="en-US" sz="4000" i="1" dirty="0" smtClean="0"/>
              <a:t> ( </a:t>
            </a:r>
            <a:r>
              <a:rPr lang="en-US" sz="4000" i="1" dirty="0" err="1" smtClean="0"/>
              <a:t>Tipe</a:t>
            </a:r>
            <a:r>
              <a:rPr lang="en-US" sz="4000" i="1" dirty="0" smtClean="0"/>
              <a:t> </a:t>
            </a:r>
            <a:r>
              <a:rPr lang="en-US" sz="4000" i="1" dirty="0" err="1" smtClean="0"/>
              <a:t>ini</a:t>
            </a:r>
            <a:r>
              <a:rPr lang="en-US" sz="4000" i="1" dirty="0" smtClean="0"/>
              <a:t> </a:t>
            </a:r>
            <a:r>
              <a:rPr lang="en-US" sz="4000" i="1" dirty="0" err="1" smtClean="0"/>
              <a:t>membuat</a:t>
            </a:r>
            <a:r>
              <a:rPr lang="en-US" sz="4000" i="1" dirty="0" smtClean="0"/>
              <a:t> </a:t>
            </a:r>
            <a:r>
              <a:rPr lang="en-US" sz="4000" i="1" dirty="0" err="1" smtClean="0"/>
              <a:t>keputusan</a:t>
            </a:r>
            <a:r>
              <a:rPr lang="en-US" sz="4000" i="1" dirty="0" smtClean="0"/>
              <a:t> </a:t>
            </a:r>
            <a:r>
              <a:rPr lang="en-US" sz="4000" i="1" dirty="0" err="1" smtClean="0"/>
              <a:t>diantara</a:t>
            </a:r>
            <a:r>
              <a:rPr lang="en-US" sz="4000" i="1" dirty="0" smtClean="0"/>
              <a:t> </a:t>
            </a:r>
            <a:r>
              <a:rPr lang="en-US" sz="4000" i="1" dirty="0" err="1" smtClean="0"/>
              <a:t>oposisi</a:t>
            </a:r>
            <a:r>
              <a:rPr lang="en-US" sz="4000" i="1" dirty="0" smtClean="0"/>
              <a:t> , </a:t>
            </a:r>
            <a:r>
              <a:rPr lang="en-US" sz="4000" i="1" dirty="0" err="1" smtClean="0"/>
              <a:t>mereka</a:t>
            </a:r>
            <a:r>
              <a:rPr lang="en-US" sz="4000" i="1" dirty="0" smtClean="0"/>
              <a:t> </a:t>
            </a:r>
            <a:r>
              <a:rPr lang="en-US" sz="4000" i="1" dirty="0" err="1" smtClean="0"/>
              <a:t>membayar</a:t>
            </a:r>
            <a:r>
              <a:rPr lang="en-US" sz="4000" i="1" dirty="0" smtClean="0"/>
              <a:t> </a:t>
            </a:r>
            <a:r>
              <a:rPr lang="en-US" sz="4000" i="1" dirty="0" err="1" smtClean="0"/>
              <a:t>mahal</a:t>
            </a:r>
            <a:r>
              <a:rPr lang="en-US" sz="4000" i="1" dirty="0" smtClean="0"/>
              <a:t> </a:t>
            </a:r>
            <a:r>
              <a:rPr lang="en-US" sz="4000" i="1" dirty="0" err="1" smtClean="0"/>
              <a:t>dng</a:t>
            </a:r>
            <a:r>
              <a:rPr lang="en-US" sz="4000" i="1" dirty="0" smtClean="0"/>
              <a:t> </a:t>
            </a:r>
            <a:r>
              <a:rPr lang="en-US" sz="4000" i="1" dirty="0" err="1" smtClean="0"/>
              <a:t>memberikan</a:t>
            </a:r>
            <a:r>
              <a:rPr lang="en-US" sz="4000" i="1" dirty="0" smtClean="0"/>
              <a:t> </a:t>
            </a:r>
            <a:r>
              <a:rPr lang="en-US" sz="4000" i="1" dirty="0" err="1" smtClean="0"/>
              <a:t>perhatian</a:t>
            </a:r>
            <a:r>
              <a:rPr lang="en-US" sz="4000" i="1" dirty="0" smtClean="0"/>
              <a:t> </a:t>
            </a:r>
            <a:r>
              <a:rPr lang="en-US" sz="4000" i="1" dirty="0" err="1" smtClean="0"/>
              <a:t>pada</a:t>
            </a:r>
            <a:r>
              <a:rPr lang="en-US" sz="4000" i="1" dirty="0" smtClean="0"/>
              <a:t> </a:t>
            </a:r>
            <a:r>
              <a:rPr lang="en-US" sz="4000" i="1" dirty="0" err="1" smtClean="0"/>
              <a:t>ketidak</a:t>
            </a:r>
            <a:r>
              <a:rPr lang="en-US" sz="4000" i="1" dirty="0" smtClean="0"/>
              <a:t> </a:t>
            </a:r>
            <a:r>
              <a:rPr lang="en-US" sz="4000" i="1" dirty="0" err="1" smtClean="0"/>
              <a:t>setujuan</a:t>
            </a:r>
            <a:r>
              <a:rPr lang="en-US" sz="4000" i="1" dirty="0" smtClean="0"/>
              <a:t> </a:t>
            </a:r>
            <a:r>
              <a:rPr lang="en-US" sz="4000" i="1" dirty="0" err="1" smtClean="0"/>
              <a:t>dlm</a:t>
            </a:r>
            <a:r>
              <a:rPr lang="en-US" sz="4000" i="1" dirty="0" smtClean="0"/>
              <a:t> </a:t>
            </a:r>
            <a:r>
              <a:rPr lang="en-US" sz="4000" i="1" smtClean="0"/>
              <a:t>organisasinya</a:t>
            </a:r>
            <a:r>
              <a:rPr lang="en-US" sz="4000" i="1" dirty="0" smtClean="0"/>
              <a:t> </a:t>
            </a:r>
            <a:r>
              <a:rPr lang="en-US" sz="4000" i="1" dirty="0" err="1" smtClean="0"/>
              <a:t>dari</a:t>
            </a:r>
            <a:r>
              <a:rPr lang="en-US" sz="4000" i="1" dirty="0" smtClean="0"/>
              <a:t> </a:t>
            </a:r>
            <a:r>
              <a:rPr lang="en-US" sz="4000" i="1" dirty="0" err="1" smtClean="0"/>
              <a:t>pada</a:t>
            </a:r>
            <a:r>
              <a:rPr lang="en-US" sz="4000" i="1" dirty="0" smtClean="0"/>
              <a:t> </a:t>
            </a:r>
            <a:r>
              <a:rPr lang="en-US" sz="4000" i="1" dirty="0" err="1" smtClean="0"/>
              <a:t>ketidak</a:t>
            </a:r>
            <a:r>
              <a:rPr lang="en-US" sz="4000" i="1" dirty="0" smtClean="0"/>
              <a:t> </a:t>
            </a:r>
            <a:r>
              <a:rPr lang="en-US" sz="4000" i="1" dirty="0" err="1" smtClean="0"/>
              <a:t>setujuannya</a:t>
            </a:r>
            <a:r>
              <a:rPr lang="en-US" sz="4000" i="1" dirty="0" smtClean="0"/>
              <a:t> </a:t>
            </a:r>
            <a:r>
              <a:rPr lang="en-US" sz="4000" i="1" dirty="0" err="1" smtClean="0"/>
              <a:t>dengan</a:t>
            </a:r>
            <a:r>
              <a:rPr lang="en-US" sz="4000" i="1" dirty="0" smtClean="0"/>
              <a:t> </a:t>
            </a:r>
            <a:r>
              <a:rPr lang="en-US" sz="4000" i="1" dirty="0" err="1" smtClean="0"/>
              <a:t>pihak</a:t>
            </a:r>
            <a:r>
              <a:rPr lang="en-US" sz="4000" i="1" dirty="0" smtClean="0"/>
              <a:t> </a:t>
            </a:r>
            <a:r>
              <a:rPr lang="en-US" sz="4000" i="1" dirty="0" err="1" smtClean="0"/>
              <a:t>lawan</a:t>
            </a:r>
            <a:r>
              <a:rPr lang="en-US" sz="4000" i="1" dirty="0" smtClean="0"/>
              <a:t> )</a:t>
            </a:r>
            <a:endParaRPr lang="en-US" sz="36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305800" cy="1143000"/>
          </a:xfrm>
        </p:spPr>
        <p:txBody>
          <a:bodyPr>
            <a:normAutofit fontScale="90000"/>
          </a:bodyPr>
          <a:lstStyle/>
          <a:p>
            <a:pPr algn="ctr"/>
            <a:r>
              <a:rPr lang="en-US" sz="4000" i="1" dirty="0" smtClean="0"/>
              <a:t>7. </a:t>
            </a:r>
            <a:r>
              <a:rPr lang="en-US" sz="4000" i="1" dirty="0" smtClean="0">
                <a:solidFill>
                  <a:srgbClr val="009900"/>
                </a:solidFill>
              </a:rPr>
              <a:t>BILLY BUNTER NEGOTIATOR</a:t>
            </a:r>
            <a:br>
              <a:rPr lang="en-US" sz="4000" i="1" dirty="0" smtClean="0">
                <a:solidFill>
                  <a:srgbClr val="009900"/>
                </a:solidFill>
              </a:rPr>
            </a:br>
            <a:endParaRPr lang="en-US" dirty="0"/>
          </a:p>
        </p:txBody>
      </p:sp>
      <p:sp>
        <p:nvSpPr>
          <p:cNvPr id="3" name="Content Placeholder 2"/>
          <p:cNvSpPr>
            <a:spLocks noGrp="1"/>
          </p:cNvSpPr>
          <p:nvPr>
            <p:ph idx="1"/>
          </p:nvPr>
        </p:nvSpPr>
        <p:spPr>
          <a:xfrm>
            <a:off x="457200" y="1609725"/>
            <a:ext cx="8229600" cy="4846638"/>
          </a:xfrm>
        </p:spPr>
        <p:txBody>
          <a:bodyPr/>
          <a:lstStyle/>
          <a:p>
            <a:pPr algn="ctr"/>
            <a:r>
              <a:rPr lang="en-US" sz="4000" i="1" dirty="0" smtClean="0"/>
              <a:t>( </a:t>
            </a:r>
            <a:r>
              <a:rPr lang="en-US" sz="4000" i="1" dirty="0" err="1" smtClean="0"/>
              <a:t>tipe</a:t>
            </a:r>
            <a:r>
              <a:rPr lang="en-US" sz="4000" i="1" dirty="0" smtClean="0"/>
              <a:t> </a:t>
            </a:r>
            <a:r>
              <a:rPr lang="en-US" sz="4000" i="1" dirty="0" err="1" smtClean="0"/>
              <a:t>ini</a:t>
            </a:r>
            <a:r>
              <a:rPr lang="en-US" sz="4000" i="1" dirty="0" smtClean="0"/>
              <a:t> </a:t>
            </a:r>
            <a:r>
              <a:rPr lang="en-US" sz="4000" i="1" dirty="0" err="1" smtClean="0"/>
              <a:t>berpura-pura</a:t>
            </a:r>
            <a:r>
              <a:rPr lang="en-US" sz="4000" i="1" dirty="0" smtClean="0"/>
              <a:t> </a:t>
            </a:r>
            <a:r>
              <a:rPr lang="en-US" sz="4000" i="1" dirty="0" err="1" smtClean="0"/>
              <a:t>sebagai</a:t>
            </a:r>
            <a:r>
              <a:rPr lang="en-US" sz="4000" i="1" dirty="0" smtClean="0"/>
              <a:t> </a:t>
            </a:r>
            <a:r>
              <a:rPr lang="en-US" sz="4000" i="1" dirty="0" err="1" smtClean="0"/>
              <a:t>orang</a:t>
            </a:r>
            <a:r>
              <a:rPr lang="en-US" sz="4000" i="1" dirty="0" smtClean="0"/>
              <a:t> </a:t>
            </a:r>
            <a:r>
              <a:rPr lang="en-US" sz="4000" i="1" dirty="0" err="1" smtClean="0"/>
              <a:t>bodoh</a:t>
            </a:r>
            <a:r>
              <a:rPr lang="en-US" sz="4000" i="1" dirty="0" smtClean="0"/>
              <a:t> &amp; </a:t>
            </a:r>
            <a:r>
              <a:rPr lang="en-US" sz="4000" i="1" dirty="0" err="1" smtClean="0"/>
              <a:t>bekerja</a:t>
            </a:r>
            <a:r>
              <a:rPr lang="en-US" sz="4000" i="1" dirty="0" smtClean="0"/>
              <a:t> </a:t>
            </a:r>
            <a:r>
              <a:rPr lang="en-US" sz="4000" i="1" dirty="0" err="1" smtClean="0"/>
              <a:t>dengan</a:t>
            </a:r>
            <a:r>
              <a:rPr lang="en-US" sz="4000" i="1" dirty="0" smtClean="0"/>
              <a:t> men </a:t>
            </a:r>
            <a:r>
              <a:rPr lang="en-US" sz="4000" i="1" dirty="0" err="1" smtClean="0"/>
              <a:t>jengkelkan</a:t>
            </a:r>
            <a:r>
              <a:rPr lang="en-US" sz="4000" i="1" dirty="0" smtClean="0"/>
              <a:t> </a:t>
            </a:r>
            <a:r>
              <a:rPr lang="en-US" sz="4000" i="1" dirty="0" err="1" smtClean="0"/>
              <a:t>pihak</a:t>
            </a:r>
            <a:r>
              <a:rPr lang="en-US" sz="4000" i="1" dirty="0" smtClean="0"/>
              <a:t> </a:t>
            </a:r>
            <a:r>
              <a:rPr lang="en-US" sz="4000" i="1" dirty="0" err="1" smtClean="0"/>
              <a:t>lawan</a:t>
            </a:r>
            <a:r>
              <a:rPr lang="en-US" sz="4000" i="1" dirty="0" smtClean="0"/>
              <a:t>, </a:t>
            </a:r>
            <a:r>
              <a:rPr lang="en-US" sz="4000" i="1" dirty="0" err="1" smtClean="0"/>
              <a:t>dng</a:t>
            </a:r>
            <a:r>
              <a:rPr lang="en-US" sz="4000" i="1" dirty="0" smtClean="0"/>
              <a:t> </a:t>
            </a:r>
            <a:r>
              <a:rPr lang="en-US" sz="4000" i="1" dirty="0" err="1" smtClean="0"/>
              <a:t>harapan</a:t>
            </a:r>
            <a:r>
              <a:rPr lang="en-US" sz="4000" i="1" dirty="0" smtClean="0"/>
              <a:t> </a:t>
            </a:r>
            <a:r>
              <a:rPr lang="en-US" sz="4000" i="1" dirty="0" err="1" smtClean="0"/>
              <a:t>pihak</a:t>
            </a:r>
            <a:r>
              <a:rPr lang="en-US" sz="4000" i="1" dirty="0" smtClean="0"/>
              <a:t> </a:t>
            </a:r>
            <a:r>
              <a:rPr lang="en-US" sz="4000" i="1" dirty="0" err="1" smtClean="0"/>
              <a:t>lawan</a:t>
            </a:r>
            <a:r>
              <a:rPr lang="en-US" sz="4000" i="1" dirty="0" smtClean="0"/>
              <a:t> </a:t>
            </a:r>
            <a:r>
              <a:rPr lang="en-US" sz="4000" i="1" dirty="0" err="1" smtClean="0"/>
              <a:t>akan</a:t>
            </a:r>
            <a:r>
              <a:rPr lang="en-US" sz="4000" i="1" dirty="0" smtClean="0"/>
              <a:t> </a:t>
            </a:r>
            <a:r>
              <a:rPr lang="en-US" sz="4000" i="1" dirty="0" err="1" smtClean="0"/>
              <a:t>memberi</a:t>
            </a:r>
            <a:r>
              <a:rPr lang="en-US" sz="4000" i="1" dirty="0" smtClean="0"/>
              <a:t> – </a:t>
            </a:r>
            <a:r>
              <a:rPr lang="en-US" sz="4000" i="1" dirty="0" err="1" smtClean="0"/>
              <a:t>kan</a:t>
            </a:r>
            <a:r>
              <a:rPr lang="en-US" sz="4000" i="1" dirty="0" smtClean="0"/>
              <a:t> </a:t>
            </a:r>
            <a:r>
              <a:rPr lang="en-US" sz="4000" i="1" dirty="0" err="1" smtClean="0"/>
              <a:t>informasi</a:t>
            </a:r>
            <a:r>
              <a:rPr lang="en-US" sz="4000" i="1" dirty="0" smtClean="0"/>
              <a:t> </a:t>
            </a:r>
            <a:r>
              <a:rPr lang="en-US" sz="4000" i="1" dirty="0" err="1" smtClean="0"/>
              <a:t>untuk</a:t>
            </a:r>
            <a:r>
              <a:rPr lang="en-US" sz="4000" i="1" dirty="0" smtClean="0"/>
              <a:t> </a:t>
            </a:r>
            <a:r>
              <a:rPr lang="en-US" sz="4000" i="1" dirty="0" err="1" smtClean="0"/>
              <a:t>mengetahui</a:t>
            </a:r>
            <a:r>
              <a:rPr lang="en-US" sz="4000" i="1" dirty="0" smtClean="0"/>
              <a:t> </a:t>
            </a:r>
            <a:r>
              <a:rPr lang="en-US" sz="4000" i="1" dirty="0" err="1" smtClean="0"/>
              <a:t>tujuan</a:t>
            </a:r>
            <a:r>
              <a:rPr lang="en-US" sz="4000" i="1" dirty="0" smtClean="0"/>
              <a:t> </a:t>
            </a:r>
            <a:r>
              <a:rPr lang="en-US" sz="4000" i="1" dirty="0" err="1" smtClean="0"/>
              <a:t>lawan</a:t>
            </a:r>
            <a:r>
              <a:rPr lang="en-US" sz="4000" i="1" dirty="0" smtClean="0"/>
              <a:t> )</a:t>
            </a:r>
            <a:endParaRPr lang="en-US" sz="36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46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20708780-F92C-44C6-B97C-FE408728E973}" type="datetime1">
              <a:rPr lang="id-ID" smtClean="0"/>
              <a:pPr>
                <a:defRPr/>
              </a:pPr>
              <a:t>19/06/2019</a:t>
            </a:fld>
            <a:endParaRPr lang="en-US" smtClean="0"/>
          </a:p>
        </p:txBody>
      </p:sp>
      <p:sp>
        <p:nvSpPr>
          <p:cNvPr id="51203"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51204"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AB008BF1-4D8E-43A2-AF89-C6E90977C289}" type="slidenum">
              <a:rPr lang="en-US" smtClean="0"/>
              <a:pPr>
                <a:defRPr/>
              </a:pPr>
              <a:t>47</a:t>
            </a:fld>
            <a:endParaRPr lang="en-US" smtClean="0"/>
          </a:p>
        </p:txBody>
      </p:sp>
      <p:sp>
        <p:nvSpPr>
          <p:cNvPr id="41989" name="Text Box 4"/>
          <p:cNvSpPr txBox="1">
            <a:spLocks noChangeArrowheads="1"/>
          </p:cNvSpPr>
          <p:nvPr/>
        </p:nvSpPr>
        <p:spPr bwMode="auto">
          <a:xfrm>
            <a:off x="381000" y="819150"/>
            <a:ext cx="8458200" cy="5294313"/>
          </a:xfrm>
          <a:prstGeom prst="rect">
            <a:avLst/>
          </a:prstGeom>
          <a:noFill/>
          <a:ln w="9525">
            <a:noFill/>
            <a:miter lim="800000"/>
            <a:headEnd/>
            <a:tailEnd/>
          </a:ln>
        </p:spPr>
        <p:txBody>
          <a:bodyPr>
            <a:spAutoFit/>
          </a:bodyPr>
          <a:lstStyle/>
          <a:p>
            <a:pPr marL="342900" indent="-342900" eaLnBrk="0" hangingPunct="0">
              <a:spcBef>
                <a:spcPct val="50000"/>
              </a:spcBef>
              <a:buFontTx/>
              <a:buBlip>
                <a:blip r:embed="rId2"/>
              </a:buBlip>
            </a:pPr>
            <a:endParaRPr lang="id-ID" sz="2000" i="1" dirty="0"/>
          </a:p>
          <a:p>
            <a:pPr marL="342900" indent="-342900" eaLnBrk="0" hangingPunct="0">
              <a:spcBef>
                <a:spcPct val="50000"/>
              </a:spcBef>
              <a:buFontTx/>
              <a:buBlip>
                <a:blip r:embed="rId2"/>
              </a:buBlip>
            </a:pPr>
            <a:r>
              <a:rPr lang="en-US" sz="2400" i="1" dirty="0"/>
              <a:t>TIDAK MUDAH MENYERAH,TANPA MEMPEROLEH  KEUNTUNG AN BALI</a:t>
            </a:r>
            <a:r>
              <a:rPr lang="id-ID" sz="2400" i="1" dirty="0"/>
              <a:t>K</a:t>
            </a:r>
          </a:p>
          <a:p>
            <a:pPr marL="342900" indent="-342900" eaLnBrk="0" hangingPunct="0">
              <a:spcBef>
                <a:spcPct val="50000"/>
              </a:spcBef>
              <a:buFontTx/>
              <a:buBlip>
                <a:blip r:embed="rId2"/>
              </a:buBlip>
            </a:pPr>
            <a:r>
              <a:rPr lang="en-US" sz="2400" i="1" dirty="0"/>
              <a:t>MENSEDIKIT BICARA /TIDAK BERKATA APA-APA</a:t>
            </a:r>
            <a:endParaRPr lang="id-ID" sz="2400" i="1" dirty="0"/>
          </a:p>
          <a:p>
            <a:pPr marL="342900" indent="-342900" eaLnBrk="0" hangingPunct="0">
              <a:spcBef>
                <a:spcPct val="50000"/>
              </a:spcBef>
              <a:buFontTx/>
              <a:buBlip>
                <a:blip r:embed="rId2"/>
              </a:buBlip>
            </a:pPr>
            <a:r>
              <a:rPr lang="en-US" sz="2400" i="1" dirty="0"/>
              <a:t>TIDAK AGRESIF / PENDENGAR AKTIF, PERCAYA DIRI, WAWAS AN LUAS</a:t>
            </a:r>
            <a:endParaRPr lang="id-ID" sz="2400" i="1" dirty="0"/>
          </a:p>
          <a:p>
            <a:pPr marL="342900" indent="-342900" eaLnBrk="0" hangingPunct="0">
              <a:spcBef>
                <a:spcPct val="50000"/>
              </a:spcBef>
              <a:buFontTx/>
              <a:buBlip>
                <a:blip r:embed="rId2"/>
              </a:buBlip>
            </a:pPr>
            <a:r>
              <a:rPr lang="en-US" sz="2400" i="1" dirty="0"/>
              <a:t>TINGKAT IQ CUKUP TINGGI , PINTAR TAPI TIDAK SOMBONG</a:t>
            </a:r>
            <a:endParaRPr lang="id-ID" sz="2400" i="1" dirty="0"/>
          </a:p>
          <a:p>
            <a:pPr marL="342900" indent="-342900" eaLnBrk="0" hangingPunct="0">
              <a:spcBef>
                <a:spcPct val="50000"/>
              </a:spcBef>
              <a:buFontTx/>
              <a:buBlip>
                <a:blip r:embed="rId2"/>
              </a:buBlip>
            </a:pPr>
            <a:r>
              <a:rPr lang="en-US" sz="2400" i="1" dirty="0"/>
              <a:t>PUNYA PRINSIP/TUJUAN YANG AMBISIUS</a:t>
            </a:r>
            <a:endParaRPr lang="id-ID" sz="2400" i="1" dirty="0"/>
          </a:p>
          <a:p>
            <a:pPr marL="342900" indent="-342900" eaLnBrk="0" hangingPunct="0">
              <a:spcBef>
                <a:spcPct val="50000"/>
              </a:spcBef>
              <a:buFontTx/>
              <a:buBlip>
                <a:blip r:embed="rId2"/>
              </a:buBlip>
            </a:pPr>
            <a:r>
              <a:rPr lang="id-ID" sz="2400" i="1" dirty="0"/>
              <a:t>MENY</a:t>
            </a:r>
            <a:r>
              <a:rPr lang="en-US" sz="2400" i="1" dirty="0"/>
              <a:t>ERAH TIDAK TOTAL SESUAI KEWENANGAN</a:t>
            </a:r>
            <a:endParaRPr lang="id-ID" sz="2400" i="1" dirty="0"/>
          </a:p>
          <a:p>
            <a:pPr marL="342900" indent="-342900" eaLnBrk="0" hangingPunct="0">
              <a:spcBef>
                <a:spcPct val="50000"/>
              </a:spcBef>
            </a:pPr>
            <a:endParaRPr lang="en-US" sz="2000" b="1" i="1" dirty="0"/>
          </a:p>
        </p:txBody>
      </p:sp>
      <p:sp>
        <p:nvSpPr>
          <p:cNvPr id="41990" name="WordArt 5"/>
          <p:cNvSpPr>
            <a:spLocks noChangeArrowheads="1" noChangeShapeType="1" noTextEdit="1"/>
          </p:cNvSpPr>
          <p:nvPr/>
        </p:nvSpPr>
        <p:spPr bwMode="auto">
          <a:xfrm>
            <a:off x="457200" y="152400"/>
            <a:ext cx="5943600" cy="5715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66"/>
                </a:solidFill>
                <a:latin typeface="Arial Black"/>
              </a:rPr>
              <a:t>CIRINYA/SIFAT NEGOSIATOR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animEffect transition="in" filter="fade">
                                      <p:cBhvr>
                                        <p:cTn id="7" dur="1000"/>
                                        <p:tgtEl>
                                          <p:spTgt spid="41990"/>
                                        </p:tgtEl>
                                      </p:cBhvr>
                                    </p:animEffect>
                                    <p:anim calcmode="lin" valueType="num">
                                      <p:cBhvr>
                                        <p:cTn id="8" dur="1000" fill="hold"/>
                                        <p:tgtEl>
                                          <p:spTgt spid="41990"/>
                                        </p:tgtEl>
                                        <p:attrNameLst>
                                          <p:attrName>ppt_x</p:attrName>
                                        </p:attrNameLst>
                                      </p:cBhvr>
                                      <p:tavLst>
                                        <p:tav tm="0">
                                          <p:val>
                                            <p:strVal val="#ppt_x"/>
                                          </p:val>
                                        </p:tav>
                                        <p:tav tm="100000">
                                          <p:val>
                                            <p:strVal val="#ppt_x"/>
                                          </p:val>
                                        </p:tav>
                                      </p:tavLst>
                                    </p:anim>
                                    <p:anim calcmode="lin" valueType="num">
                                      <p:cBhvr>
                                        <p:cTn id="9" dur="1000" fill="hold"/>
                                        <p:tgtEl>
                                          <p:spTgt spid="419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1989">
                                            <p:txEl>
                                              <p:pRg st="1" end="1"/>
                                            </p:txEl>
                                          </p:spTgt>
                                        </p:tgtEl>
                                        <p:attrNameLst>
                                          <p:attrName>style.visibility</p:attrName>
                                        </p:attrNameLst>
                                      </p:cBhvr>
                                      <p:to>
                                        <p:strVal val="visible"/>
                                      </p:to>
                                    </p:set>
                                    <p:animEffect transition="in" filter="fade">
                                      <p:cBhvr>
                                        <p:cTn id="14" dur="1000"/>
                                        <p:tgtEl>
                                          <p:spTgt spid="41989">
                                            <p:txEl>
                                              <p:pRg st="1" end="1"/>
                                            </p:txEl>
                                          </p:spTgt>
                                        </p:tgtEl>
                                      </p:cBhvr>
                                    </p:animEffect>
                                    <p:anim calcmode="lin" valueType="num">
                                      <p:cBhvr>
                                        <p:cTn id="15" dur="1000" fill="hold"/>
                                        <p:tgtEl>
                                          <p:spTgt spid="4198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98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1989">
                                            <p:txEl>
                                              <p:pRg st="2" end="2"/>
                                            </p:txEl>
                                          </p:spTgt>
                                        </p:tgtEl>
                                        <p:attrNameLst>
                                          <p:attrName>style.visibility</p:attrName>
                                        </p:attrNameLst>
                                      </p:cBhvr>
                                      <p:to>
                                        <p:strVal val="visible"/>
                                      </p:to>
                                    </p:set>
                                    <p:animEffect transition="in" filter="fade">
                                      <p:cBhvr>
                                        <p:cTn id="21" dur="1000"/>
                                        <p:tgtEl>
                                          <p:spTgt spid="41989">
                                            <p:txEl>
                                              <p:pRg st="2" end="2"/>
                                            </p:txEl>
                                          </p:spTgt>
                                        </p:tgtEl>
                                      </p:cBhvr>
                                    </p:animEffect>
                                    <p:anim calcmode="lin" valueType="num">
                                      <p:cBhvr>
                                        <p:cTn id="22" dur="1000" fill="hold"/>
                                        <p:tgtEl>
                                          <p:spTgt spid="4198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98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1989">
                                            <p:txEl>
                                              <p:pRg st="3" end="3"/>
                                            </p:txEl>
                                          </p:spTgt>
                                        </p:tgtEl>
                                        <p:attrNameLst>
                                          <p:attrName>style.visibility</p:attrName>
                                        </p:attrNameLst>
                                      </p:cBhvr>
                                      <p:to>
                                        <p:strVal val="visible"/>
                                      </p:to>
                                    </p:set>
                                    <p:animEffect transition="in" filter="fade">
                                      <p:cBhvr>
                                        <p:cTn id="28" dur="1000"/>
                                        <p:tgtEl>
                                          <p:spTgt spid="41989">
                                            <p:txEl>
                                              <p:pRg st="3" end="3"/>
                                            </p:txEl>
                                          </p:spTgt>
                                        </p:tgtEl>
                                      </p:cBhvr>
                                    </p:animEffect>
                                    <p:anim calcmode="lin" valueType="num">
                                      <p:cBhvr>
                                        <p:cTn id="29" dur="1000" fill="hold"/>
                                        <p:tgtEl>
                                          <p:spTgt spid="4198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98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1989">
                                            <p:txEl>
                                              <p:pRg st="4" end="4"/>
                                            </p:txEl>
                                          </p:spTgt>
                                        </p:tgtEl>
                                        <p:attrNameLst>
                                          <p:attrName>style.visibility</p:attrName>
                                        </p:attrNameLst>
                                      </p:cBhvr>
                                      <p:to>
                                        <p:strVal val="visible"/>
                                      </p:to>
                                    </p:set>
                                    <p:animEffect transition="in" filter="fade">
                                      <p:cBhvr>
                                        <p:cTn id="35" dur="1000"/>
                                        <p:tgtEl>
                                          <p:spTgt spid="41989">
                                            <p:txEl>
                                              <p:pRg st="4" end="4"/>
                                            </p:txEl>
                                          </p:spTgt>
                                        </p:tgtEl>
                                      </p:cBhvr>
                                    </p:animEffect>
                                    <p:anim calcmode="lin" valueType="num">
                                      <p:cBhvr>
                                        <p:cTn id="36" dur="1000" fill="hold"/>
                                        <p:tgtEl>
                                          <p:spTgt spid="4198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198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1989">
                                            <p:txEl>
                                              <p:pRg st="5" end="5"/>
                                            </p:txEl>
                                          </p:spTgt>
                                        </p:tgtEl>
                                        <p:attrNameLst>
                                          <p:attrName>style.visibility</p:attrName>
                                        </p:attrNameLst>
                                      </p:cBhvr>
                                      <p:to>
                                        <p:strVal val="visible"/>
                                      </p:to>
                                    </p:set>
                                    <p:animEffect transition="in" filter="fade">
                                      <p:cBhvr>
                                        <p:cTn id="42" dur="1000"/>
                                        <p:tgtEl>
                                          <p:spTgt spid="41989">
                                            <p:txEl>
                                              <p:pRg st="5" end="5"/>
                                            </p:txEl>
                                          </p:spTgt>
                                        </p:tgtEl>
                                      </p:cBhvr>
                                    </p:animEffect>
                                    <p:anim calcmode="lin" valueType="num">
                                      <p:cBhvr>
                                        <p:cTn id="43" dur="1000" fill="hold"/>
                                        <p:tgtEl>
                                          <p:spTgt spid="4198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198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41989">
                                            <p:txEl>
                                              <p:pRg st="6" end="6"/>
                                            </p:txEl>
                                          </p:spTgt>
                                        </p:tgtEl>
                                        <p:attrNameLst>
                                          <p:attrName>style.visibility</p:attrName>
                                        </p:attrNameLst>
                                      </p:cBhvr>
                                      <p:to>
                                        <p:strVal val="visible"/>
                                      </p:to>
                                    </p:set>
                                    <p:animEffect transition="in" filter="fade">
                                      <p:cBhvr>
                                        <p:cTn id="49" dur="1000"/>
                                        <p:tgtEl>
                                          <p:spTgt spid="41989">
                                            <p:txEl>
                                              <p:pRg st="6" end="6"/>
                                            </p:txEl>
                                          </p:spTgt>
                                        </p:tgtEl>
                                      </p:cBhvr>
                                    </p:animEffect>
                                    <p:anim calcmode="lin" valueType="num">
                                      <p:cBhvr>
                                        <p:cTn id="50" dur="1000" fill="hold"/>
                                        <p:tgtEl>
                                          <p:spTgt spid="4198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198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150BF547-292C-4810-B719-2318F2D3D912}" type="datetime1">
              <a:rPr lang="id-ID" smtClean="0"/>
              <a:pPr>
                <a:defRPr/>
              </a:pPr>
              <a:t>19/06/2019</a:t>
            </a:fld>
            <a:endParaRPr lang="en-US" smtClean="0"/>
          </a:p>
        </p:txBody>
      </p:sp>
      <p:sp>
        <p:nvSpPr>
          <p:cNvPr id="52227"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5222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BED7516-AAE5-4D7F-BA40-5EB97D84B64B}" type="slidenum">
              <a:rPr lang="en-US" smtClean="0"/>
              <a:pPr>
                <a:defRPr/>
              </a:pPr>
              <a:t>48</a:t>
            </a:fld>
            <a:endParaRPr lang="en-US" smtClean="0"/>
          </a:p>
        </p:txBody>
      </p:sp>
      <p:sp>
        <p:nvSpPr>
          <p:cNvPr id="43013" name="Text Box 4"/>
          <p:cNvSpPr txBox="1">
            <a:spLocks noChangeArrowheads="1"/>
          </p:cNvSpPr>
          <p:nvPr/>
        </p:nvSpPr>
        <p:spPr bwMode="auto">
          <a:xfrm>
            <a:off x="381000" y="819150"/>
            <a:ext cx="8458200" cy="4832350"/>
          </a:xfrm>
          <a:prstGeom prst="rect">
            <a:avLst/>
          </a:prstGeom>
          <a:noFill/>
          <a:ln w="9525">
            <a:noFill/>
            <a:miter lim="800000"/>
            <a:headEnd/>
            <a:tailEnd/>
          </a:ln>
        </p:spPr>
        <p:txBody>
          <a:bodyPr>
            <a:spAutoFit/>
          </a:bodyPr>
          <a:lstStyle/>
          <a:p>
            <a:pPr marL="342900" indent="-342900" eaLnBrk="0" hangingPunct="0">
              <a:spcBef>
                <a:spcPct val="50000"/>
              </a:spcBef>
              <a:buFontTx/>
              <a:buBlip>
                <a:blip r:embed="rId2"/>
              </a:buBlip>
            </a:pPr>
            <a:r>
              <a:rPr lang="en-US" sz="2800" i="1" dirty="0"/>
              <a:t>MAMPU MEMILIH / MENCARI KONSESI YANG TIDAK MAHAL UNTUK DITUKAR DENGAN YANG BERHARGA</a:t>
            </a:r>
            <a:endParaRPr lang="id-ID" sz="2800" i="1" dirty="0"/>
          </a:p>
          <a:p>
            <a:pPr marL="342900" indent="-342900" eaLnBrk="0" hangingPunct="0">
              <a:spcBef>
                <a:spcPct val="50000"/>
              </a:spcBef>
              <a:buFontTx/>
              <a:buBlip>
                <a:blip r:embed="rId2"/>
              </a:buBlip>
            </a:pPr>
            <a:r>
              <a:rPr lang="en-US" sz="2800" i="1" dirty="0"/>
              <a:t>MEMPUNYAI KREDIBILITAS DAN RASA HORMAT </a:t>
            </a:r>
            <a:endParaRPr lang="id-ID" sz="2800" i="1" dirty="0"/>
          </a:p>
          <a:p>
            <a:pPr marL="342900" indent="-342900" eaLnBrk="0" hangingPunct="0">
              <a:spcBef>
                <a:spcPct val="50000"/>
              </a:spcBef>
              <a:buFontTx/>
              <a:buBlip>
                <a:blip r:embed="rId2"/>
              </a:buBlip>
            </a:pPr>
            <a:r>
              <a:rPr lang="en-US" sz="2800" i="1" dirty="0"/>
              <a:t>MEMILIKI EMPATI TERHADAP PIHAK LAIN</a:t>
            </a:r>
            <a:endParaRPr lang="id-ID" sz="2800" i="1" dirty="0"/>
          </a:p>
          <a:p>
            <a:pPr marL="342900" indent="-342900" eaLnBrk="0" hangingPunct="0">
              <a:spcBef>
                <a:spcPct val="50000"/>
              </a:spcBef>
              <a:buFontTx/>
              <a:buBlip>
                <a:blip r:embed="rId2"/>
              </a:buBlip>
            </a:pPr>
            <a:r>
              <a:rPr lang="en-US" sz="2800" i="1" dirty="0"/>
              <a:t>MEMPUNYAI PEMIKIRAN YANG TANGKAS / CERDIK DAN MAMPU BERKONSENTRASI</a:t>
            </a:r>
            <a:endParaRPr lang="id-ID" sz="2800" i="1" dirty="0"/>
          </a:p>
          <a:p>
            <a:pPr marL="342900" indent="-342900" eaLnBrk="0" hangingPunct="0">
              <a:spcBef>
                <a:spcPct val="50000"/>
              </a:spcBef>
              <a:buFontTx/>
              <a:buBlip>
                <a:blip r:embed="rId2"/>
              </a:buBlip>
            </a:pPr>
            <a:r>
              <a:rPr lang="id-ID" sz="2800" i="1" dirty="0"/>
              <a:t> </a:t>
            </a:r>
            <a:r>
              <a:rPr lang="en-US" sz="2800" i="1" dirty="0"/>
              <a:t>TETAP BERPIKIR JERNIH DI BAWAH TEKANAN (TAHAN STRESS</a:t>
            </a:r>
            <a:r>
              <a:rPr lang="en-US" sz="2000" i="1" dirty="0"/>
              <a:t>).</a:t>
            </a:r>
            <a:endParaRPr lang="en-US" sz="2000" b="1" i="1" dirty="0"/>
          </a:p>
        </p:txBody>
      </p:sp>
      <p:sp>
        <p:nvSpPr>
          <p:cNvPr id="43014" name="WordArt 5"/>
          <p:cNvSpPr>
            <a:spLocks noChangeArrowheads="1" noChangeShapeType="1" noTextEdit="1"/>
          </p:cNvSpPr>
          <p:nvPr/>
        </p:nvSpPr>
        <p:spPr bwMode="auto">
          <a:xfrm>
            <a:off x="685800" y="152400"/>
            <a:ext cx="2362200" cy="5715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852F74"/>
                </a:solidFill>
                <a:latin typeface="Arial Black"/>
              </a:rPr>
              <a:t>LANJUTAN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fade">
                                      <p:cBhvr>
                                        <p:cTn id="7" dur="1000"/>
                                        <p:tgtEl>
                                          <p:spTgt spid="43014"/>
                                        </p:tgtEl>
                                      </p:cBhvr>
                                    </p:animEffect>
                                    <p:anim calcmode="lin" valueType="num">
                                      <p:cBhvr>
                                        <p:cTn id="8" dur="1000" fill="hold"/>
                                        <p:tgtEl>
                                          <p:spTgt spid="43014"/>
                                        </p:tgtEl>
                                        <p:attrNameLst>
                                          <p:attrName>ppt_x</p:attrName>
                                        </p:attrNameLst>
                                      </p:cBhvr>
                                      <p:tavLst>
                                        <p:tav tm="0">
                                          <p:val>
                                            <p:strVal val="#ppt_x"/>
                                          </p:val>
                                        </p:tav>
                                        <p:tav tm="100000">
                                          <p:val>
                                            <p:strVal val="#ppt_x"/>
                                          </p:val>
                                        </p:tav>
                                      </p:tavLst>
                                    </p:anim>
                                    <p:anim calcmode="lin" valueType="num">
                                      <p:cBhvr>
                                        <p:cTn id="9" dur="1000" fill="hold"/>
                                        <p:tgtEl>
                                          <p:spTgt spid="430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3013">
                                            <p:txEl>
                                              <p:pRg st="0" end="0"/>
                                            </p:txEl>
                                          </p:spTgt>
                                        </p:tgtEl>
                                        <p:attrNameLst>
                                          <p:attrName>style.visibility</p:attrName>
                                        </p:attrNameLst>
                                      </p:cBhvr>
                                      <p:to>
                                        <p:strVal val="visible"/>
                                      </p:to>
                                    </p:set>
                                    <p:animEffect transition="in" filter="fade">
                                      <p:cBhvr>
                                        <p:cTn id="14" dur="1000"/>
                                        <p:tgtEl>
                                          <p:spTgt spid="43013">
                                            <p:txEl>
                                              <p:pRg st="0" end="0"/>
                                            </p:txEl>
                                          </p:spTgt>
                                        </p:tgtEl>
                                      </p:cBhvr>
                                    </p:animEffect>
                                    <p:anim calcmode="lin" valueType="num">
                                      <p:cBhvr>
                                        <p:cTn id="15" dur="1000" fill="hold"/>
                                        <p:tgtEl>
                                          <p:spTgt spid="4301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30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3013">
                                            <p:txEl>
                                              <p:pRg st="1" end="1"/>
                                            </p:txEl>
                                          </p:spTgt>
                                        </p:tgtEl>
                                        <p:attrNameLst>
                                          <p:attrName>style.visibility</p:attrName>
                                        </p:attrNameLst>
                                      </p:cBhvr>
                                      <p:to>
                                        <p:strVal val="visible"/>
                                      </p:to>
                                    </p:set>
                                    <p:animEffect transition="in" filter="fade">
                                      <p:cBhvr>
                                        <p:cTn id="21" dur="1000"/>
                                        <p:tgtEl>
                                          <p:spTgt spid="43013">
                                            <p:txEl>
                                              <p:pRg st="1" end="1"/>
                                            </p:txEl>
                                          </p:spTgt>
                                        </p:tgtEl>
                                      </p:cBhvr>
                                    </p:animEffect>
                                    <p:anim calcmode="lin" valueType="num">
                                      <p:cBhvr>
                                        <p:cTn id="22" dur="1000" fill="hold"/>
                                        <p:tgtEl>
                                          <p:spTgt spid="4301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30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3013">
                                            <p:txEl>
                                              <p:pRg st="2" end="2"/>
                                            </p:txEl>
                                          </p:spTgt>
                                        </p:tgtEl>
                                        <p:attrNameLst>
                                          <p:attrName>style.visibility</p:attrName>
                                        </p:attrNameLst>
                                      </p:cBhvr>
                                      <p:to>
                                        <p:strVal val="visible"/>
                                      </p:to>
                                    </p:set>
                                    <p:animEffect transition="in" filter="fade">
                                      <p:cBhvr>
                                        <p:cTn id="28" dur="1000"/>
                                        <p:tgtEl>
                                          <p:spTgt spid="43013">
                                            <p:txEl>
                                              <p:pRg st="2" end="2"/>
                                            </p:txEl>
                                          </p:spTgt>
                                        </p:tgtEl>
                                      </p:cBhvr>
                                    </p:animEffect>
                                    <p:anim calcmode="lin" valueType="num">
                                      <p:cBhvr>
                                        <p:cTn id="29" dur="1000" fill="hold"/>
                                        <p:tgtEl>
                                          <p:spTgt spid="4301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30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3013">
                                            <p:txEl>
                                              <p:pRg st="3" end="3"/>
                                            </p:txEl>
                                          </p:spTgt>
                                        </p:tgtEl>
                                        <p:attrNameLst>
                                          <p:attrName>style.visibility</p:attrName>
                                        </p:attrNameLst>
                                      </p:cBhvr>
                                      <p:to>
                                        <p:strVal val="visible"/>
                                      </p:to>
                                    </p:set>
                                    <p:animEffect transition="in" filter="fade">
                                      <p:cBhvr>
                                        <p:cTn id="35" dur="1000"/>
                                        <p:tgtEl>
                                          <p:spTgt spid="43013">
                                            <p:txEl>
                                              <p:pRg st="3" end="3"/>
                                            </p:txEl>
                                          </p:spTgt>
                                        </p:tgtEl>
                                      </p:cBhvr>
                                    </p:animEffect>
                                    <p:anim calcmode="lin" valueType="num">
                                      <p:cBhvr>
                                        <p:cTn id="36" dur="1000" fill="hold"/>
                                        <p:tgtEl>
                                          <p:spTgt spid="4301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30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3013">
                                            <p:txEl>
                                              <p:pRg st="4" end="4"/>
                                            </p:txEl>
                                          </p:spTgt>
                                        </p:tgtEl>
                                        <p:attrNameLst>
                                          <p:attrName>style.visibility</p:attrName>
                                        </p:attrNameLst>
                                      </p:cBhvr>
                                      <p:to>
                                        <p:strVal val="visible"/>
                                      </p:to>
                                    </p:set>
                                    <p:animEffect transition="in" filter="fade">
                                      <p:cBhvr>
                                        <p:cTn id="42" dur="1000"/>
                                        <p:tgtEl>
                                          <p:spTgt spid="43013">
                                            <p:txEl>
                                              <p:pRg st="4" end="4"/>
                                            </p:txEl>
                                          </p:spTgt>
                                        </p:tgtEl>
                                      </p:cBhvr>
                                    </p:animEffect>
                                    <p:anim calcmode="lin" valueType="num">
                                      <p:cBhvr>
                                        <p:cTn id="43" dur="1000" fill="hold"/>
                                        <p:tgtEl>
                                          <p:spTgt spid="4301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30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DD95B84B-69BA-4A26-B668-6B014DF78E87}" type="datetime1">
              <a:rPr lang="id-ID" smtClean="0"/>
              <a:pPr>
                <a:defRPr/>
              </a:pPr>
              <a:t>19/06/2019</a:t>
            </a:fld>
            <a:endParaRPr lang="en-US" smtClean="0"/>
          </a:p>
        </p:txBody>
      </p:sp>
      <p:sp>
        <p:nvSpPr>
          <p:cNvPr id="53251"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5325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90A2735E-20E8-4208-8A36-88C194612442}" type="slidenum">
              <a:rPr lang="en-US" smtClean="0"/>
              <a:pPr>
                <a:defRPr/>
              </a:pPr>
              <a:t>49</a:t>
            </a:fld>
            <a:endParaRPr lang="en-US" smtClean="0"/>
          </a:p>
        </p:txBody>
      </p:sp>
      <p:sp>
        <p:nvSpPr>
          <p:cNvPr id="44037" name="Rectangle 5"/>
          <p:cNvSpPr>
            <a:spLocks noChangeArrowheads="1"/>
          </p:cNvSpPr>
          <p:nvPr/>
        </p:nvSpPr>
        <p:spPr bwMode="auto">
          <a:xfrm>
            <a:off x="381000" y="304800"/>
            <a:ext cx="8305800" cy="6248400"/>
          </a:xfrm>
          <a:prstGeom prst="rect">
            <a:avLst/>
          </a:prstGeom>
          <a:noFill/>
          <a:ln w="9525">
            <a:noFill/>
            <a:miter lim="800000"/>
            <a:headEnd/>
            <a:tailEnd/>
          </a:ln>
        </p:spPr>
        <p:txBody>
          <a:bodyPr anchor="ctr">
            <a:spAutoFit/>
          </a:bodyPr>
          <a:lstStyle/>
          <a:p>
            <a:pPr algn="ctr">
              <a:tabLst>
                <a:tab pos="342900" algn="l"/>
              </a:tabLst>
            </a:pPr>
            <a:r>
              <a:rPr lang="en-US" sz="3600" b="1" i="1" dirty="0">
                <a:solidFill>
                  <a:schemeClr val="tx2"/>
                </a:solidFill>
                <a:latin typeface="Arial" charset="0"/>
              </a:rPr>
              <a:t>CIRI NEGOSIATOR</a:t>
            </a:r>
            <a:endParaRPr lang="en-US" sz="3600" b="1" dirty="0">
              <a:solidFill>
                <a:schemeClr val="tx2"/>
              </a:solidFill>
              <a:latin typeface="Arial" charset="0"/>
            </a:endParaRPr>
          </a:p>
          <a:p>
            <a:pPr algn="ctr">
              <a:tabLst>
                <a:tab pos="342900" algn="l"/>
              </a:tabLst>
            </a:pPr>
            <a:r>
              <a:rPr lang="en-US" sz="3600" b="1" i="1" dirty="0">
                <a:solidFill>
                  <a:schemeClr val="tx2"/>
                </a:solidFill>
                <a:latin typeface="Arial" charset="0"/>
              </a:rPr>
              <a:t>YANG BAIK</a:t>
            </a:r>
          </a:p>
          <a:p>
            <a:pPr algn="ctr">
              <a:tabLst>
                <a:tab pos="342900" algn="l"/>
              </a:tabLst>
            </a:pPr>
            <a:endParaRPr lang="en-US" sz="2800" b="1" dirty="0">
              <a:solidFill>
                <a:srgbClr val="FF3399"/>
              </a:solidFill>
              <a:latin typeface="Arial" charset="0"/>
            </a:endParaRPr>
          </a:p>
          <a:p>
            <a:pPr>
              <a:buFontTx/>
              <a:buBlip>
                <a:blip r:embed="rId2"/>
              </a:buBlip>
              <a:tabLst>
                <a:tab pos="342900" algn="l"/>
              </a:tabLst>
            </a:pPr>
            <a:r>
              <a:rPr lang="id-ID" sz="2800" b="1" i="1" dirty="0">
                <a:latin typeface="Arial" charset="0"/>
              </a:rPr>
              <a:t> </a:t>
            </a:r>
            <a:r>
              <a:rPr lang="en-US" sz="2800" b="1" i="1" dirty="0">
                <a:latin typeface="Arial" charset="0"/>
              </a:rPr>
              <a:t>BERWAWASAN YANG LUAS DALAM </a:t>
            </a:r>
            <a:endParaRPr lang="id-ID" sz="2800" b="1" i="1" dirty="0">
              <a:latin typeface="Arial" charset="0"/>
            </a:endParaRPr>
          </a:p>
          <a:p>
            <a:pPr>
              <a:tabLst>
                <a:tab pos="342900" algn="l"/>
              </a:tabLst>
            </a:pPr>
            <a:r>
              <a:rPr lang="id-ID" sz="2800" b="1" i="1" dirty="0">
                <a:latin typeface="Arial" charset="0"/>
              </a:rPr>
              <a:t>    </a:t>
            </a:r>
            <a:r>
              <a:rPr lang="en-US" sz="2800" b="1" i="1" dirty="0">
                <a:latin typeface="Arial" charset="0"/>
              </a:rPr>
              <a:t>HUBUNGAN BISNIS</a:t>
            </a:r>
          </a:p>
          <a:p>
            <a:pPr>
              <a:buFontTx/>
              <a:buBlip>
                <a:blip r:embed="rId2"/>
              </a:buBlip>
              <a:tabLst>
                <a:tab pos="342900" algn="l"/>
              </a:tabLst>
            </a:pPr>
            <a:r>
              <a:rPr lang="en-US" sz="2800" b="1" i="1" dirty="0">
                <a:latin typeface="Arial" charset="0"/>
              </a:rPr>
              <a:t> MENGUASAI MASALAH MENGENAI </a:t>
            </a:r>
            <a:endParaRPr lang="id-ID" sz="2800" b="1" i="1" dirty="0">
              <a:latin typeface="Arial" charset="0"/>
            </a:endParaRPr>
          </a:p>
          <a:p>
            <a:pPr>
              <a:tabLst>
                <a:tab pos="342900" algn="l"/>
              </a:tabLst>
            </a:pPr>
            <a:r>
              <a:rPr lang="id-ID" sz="2800" b="1" i="1" dirty="0">
                <a:latin typeface="Arial" charset="0"/>
              </a:rPr>
              <a:t>    I</a:t>
            </a:r>
            <a:r>
              <a:rPr lang="en-US" sz="2800" b="1" i="1" dirty="0">
                <a:latin typeface="Arial" charset="0"/>
              </a:rPr>
              <a:t>SU YANG DINEGOSIASI</a:t>
            </a:r>
            <a:r>
              <a:rPr lang="id-ID" sz="2800" b="1" i="1" dirty="0">
                <a:latin typeface="Arial" charset="0"/>
              </a:rPr>
              <a:t>K</a:t>
            </a:r>
            <a:r>
              <a:rPr lang="en-US" sz="2800" b="1" i="1" dirty="0">
                <a:latin typeface="Arial" charset="0"/>
              </a:rPr>
              <a:t>AN</a:t>
            </a:r>
          </a:p>
          <a:p>
            <a:pPr>
              <a:buFontTx/>
              <a:buBlip>
                <a:blip r:embed="rId2"/>
              </a:buBlip>
              <a:tabLst>
                <a:tab pos="342900" algn="l"/>
              </a:tabLst>
            </a:pPr>
            <a:r>
              <a:rPr lang="en-US" sz="2800" b="1" i="1" dirty="0">
                <a:latin typeface="Arial" charset="0"/>
              </a:rPr>
              <a:t> PENAMPILAN YANG BAIK</a:t>
            </a:r>
          </a:p>
          <a:p>
            <a:pPr>
              <a:buFontTx/>
              <a:buBlip>
                <a:blip r:embed="rId2"/>
              </a:buBlip>
              <a:tabLst>
                <a:tab pos="342900" algn="l"/>
              </a:tabLst>
            </a:pPr>
            <a:r>
              <a:rPr lang="en-US" sz="2800" b="1" i="1" dirty="0">
                <a:latin typeface="Arial" charset="0"/>
              </a:rPr>
              <a:t> PANDAI MENGKOLABORASIKAN PEM</a:t>
            </a:r>
            <a:endParaRPr lang="id-ID" sz="2800" b="1" i="1" dirty="0">
              <a:latin typeface="Arial" charset="0"/>
            </a:endParaRPr>
          </a:p>
          <a:p>
            <a:pPr>
              <a:tabLst>
                <a:tab pos="342900" algn="l"/>
              </a:tabLst>
            </a:pPr>
            <a:r>
              <a:rPr lang="id-ID" sz="2800" b="1" i="1" dirty="0">
                <a:latin typeface="Arial" charset="0"/>
              </a:rPr>
              <a:t>    </a:t>
            </a:r>
            <a:r>
              <a:rPr lang="en-US" sz="2800" b="1" i="1" dirty="0">
                <a:latin typeface="Arial" charset="0"/>
              </a:rPr>
              <a:t>BICARAAN</a:t>
            </a:r>
          </a:p>
          <a:p>
            <a:pPr>
              <a:buFontTx/>
              <a:buBlip>
                <a:blip r:embed="rId2"/>
              </a:buBlip>
              <a:tabLst>
                <a:tab pos="342900" algn="l"/>
              </a:tabLst>
            </a:pPr>
            <a:r>
              <a:rPr lang="en-US" sz="2800" b="1" i="1" dirty="0">
                <a:latin typeface="Arial" charset="0"/>
              </a:rPr>
              <a:t> PANDAI MELIHAT INFORMASI YANG </a:t>
            </a:r>
            <a:endParaRPr lang="id-ID" sz="2800" b="1" i="1" dirty="0">
              <a:latin typeface="Arial" charset="0"/>
            </a:endParaRPr>
          </a:p>
          <a:p>
            <a:pPr>
              <a:tabLst>
                <a:tab pos="342900" algn="l"/>
              </a:tabLst>
            </a:pPr>
            <a:r>
              <a:rPr lang="id-ID" sz="2800" b="1" i="1" dirty="0">
                <a:latin typeface="Arial" charset="0"/>
              </a:rPr>
              <a:t>    </a:t>
            </a:r>
            <a:r>
              <a:rPr lang="en-US" sz="2800" b="1" i="1" dirty="0">
                <a:latin typeface="Arial" charset="0"/>
              </a:rPr>
              <a:t>KURANG</a:t>
            </a:r>
          </a:p>
          <a:p>
            <a:pPr>
              <a:buFontTx/>
              <a:buBlip>
                <a:blip r:embed="rId2"/>
              </a:buBlip>
              <a:tabLst>
                <a:tab pos="342900" algn="l"/>
              </a:tabLst>
            </a:pPr>
            <a:r>
              <a:rPr lang="en-US" sz="2800" b="1" i="1" dirty="0">
                <a:latin typeface="Arial" charset="0"/>
              </a:rPr>
              <a:t> FLEKSIBEL, TIDAK KAKU</a:t>
            </a:r>
          </a:p>
          <a:p>
            <a:pPr>
              <a:buFontTx/>
              <a:buBlip>
                <a:blip r:embed="rId2"/>
              </a:buBlip>
              <a:tabLst>
                <a:tab pos="342900" algn="l"/>
              </a:tabLst>
            </a:pPr>
            <a:endParaRPr lang="en-US" sz="2000" b="1" i="1" dirty="0">
              <a:latin typeface="Arial" charset="0"/>
            </a:endParaRPr>
          </a:p>
        </p:txBody>
      </p:sp>
      <p:pic>
        <p:nvPicPr>
          <p:cNvPr id="44038" name="Picture 7" descr="AMPLAN2"/>
          <p:cNvPicPr>
            <a:picLocks noChangeAspect="1" noChangeArrowheads="1"/>
          </p:cNvPicPr>
          <p:nvPr/>
        </p:nvPicPr>
        <p:blipFill>
          <a:blip r:embed="rId3"/>
          <a:srcRect/>
          <a:stretch>
            <a:fillRect/>
          </a:stretch>
        </p:blipFill>
        <p:spPr bwMode="auto">
          <a:xfrm>
            <a:off x="381000" y="0"/>
            <a:ext cx="1546225" cy="1905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403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44037">
                                            <p:txEl>
                                              <p:pRg st="0" end="0"/>
                                            </p:txEl>
                                          </p:spTgt>
                                        </p:tgtEl>
                                        <p:attrNameLst>
                                          <p:attrName>ppt_w</p:attrName>
                                        </p:attrNameLst>
                                      </p:cBhvr>
                                    </p:anim>
                                    <p:anim by="(#ppt_w*0.50)" calcmode="lin" valueType="num">
                                      <p:cBhvr>
                                        <p:cTn id="8" dur="500" decel="50000" autoRev="1" fill="hold">
                                          <p:stCondLst>
                                            <p:cond delay="0"/>
                                          </p:stCondLst>
                                        </p:cTn>
                                        <p:tgtEl>
                                          <p:spTgt spid="44037">
                                            <p:txEl>
                                              <p:pRg st="0" end="0"/>
                                            </p:txEl>
                                          </p:spTgt>
                                        </p:tgtEl>
                                        <p:attrNameLst>
                                          <p:attrName>ppt_x</p:attrName>
                                        </p:attrNameLst>
                                      </p:cBhvr>
                                    </p:anim>
                                    <p:anim from="(-#ppt_h/2)" to="(#ppt_y)" calcmode="lin" valueType="num">
                                      <p:cBhvr>
                                        <p:cTn id="9" dur="1000" fill="hold">
                                          <p:stCondLst>
                                            <p:cond delay="0"/>
                                          </p:stCondLst>
                                        </p:cTn>
                                        <p:tgtEl>
                                          <p:spTgt spid="44037">
                                            <p:txEl>
                                              <p:pRg st="0" end="0"/>
                                            </p:txEl>
                                          </p:spTgt>
                                        </p:tgtEl>
                                        <p:attrNameLst>
                                          <p:attrName>ppt_y</p:attrName>
                                        </p:attrNameLst>
                                      </p:cBhvr>
                                    </p:anim>
                                    <p:animRot by="21600000">
                                      <p:cBhvr>
                                        <p:cTn id="10" dur="1000" fill="hold">
                                          <p:stCondLst>
                                            <p:cond delay="0"/>
                                          </p:stCondLst>
                                        </p:cTn>
                                        <p:tgtEl>
                                          <p:spTgt spid="44037">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44037">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44037">
                                            <p:txEl>
                                              <p:pRg st="1" end="1"/>
                                            </p:txEl>
                                          </p:spTgt>
                                        </p:tgtEl>
                                        <p:attrNameLst>
                                          <p:attrName>ppt_w</p:attrName>
                                        </p:attrNameLst>
                                      </p:cBhvr>
                                    </p:anim>
                                    <p:anim by="(#ppt_w*0.50)" calcmode="lin" valueType="num">
                                      <p:cBhvr>
                                        <p:cTn id="14" dur="500" decel="50000" autoRev="1" fill="hold">
                                          <p:stCondLst>
                                            <p:cond delay="0"/>
                                          </p:stCondLst>
                                        </p:cTn>
                                        <p:tgtEl>
                                          <p:spTgt spid="44037">
                                            <p:txEl>
                                              <p:pRg st="1" end="1"/>
                                            </p:txEl>
                                          </p:spTgt>
                                        </p:tgtEl>
                                        <p:attrNameLst>
                                          <p:attrName>ppt_x</p:attrName>
                                        </p:attrNameLst>
                                      </p:cBhvr>
                                    </p:anim>
                                    <p:anim from="(-#ppt_h/2)" to="(#ppt_y)" calcmode="lin" valueType="num">
                                      <p:cBhvr>
                                        <p:cTn id="15" dur="1000" fill="hold">
                                          <p:stCondLst>
                                            <p:cond delay="0"/>
                                          </p:stCondLst>
                                        </p:cTn>
                                        <p:tgtEl>
                                          <p:spTgt spid="44037">
                                            <p:txEl>
                                              <p:pRg st="1" end="1"/>
                                            </p:txEl>
                                          </p:spTgt>
                                        </p:tgtEl>
                                        <p:attrNameLst>
                                          <p:attrName>ppt_y</p:attrName>
                                        </p:attrNameLst>
                                      </p:cBhvr>
                                    </p:anim>
                                    <p:animRot by="21600000">
                                      <p:cBhvr>
                                        <p:cTn id="16" dur="1000" fill="hold">
                                          <p:stCondLst>
                                            <p:cond delay="0"/>
                                          </p:stCondLst>
                                        </p:cTn>
                                        <p:tgtEl>
                                          <p:spTgt spid="44037">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4037">
                                            <p:txEl>
                                              <p:pRg st="3" end="3"/>
                                            </p:txEl>
                                          </p:spTgt>
                                        </p:tgtEl>
                                        <p:attrNameLst>
                                          <p:attrName>style.visibility</p:attrName>
                                        </p:attrNameLst>
                                      </p:cBhvr>
                                      <p:to>
                                        <p:strVal val="visible"/>
                                      </p:to>
                                    </p:set>
                                    <p:animEffect transition="in" filter="fade">
                                      <p:cBhvr>
                                        <p:cTn id="21" dur="1000"/>
                                        <p:tgtEl>
                                          <p:spTgt spid="44037">
                                            <p:txEl>
                                              <p:pRg st="3" end="3"/>
                                            </p:txEl>
                                          </p:spTgt>
                                        </p:tgtEl>
                                      </p:cBhvr>
                                    </p:animEffect>
                                    <p:anim calcmode="lin" valueType="num">
                                      <p:cBhvr>
                                        <p:cTn id="22" dur="1000" fill="hold"/>
                                        <p:tgtEl>
                                          <p:spTgt spid="4403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4037">
                                            <p:txEl>
                                              <p:pRg st="3" end="3"/>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44037">
                                            <p:txEl>
                                              <p:pRg st="4" end="4"/>
                                            </p:txEl>
                                          </p:spTgt>
                                        </p:tgtEl>
                                        <p:attrNameLst>
                                          <p:attrName>style.visibility</p:attrName>
                                        </p:attrNameLst>
                                      </p:cBhvr>
                                      <p:to>
                                        <p:strVal val="visible"/>
                                      </p:to>
                                    </p:set>
                                    <p:animEffect transition="in" filter="fade">
                                      <p:cBhvr>
                                        <p:cTn id="26" dur="1000"/>
                                        <p:tgtEl>
                                          <p:spTgt spid="44037">
                                            <p:txEl>
                                              <p:pRg st="4" end="4"/>
                                            </p:txEl>
                                          </p:spTgt>
                                        </p:tgtEl>
                                      </p:cBhvr>
                                    </p:animEffect>
                                    <p:anim calcmode="lin" valueType="num">
                                      <p:cBhvr>
                                        <p:cTn id="27" dur="1000" fill="hold"/>
                                        <p:tgtEl>
                                          <p:spTgt spid="44037">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403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44037">
                                            <p:txEl>
                                              <p:pRg st="5" end="5"/>
                                            </p:txEl>
                                          </p:spTgt>
                                        </p:tgtEl>
                                        <p:attrNameLst>
                                          <p:attrName>style.visibility</p:attrName>
                                        </p:attrNameLst>
                                      </p:cBhvr>
                                      <p:to>
                                        <p:strVal val="visible"/>
                                      </p:to>
                                    </p:set>
                                    <p:animEffect transition="in" filter="fade">
                                      <p:cBhvr>
                                        <p:cTn id="33" dur="1000"/>
                                        <p:tgtEl>
                                          <p:spTgt spid="44037">
                                            <p:txEl>
                                              <p:pRg st="5" end="5"/>
                                            </p:txEl>
                                          </p:spTgt>
                                        </p:tgtEl>
                                      </p:cBhvr>
                                    </p:animEffect>
                                    <p:anim calcmode="lin" valueType="num">
                                      <p:cBhvr>
                                        <p:cTn id="34" dur="1000" fill="hold"/>
                                        <p:tgtEl>
                                          <p:spTgt spid="44037">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44037">
                                            <p:txEl>
                                              <p:pRg st="5" end="5"/>
                                            </p:txEl>
                                          </p:spTgt>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44037">
                                            <p:txEl>
                                              <p:pRg st="6" end="6"/>
                                            </p:txEl>
                                          </p:spTgt>
                                        </p:tgtEl>
                                        <p:attrNameLst>
                                          <p:attrName>style.visibility</p:attrName>
                                        </p:attrNameLst>
                                      </p:cBhvr>
                                      <p:to>
                                        <p:strVal val="visible"/>
                                      </p:to>
                                    </p:set>
                                    <p:animEffect transition="in" filter="fade">
                                      <p:cBhvr>
                                        <p:cTn id="38" dur="1000"/>
                                        <p:tgtEl>
                                          <p:spTgt spid="44037">
                                            <p:txEl>
                                              <p:pRg st="6" end="6"/>
                                            </p:txEl>
                                          </p:spTgt>
                                        </p:tgtEl>
                                      </p:cBhvr>
                                    </p:animEffect>
                                    <p:anim calcmode="lin" valueType="num">
                                      <p:cBhvr>
                                        <p:cTn id="39" dur="1000" fill="hold"/>
                                        <p:tgtEl>
                                          <p:spTgt spid="44037">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4403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44037">
                                            <p:txEl>
                                              <p:pRg st="7" end="7"/>
                                            </p:txEl>
                                          </p:spTgt>
                                        </p:tgtEl>
                                        <p:attrNameLst>
                                          <p:attrName>style.visibility</p:attrName>
                                        </p:attrNameLst>
                                      </p:cBhvr>
                                      <p:to>
                                        <p:strVal val="visible"/>
                                      </p:to>
                                    </p:set>
                                    <p:animEffect transition="in" filter="fade">
                                      <p:cBhvr>
                                        <p:cTn id="45" dur="1000"/>
                                        <p:tgtEl>
                                          <p:spTgt spid="44037">
                                            <p:txEl>
                                              <p:pRg st="7" end="7"/>
                                            </p:txEl>
                                          </p:spTgt>
                                        </p:tgtEl>
                                      </p:cBhvr>
                                    </p:animEffect>
                                    <p:anim calcmode="lin" valueType="num">
                                      <p:cBhvr>
                                        <p:cTn id="46" dur="1000" fill="hold"/>
                                        <p:tgtEl>
                                          <p:spTgt spid="44037">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4403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44037">
                                            <p:txEl>
                                              <p:pRg st="8" end="8"/>
                                            </p:txEl>
                                          </p:spTgt>
                                        </p:tgtEl>
                                        <p:attrNameLst>
                                          <p:attrName>style.visibility</p:attrName>
                                        </p:attrNameLst>
                                      </p:cBhvr>
                                      <p:to>
                                        <p:strVal val="visible"/>
                                      </p:to>
                                    </p:set>
                                    <p:animEffect transition="in" filter="fade">
                                      <p:cBhvr>
                                        <p:cTn id="52" dur="1000"/>
                                        <p:tgtEl>
                                          <p:spTgt spid="44037">
                                            <p:txEl>
                                              <p:pRg st="8" end="8"/>
                                            </p:txEl>
                                          </p:spTgt>
                                        </p:tgtEl>
                                      </p:cBhvr>
                                    </p:animEffect>
                                    <p:anim calcmode="lin" valueType="num">
                                      <p:cBhvr>
                                        <p:cTn id="53" dur="1000" fill="hold"/>
                                        <p:tgtEl>
                                          <p:spTgt spid="44037">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44037">
                                            <p:txEl>
                                              <p:pRg st="8" end="8"/>
                                            </p:txEl>
                                          </p:spTgt>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44037">
                                            <p:txEl>
                                              <p:pRg st="9" end="9"/>
                                            </p:txEl>
                                          </p:spTgt>
                                        </p:tgtEl>
                                        <p:attrNameLst>
                                          <p:attrName>style.visibility</p:attrName>
                                        </p:attrNameLst>
                                      </p:cBhvr>
                                      <p:to>
                                        <p:strVal val="visible"/>
                                      </p:to>
                                    </p:set>
                                    <p:animEffect transition="in" filter="fade">
                                      <p:cBhvr>
                                        <p:cTn id="57" dur="1000"/>
                                        <p:tgtEl>
                                          <p:spTgt spid="44037">
                                            <p:txEl>
                                              <p:pRg st="9" end="9"/>
                                            </p:txEl>
                                          </p:spTgt>
                                        </p:tgtEl>
                                      </p:cBhvr>
                                    </p:animEffect>
                                    <p:anim calcmode="lin" valueType="num">
                                      <p:cBhvr>
                                        <p:cTn id="58" dur="1000" fill="hold"/>
                                        <p:tgtEl>
                                          <p:spTgt spid="44037">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4403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44037">
                                            <p:txEl>
                                              <p:pRg st="10" end="10"/>
                                            </p:txEl>
                                          </p:spTgt>
                                        </p:tgtEl>
                                        <p:attrNameLst>
                                          <p:attrName>style.visibility</p:attrName>
                                        </p:attrNameLst>
                                      </p:cBhvr>
                                      <p:to>
                                        <p:strVal val="visible"/>
                                      </p:to>
                                    </p:set>
                                    <p:animEffect transition="in" filter="fade">
                                      <p:cBhvr>
                                        <p:cTn id="64" dur="1000"/>
                                        <p:tgtEl>
                                          <p:spTgt spid="44037">
                                            <p:txEl>
                                              <p:pRg st="10" end="10"/>
                                            </p:txEl>
                                          </p:spTgt>
                                        </p:tgtEl>
                                      </p:cBhvr>
                                    </p:animEffect>
                                    <p:anim calcmode="lin" valueType="num">
                                      <p:cBhvr>
                                        <p:cTn id="65" dur="1000" fill="hold"/>
                                        <p:tgtEl>
                                          <p:spTgt spid="44037">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44037">
                                            <p:txEl>
                                              <p:pRg st="10" end="10"/>
                                            </p:txEl>
                                          </p:spTgt>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44037">
                                            <p:txEl>
                                              <p:pRg st="11" end="11"/>
                                            </p:txEl>
                                          </p:spTgt>
                                        </p:tgtEl>
                                        <p:attrNameLst>
                                          <p:attrName>style.visibility</p:attrName>
                                        </p:attrNameLst>
                                      </p:cBhvr>
                                      <p:to>
                                        <p:strVal val="visible"/>
                                      </p:to>
                                    </p:set>
                                    <p:animEffect transition="in" filter="fade">
                                      <p:cBhvr>
                                        <p:cTn id="69" dur="1000"/>
                                        <p:tgtEl>
                                          <p:spTgt spid="44037">
                                            <p:txEl>
                                              <p:pRg st="11" end="11"/>
                                            </p:txEl>
                                          </p:spTgt>
                                        </p:tgtEl>
                                      </p:cBhvr>
                                    </p:animEffect>
                                    <p:anim calcmode="lin" valueType="num">
                                      <p:cBhvr>
                                        <p:cTn id="70" dur="1000" fill="hold"/>
                                        <p:tgtEl>
                                          <p:spTgt spid="44037">
                                            <p:txEl>
                                              <p:pRg st="11" end="11"/>
                                            </p:txEl>
                                          </p:spTgt>
                                        </p:tgtEl>
                                        <p:attrNameLst>
                                          <p:attrName>ppt_x</p:attrName>
                                        </p:attrNameLst>
                                      </p:cBhvr>
                                      <p:tavLst>
                                        <p:tav tm="0">
                                          <p:val>
                                            <p:strVal val="#ppt_x"/>
                                          </p:val>
                                        </p:tav>
                                        <p:tav tm="100000">
                                          <p:val>
                                            <p:strVal val="#ppt_x"/>
                                          </p:val>
                                        </p:tav>
                                      </p:tavLst>
                                    </p:anim>
                                    <p:anim calcmode="lin" valueType="num">
                                      <p:cBhvr>
                                        <p:cTn id="71" dur="1000" fill="hold"/>
                                        <p:tgtEl>
                                          <p:spTgt spid="4403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44037">
                                            <p:txEl>
                                              <p:pRg st="12" end="12"/>
                                            </p:txEl>
                                          </p:spTgt>
                                        </p:tgtEl>
                                        <p:attrNameLst>
                                          <p:attrName>style.visibility</p:attrName>
                                        </p:attrNameLst>
                                      </p:cBhvr>
                                      <p:to>
                                        <p:strVal val="visible"/>
                                      </p:to>
                                    </p:set>
                                    <p:animEffect transition="in" filter="fade">
                                      <p:cBhvr>
                                        <p:cTn id="76" dur="1000"/>
                                        <p:tgtEl>
                                          <p:spTgt spid="44037">
                                            <p:txEl>
                                              <p:pRg st="12" end="12"/>
                                            </p:txEl>
                                          </p:spTgt>
                                        </p:tgtEl>
                                      </p:cBhvr>
                                    </p:animEffect>
                                    <p:anim calcmode="lin" valueType="num">
                                      <p:cBhvr>
                                        <p:cTn id="77" dur="1000" fill="hold"/>
                                        <p:tgtEl>
                                          <p:spTgt spid="44037">
                                            <p:txEl>
                                              <p:pRg st="12" end="12"/>
                                            </p:txEl>
                                          </p:spTgt>
                                        </p:tgtEl>
                                        <p:attrNameLst>
                                          <p:attrName>ppt_x</p:attrName>
                                        </p:attrNameLst>
                                      </p:cBhvr>
                                      <p:tavLst>
                                        <p:tav tm="0">
                                          <p:val>
                                            <p:strVal val="#ppt_x"/>
                                          </p:val>
                                        </p:tav>
                                        <p:tav tm="100000">
                                          <p:val>
                                            <p:strVal val="#ppt_x"/>
                                          </p:val>
                                        </p:tav>
                                      </p:tavLst>
                                    </p:anim>
                                    <p:anim calcmode="lin" valueType="num">
                                      <p:cBhvr>
                                        <p:cTn id="78" dur="1000" fill="hold"/>
                                        <p:tgtEl>
                                          <p:spTgt spid="4403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F0818BCA-E89C-4D3D-B867-D3AC3C3468E0}" type="datetime1">
              <a:rPr lang="id-ID" smtClean="0"/>
              <a:pPr>
                <a:defRPr/>
              </a:pPr>
              <a:t>19/06/2019</a:t>
            </a:fld>
            <a:endParaRPr lang="en-US" smtClean="0"/>
          </a:p>
        </p:txBody>
      </p:sp>
      <p:sp>
        <p:nvSpPr>
          <p:cNvPr id="15363"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15364"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559BCD03-067F-473A-9D7B-B3E844DDD951}" type="slidenum">
              <a:rPr lang="en-US" smtClean="0"/>
              <a:pPr>
                <a:defRPr/>
              </a:pPr>
              <a:t>5</a:t>
            </a:fld>
            <a:endParaRPr lang="en-US" smtClean="0"/>
          </a:p>
        </p:txBody>
      </p:sp>
      <p:sp>
        <p:nvSpPr>
          <p:cNvPr id="13317" name="Rectangle 2"/>
          <p:cNvSpPr>
            <a:spLocks noChangeArrowheads="1"/>
          </p:cNvSpPr>
          <p:nvPr/>
        </p:nvSpPr>
        <p:spPr bwMode="auto">
          <a:xfrm>
            <a:off x="457200" y="3308350"/>
            <a:ext cx="7772400" cy="2554288"/>
          </a:xfrm>
          <a:prstGeom prst="rect">
            <a:avLst/>
          </a:prstGeom>
          <a:noFill/>
          <a:ln w="9525">
            <a:noFill/>
            <a:miter lim="800000"/>
            <a:headEnd/>
            <a:tailEnd/>
          </a:ln>
        </p:spPr>
        <p:txBody>
          <a:bodyPr anchor="ctr">
            <a:spAutoFit/>
          </a:bodyPr>
          <a:lstStyle/>
          <a:p>
            <a:pPr algn="ctr"/>
            <a:r>
              <a:rPr lang="en-US" sz="3200" b="1" i="1" dirty="0">
                <a:latin typeface="Bookman Old Style" pitchFamily="18" charset="0"/>
              </a:rPr>
              <a:t>PROSES MENYELESAIKAN PERBEDAAN (GAP) MELALUI PERUNDINGAN UNTUK MENCAPAI SUATU KESEPAKATAN </a:t>
            </a:r>
            <a:r>
              <a:rPr lang="id-ID" sz="3200" b="1" i="1" dirty="0">
                <a:latin typeface="Bookman Old Style" pitchFamily="18" charset="0"/>
              </a:rPr>
              <a:t>                   </a:t>
            </a:r>
            <a:r>
              <a:rPr lang="en-US" sz="3200" b="1" i="1" dirty="0">
                <a:latin typeface="Bookman Old Style" pitchFamily="18" charset="0"/>
              </a:rPr>
              <a:t> ( AGREEMENT )</a:t>
            </a:r>
          </a:p>
        </p:txBody>
      </p:sp>
      <p:sp>
        <p:nvSpPr>
          <p:cNvPr id="13318" name="WordArt 3"/>
          <p:cNvSpPr>
            <a:spLocks noChangeArrowheads="1" noChangeShapeType="1" noTextEdit="1"/>
          </p:cNvSpPr>
          <p:nvPr/>
        </p:nvSpPr>
        <p:spPr bwMode="auto">
          <a:xfrm>
            <a:off x="1828800" y="1066800"/>
            <a:ext cx="5334000" cy="1295400"/>
          </a:xfrm>
          <a:prstGeom prst="rect">
            <a:avLst/>
          </a:prstGeom>
        </p:spPr>
        <p:txBody>
          <a:bodyPr wrap="none" fromWordArt="1">
            <a:prstTxWarp prst="textDoubleWave1">
              <a:avLst>
                <a:gd name="adj1" fmla="val 6500"/>
                <a:gd name="adj2" fmla="val 0"/>
              </a:avLst>
            </a:prstTxWarp>
          </a:bodyPr>
          <a:lstStyle/>
          <a:p>
            <a:pPr algn="ctr"/>
            <a:r>
              <a:rPr lang="en-US" sz="3600" b="1" kern="10" dirty="0">
                <a:ln w="9525">
                  <a:solidFill>
                    <a:srgbClr val="000000"/>
                  </a:solidFill>
                  <a:round/>
                  <a:headEnd/>
                  <a:tailEnd/>
                </a:ln>
                <a:solidFill>
                  <a:srgbClr val="FF66CC"/>
                </a:solidFill>
                <a:latin typeface="Bookman Old Style"/>
              </a:rPr>
              <a:t>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0" fill="hold"/>
                                        <p:tgtEl>
                                          <p:spTgt spid="13318"/>
                                        </p:tgtEl>
                                        <p:attrNameLst>
                                          <p:attrName>ppt_w</p:attrName>
                                        </p:attrNameLst>
                                      </p:cBhvr>
                                      <p:tavLst>
                                        <p:tav tm="0" fmla="#ppt_w*sin(2.5*pi*$)">
                                          <p:val>
                                            <p:fltVal val="0"/>
                                          </p:val>
                                        </p:tav>
                                        <p:tav tm="100000">
                                          <p:val>
                                            <p:fltVal val="1"/>
                                          </p:val>
                                        </p:tav>
                                      </p:tavLst>
                                    </p:anim>
                                    <p:anim calcmode="lin" valueType="num">
                                      <p:cBhvr>
                                        <p:cTn id="8" dur="5000" fill="hold"/>
                                        <p:tgtEl>
                                          <p:spTgt spid="1331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13317"/>
                                        </p:tgtEl>
                                        <p:attrNameLst>
                                          <p:attrName>style.visibility</p:attrName>
                                        </p:attrNameLst>
                                      </p:cBhvr>
                                      <p:to>
                                        <p:strVal val="visible"/>
                                      </p:to>
                                    </p:set>
                                    <p:anim by="(-#ppt_w*2)" calcmode="lin" valueType="num">
                                      <p:cBhvr rctx="PPT">
                                        <p:cTn id="13" dur="500" autoRev="1" fill="hold">
                                          <p:stCondLst>
                                            <p:cond delay="0"/>
                                          </p:stCondLst>
                                        </p:cTn>
                                        <p:tgtEl>
                                          <p:spTgt spid="13317"/>
                                        </p:tgtEl>
                                        <p:attrNameLst>
                                          <p:attrName>ppt_w</p:attrName>
                                        </p:attrNameLst>
                                      </p:cBhvr>
                                    </p:anim>
                                    <p:anim by="(#ppt_w*0.50)" calcmode="lin" valueType="num">
                                      <p:cBhvr>
                                        <p:cTn id="14" dur="500" decel="50000" autoRev="1" fill="hold">
                                          <p:stCondLst>
                                            <p:cond delay="0"/>
                                          </p:stCondLst>
                                        </p:cTn>
                                        <p:tgtEl>
                                          <p:spTgt spid="13317"/>
                                        </p:tgtEl>
                                        <p:attrNameLst>
                                          <p:attrName>ppt_x</p:attrName>
                                        </p:attrNameLst>
                                      </p:cBhvr>
                                    </p:anim>
                                    <p:anim from="(-#ppt_h/2)" to="(#ppt_y)" calcmode="lin" valueType="num">
                                      <p:cBhvr>
                                        <p:cTn id="15" dur="1000" fill="hold">
                                          <p:stCondLst>
                                            <p:cond delay="0"/>
                                          </p:stCondLst>
                                        </p:cTn>
                                        <p:tgtEl>
                                          <p:spTgt spid="13317"/>
                                        </p:tgtEl>
                                        <p:attrNameLst>
                                          <p:attrName>ppt_y</p:attrName>
                                        </p:attrNameLst>
                                      </p:cBhvr>
                                    </p:anim>
                                    <p:animRot by="21600000">
                                      <p:cBhvr>
                                        <p:cTn id="16" dur="1000" fill="hold">
                                          <p:stCondLst>
                                            <p:cond delay="0"/>
                                          </p:stCondLst>
                                        </p:cTn>
                                        <p:tgtEl>
                                          <p:spTgt spid="133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E080179C-4EA0-41A1-815E-9F67FE600E49}" type="datetime1">
              <a:rPr lang="id-ID" smtClean="0"/>
              <a:pPr>
                <a:defRPr/>
              </a:pPr>
              <a:t>19/06/2019</a:t>
            </a:fld>
            <a:endParaRPr lang="en-US" smtClean="0"/>
          </a:p>
        </p:txBody>
      </p:sp>
      <p:sp>
        <p:nvSpPr>
          <p:cNvPr id="54275"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5427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75BC31E-D88C-46F9-9318-C8A459287DF1}" type="slidenum">
              <a:rPr lang="en-US" smtClean="0"/>
              <a:pPr>
                <a:defRPr/>
              </a:pPr>
              <a:t>50</a:t>
            </a:fld>
            <a:endParaRPr lang="en-US" smtClean="0"/>
          </a:p>
        </p:txBody>
      </p:sp>
      <p:sp>
        <p:nvSpPr>
          <p:cNvPr id="12293" name="Rectangle 5"/>
          <p:cNvSpPr>
            <a:spLocks noChangeArrowheads="1"/>
          </p:cNvSpPr>
          <p:nvPr/>
        </p:nvSpPr>
        <p:spPr bwMode="auto">
          <a:xfrm>
            <a:off x="152400" y="304800"/>
            <a:ext cx="8610600" cy="5416868"/>
          </a:xfrm>
          <a:prstGeom prst="rect">
            <a:avLst/>
          </a:prstGeom>
          <a:noFill/>
          <a:ln w="9525">
            <a:noFill/>
            <a:miter lim="800000"/>
            <a:headEnd/>
            <a:tailEnd/>
          </a:ln>
          <a:effectLst/>
        </p:spPr>
        <p:txBody>
          <a:bodyPr wrap="square" anchor="ctr">
            <a:spAutoFit/>
          </a:bodyPr>
          <a:lstStyle/>
          <a:p>
            <a:pPr>
              <a:tabLst>
                <a:tab pos="342900" algn="l"/>
              </a:tabLst>
              <a:defRPr/>
            </a:pPr>
            <a:r>
              <a:rPr lang="id-ID" sz="3200" b="1" i="1" dirty="0">
                <a:solidFill>
                  <a:schemeClr val="accent2">
                    <a:lumMod val="75000"/>
                  </a:schemeClr>
                </a:solidFill>
                <a:latin typeface="Arial" charset="0"/>
                <a:cs typeface="+mn-cs"/>
              </a:rPr>
              <a:t>LANJUTAN</a:t>
            </a:r>
          </a:p>
          <a:p>
            <a:pPr>
              <a:tabLst>
                <a:tab pos="342900" algn="l"/>
              </a:tabLst>
              <a:defRPr/>
            </a:pPr>
            <a:endParaRPr lang="id-ID" sz="2800" b="1" i="1" dirty="0">
              <a:solidFill>
                <a:srgbClr val="FF3399"/>
              </a:solidFill>
              <a:latin typeface="Arial" charset="0"/>
              <a:cs typeface="+mn-cs"/>
            </a:endParaRPr>
          </a:p>
          <a:p>
            <a:pPr>
              <a:tabLst>
                <a:tab pos="342900" algn="l"/>
              </a:tabLst>
              <a:defRPr/>
            </a:pPr>
            <a:endParaRPr lang="en-US" sz="2800" b="1" i="1" dirty="0">
              <a:solidFill>
                <a:srgbClr val="FF3399"/>
              </a:solidFill>
              <a:latin typeface="Arial" charset="0"/>
              <a:cs typeface="+mn-cs"/>
            </a:endParaRPr>
          </a:p>
          <a:p>
            <a:pPr algn="ctr">
              <a:tabLst>
                <a:tab pos="342900" algn="l"/>
              </a:tabLst>
              <a:defRPr/>
            </a:pPr>
            <a:endParaRPr lang="en-US" b="1" dirty="0">
              <a:solidFill>
                <a:srgbClr val="FF3399"/>
              </a:solidFill>
              <a:latin typeface="Arial" charset="0"/>
              <a:cs typeface="+mn-cs"/>
            </a:endParaRPr>
          </a:p>
          <a:p>
            <a:pPr>
              <a:buFontTx/>
              <a:buBlip>
                <a:blip r:embed="rId2"/>
              </a:buBlip>
              <a:tabLst>
                <a:tab pos="342900" algn="l"/>
              </a:tabLst>
              <a:defRPr/>
            </a:pPr>
            <a:r>
              <a:rPr lang="en-US" sz="2400" b="1" i="1" dirty="0">
                <a:latin typeface="Arial" charset="0"/>
                <a:cs typeface="+mn-cs"/>
              </a:rPr>
              <a:t>PANDAI MENGEMUKAKAN PIKIRAN DENGAN JELAS</a:t>
            </a:r>
          </a:p>
          <a:p>
            <a:pPr>
              <a:buFontTx/>
              <a:buBlip>
                <a:blip r:embed="rId2"/>
              </a:buBlip>
              <a:tabLst>
                <a:tab pos="342900" algn="l"/>
              </a:tabLst>
              <a:defRPr/>
            </a:pPr>
            <a:r>
              <a:rPr lang="en-US" sz="2400" b="1" i="1" dirty="0">
                <a:latin typeface="Arial" charset="0"/>
                <a:cs typeface="+mn-cs"/>
              </a:rPr>
              <a:t> DAPAT MENJADI PENDENGAR YANG BAIK</a:t>
            </a:r>
          </a:p>
          <a:p>
            <a:pPr>
              <a:buFontTx/>
              <a:buBlip>
                <a:blip r:embed="rId2"/>
              </a:buBlip>
              <a:tabLst>
                <a:tab pos="342900" algn="l"/>
              </a:tabLst>
              <a:defRPr/>
            </a:pPr>
            <a:r>
              <a:rPr lang="en-US" sz="2400" b="1" i="1" dirty="0">
                <a:latin typeface="Arial" charset="0"/>
                <a:cs typeface="+mn-cs"/>
              </a:rPr>
              <a:t> MEMPUNYAI TEKAD YANG BAIK TER HADAP </a:t>
            </a:r>
            <a:r>
              <a:rPr lang="id-ID" sz="2400" b="1" i="1" dirty="0">
                <a:latin typeface="Arial" charset="0"/>
                <a:cs typeface="+mn-cs"/>
              </a:rPr>
              <a:t> KE – </a:t>
            </a:r>
          </a:p>
          <a:p>
            <a:pPr>
              <a:tabLst>
                <a:tab pos="342900" algn="l"/>
              </a:tabLst>
              <a:defRPr/>
            </a:pPr>
            <a:r>
              <a:rPr lang="id-ID" sz="2400" b="1" i="1" dirty="0">
                <a:latin typeface="Arial" charset="0"/>
                <a:cs typeface="+mn-cs"/>
              </a:rPr>
              <a:t>    INGINAN</a:t>
            </a:r>
            <a:endParaRPr lang="en-US" sz="2400" b="1" i="1" dirty="0">
              <a:latin typeface="Arial" charset="0"/>
              <a:cs typeface="+mn-cs"/>
            </a:endParaRPr>
          </a:p>
          <a:p>
            <a:pPr>
              <a:buFontTx/>
              <a:buBlip>
                <a:blip r:embed="rId2"/>
              </a:buBlip>
              <a:tabLst>
                <a:tab pos="342900" algn="l"/>
              </a:tabLst>
              <a:defRPr/>
            </a:pPr>
            <a:r>
              <a:rPr lang="en-US" sz="2400" b="1" i="1" dirty="0">
                <a:latin typeface="Arial" charset="0"/>
                <a:cs typeface="+mn-cs"/>
              </a:rPr>
              <a:t> TERLATIH BERFIKIR ANALITIS</a:t>
            </a:r>
          </a:p>
          <a:p>
            <a:pPr>
              <a:buFontTx/>
              <a:buBlip>
                <a:blip r:embed="rId2"/>
              </a:buBlip>
              <a:tabLst>
                <a:tab pos="342900" algn="l"/>
              </a:tabLst>
              <a:defRPr/>
            </a:pPr>
            <a:r>
              <a:rPr lang="en-US" sz="2400" b="1" i="1" dirty="0">
                <a:latin typeface="Arial" charset="0"/>
                <a:cs typeface="+mn-cs"/>
              </a:rPr>
              <a:t> MEMPUNYAI DAYA TAHAN TERHADAP FRUSTASI </a:t>
            </a:r>
            <a:endParaRPr lang="id-ID" sz="2400" b="1" i="1" dirty="0">
              <a:latin typeface="Arial" charset="0"/>
              <a:cs typeface="+mn-cs"/>
            </a:endParaRPr>
          </a:p>
          <a:p>
            <a:pPr>
              <a:tabLst>
                <a:tab pos="342900" algn="l"/>
              </a:tabLst>
              <a:defRPr/>
            </a:pPr>
            <a:r>
              <a:rPr lang="id-ID" sz="2400" b="1" i="1" dirty="0">
                <a:latin typeface="Arial" charset="0"/>
                <a:cs typeface="+mn-cs"/>
              </a:rPr>
              <a:t>   </a:t>
            </a:r>
            <a:r>
              <a:rPr lang="en-US" sz="2400" b="1" i="1" dirty="0">
                <a:latin typeface="Arial" charset="0"/>
                <a:cs typeface="+mn-cs"/>
              </a:rPr>
              <a:t>TINGGI</a:t>
            </a:r>
          </a:p>
          <a:p>
            <a:pPr>
              <a:buFontTx/>
              <a:buBlip>
                <a:blip r:embed="rId2"/>
              </a:buBlip>
              <a:tabLst>
                <a:tab pos="342900" algn="l"/>
              </a:tabLst>
              <a:defRPr/>
            </a:pPr>
            <a:r>
              <a:rPr lang="en-US" sz="2400" b="1" i="1" dirty="0">
                <a:latin typeface="Arial" charset="0"/>
                <a:cs typeface="+mn-cs"/>
              </a:rPr>
              <a:t> KALEM TAK SUKA MEMBUKA RAHASIA</a:t>
            </a:r>
          </a:p>
          <a:p>
            <a:pPr>
              <a:buFontTx/>
              <a:buBlip>
                <a:blip r:embed="rId2"/>
              </a:buBlip>
              <a:tabLst>
                <a:tab pos="342900" algn="l"/>
              </a:tabLst>
              <a:defRPr/>
            </a:pPr>
            <a:r>
              <a:rPr lang="en-US" sz="2400" b="1" i="1" dirty="0">
                <a:latin typeface="Arial" charset="0"/>
                <a:cs typeface="+mn-cs"/>
              </a:rPr>
              <a:t> PERCAYA DIRI YANG TINGGI MENYUKAI PEKERJA</a:t>
            </a:r>
            <a:endParaRPr lang="id-ID" sz="2400" b="1" i="1" dirty="0">
              <a:latin typeface="Arial" charset="0"/>
              <a:cs typeface="+mn-cs"/>
            </a:endParaRPr>
          </a:p>
          <a:p>
            <a:pPr>
              <a:tabLst>
                <a:tab pos="342900" algn="l"/>
              </a:tabLst>
              <a:defRPr/>
            </a:pPr>
            <a:r>
              <a:rPr lang="id-ID" sz="2400" b="1" i="1" dirty="0">
                <a:latin typeface="Arial" charset="0"/>
                <a:cs typeface="+mn-cs"/>
              </a:rPr>
              <a:t>   </a:t>
            </a:r>
            <a:r>
              <a:rPr lang="en-US" sz="2400" b="1" i="1" dirty="0">
                <a:latin typeface="Arial" charset="0"/>
                <a:cs typeface="+mn-cs"/>
              </a:rPr>
              <a:t>AN NEGOSIASI</a:t>
            </a:r>
          </a:p>
        </p:txBody>
      </p:sp>
      <p:pic>
        <p:nvPicPr>
          <p:cNvPr id="45062" name="Picture 7" descr="AMPLAN2"/>
          <p:cNvPicPr>
            <a:picLocks noChangeAspect="1" noChangeArrowheads="1"/>
          </p:cNvPicPr>
          <p:nvPr/>
        </p:nvPicPr>
        <p:blipFill>
          <a:blip r:embed="rId3"/>
          <a:srcRect/>
          <a:stretch>
            <a:fillRect/>
          </a:stretch>
        </p:blipFill>
        <p:spPr bwMode="auto">
          <a:xfrm>
            <a:off x="6477000" y="0"/>
            <a:ext cx="1546225" cy="2209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fade">
                                      <p:cBhvr>
                                        <p:cTn id="7" dur="1000"/>
                                        <p:tgtEl>
                                          <p:spTgt spid="12293">
                                            <p:txEl>
                                              <p:pRg st="0" end="0"/>
                                            </p:txEl>
                                          </p:spTgt>
                                        </p:tgtEl>
                                      </p:cBhvr>
                                    </p:animEffect>
                                    <p:anim calcmode="lin" valueType="num">
                                      <p:cBhvr>
                                        <p:cTn id="8" dur="1000" fill="hold"/>
                                        <p:tgtEl>
                                          <p:spTgt spid="1229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2293">
                                            <p:txEl>
                                              <p:pRg st="4" end="4"/>
                                            </p:txEl>
                                          </p:spTgt>
                                        </p:tgtEl>
                                        <p:attrNameLst>
                                          <p:attrName>style.visibility</p:attrName>
                                        </p:attrNameLst>
                                      </p:cBhvr>
                                      <p:to>
                                        <p:strVal val="visible"/>
                                      </p:to>
                                    </p:set>
                                    <p:animEffect transition="in" filter="fade">
                                      <p:cBhvr>
                                        <p:cTn id="14" dur="1000"/>
                                        <p:tgtEl>
                                          <p:spTgt spid="12293">
                                            <p:txEl>
                                              <p:pRg st="4" end="4"/>
                                            </p:txEl>
                                          </p:spTgt>
                                        </p:tgtEl>
                                      </p:cBhvr>
                                    </p:animEffect>
                                    <p:anim calcmode="lin" valueType="num">
                                      <p:cBhvr>
                                        <p:cTn id="15" dur="1000" fill="hold"/>
                                        <p:tgtEl>
                                          <p:spTgt spid="1229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229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2293">
                                            <p:txEl>
                                              <p:pRg st="5" end="5"/>
                                            </p:txEl>
                                          </p:spTgt>
                                        </p:tgtEl>
                                        <p:attrNameLst>
                                          <p:attrName>style.visibility</p:attrName>
                                        </p:attrNameLst>
                                      </p:cBhvr>
                                      <p:to>
                                        <p:strVal val="visible"/>
                                      </p:to>
                                    </p:set>
                                    <p:animEffect transition="in" filter="fade">
                                      <p:cBhvr>
                                        <p:cTn id="21" dur="1000"/>
                                        <p:tgtEl>
                                          <p:spTgt spid="12293">
                                            <p:txEl>
                                              <p:pRg st="5" end="5"/>
                                            </p:txEl>
                                          </p:spTgt>
                                        </p:tgtEl>
                                      </p:cBhvr>
                                    </p:animEffect>
                                    <p:anim calcmode="lin" valueType="num">
                                      <p:cBhvr>
                                        <p:cTn id="22" dur="1000" fill="hold"/>
                                        <p:tgtEl>
                                          <p:spTgt spid="1229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229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2293">
                                            <p:txEl>
                                              <p:pRg st="6" end="6"/>
                                            </p:txEl>
                                          </p:spTgt>
                                        </p:tgtEl>
                                        <p:attrNameLst>
                                          <p:attrName>style.visibility</p:attrName>
                                        </p:attrNameLst>
                                      </p:cBhvr>
                                      <p:to>
                                        <p:strVal val="visible"/>
                                      </p:to>
                                    </p:set>
                                    <p:animEffect transition="in" filter="fade">
                                      <p:cBhvr>
                                        <p:cTn id="28" dur="1000"/>
                                        <p:tgtEl>
                                          <p:spTgt spid="12293">
                                            <p:txEl>
                                              <p:pRg st="6" end="6"/>
                                            </p:txEl>
                                          </p:spTgt>
                                        </p:tgtEl>
                                      </p:cBhvr>
                                    </p:animEffect>
                                    <p:anim calcmode="lin" valueType="num">
                                      <p:cBhvr>
                                        <p:cTn id="29" dur="1000" fill="hold"/>
                                        <p:tgtEl>
                                          <p:spTgt spid="1229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3">
                                            <p:txEl>
                                              <p:pRg st="6" end="6"/>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12293">
                                            <p:txEl>
                                              <p:pRg st="7" end="7"/>
                                            </p:txEl>
                                          </p:spTgt>
                                        </p:tgtEl>
                                        <p:attrNameLst>
                                          <p:attrName>style.visibility</p:attrName>
                                        </p:attrNameLst>
                                      </p:cBhvr>
                                      <p:to>
                                        <p:strVal val="visible"/>
                                      </p:to>
                                    </p:set>
                                    <p:animEffect transition="in" filter="fade">
                                      <p:cBhvr>
                                        <p:cTn id="33" dur="1000"/>
                                        <p:tgtEl>
                                          <p:spTgt spid="12293">
                                            <p:txEl>
                                              <p:pRg st="7" end="7"/>
                                            </p:txEl>
                                          </p:spTgt>
                                        </p:tgtEl>
                                      </p:cBhvr>
                                    </p:animEffect>
                                    <p:anim calcmode="lin" valueType="num">
                                      <p:cBhvr>
                                        <p:cTn id="34" dur="1000" fill="hold"/>
                                        <p:tgtEl>
                                          <p:spTgt spid="1229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1229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12293">
                                            <p:txEl>
                                              <p:pRg st="8" end="8"/>
                                            </p:txEl>
                                          </p:spTgt>
                                        </p:tgtEl>
                                        <p:attrNameLst>
                                          <p:attrName>style.visibility</p:attrName>
                                        </p:attrNameLst>
                                      </p:cBhvr>
                                      <p:to>
                                        <p:strVal val="visible"/>
                                      </p:to>
                                    </p:set>
                                    <p:animEffect transition="in" filter="fade">
                                      <p:cBhvr>
                                        <p:cTn id="40" dur="1000"/>
                                        <p:tgtEl>
                                          <p:spTgt spid="12293">
                                            <p:txEl>
                                              <p:pRg st="8" end="8"/>
                                            </p:txEl>
                                          </p:spTgt>
                                        </p:tgtEl>
                                      </p:cBhvr>
                                    </p:animEffect>
                                    <p:anim calcmode="lin" valueType="num">
                                      <p:cBhvr>
                                        <p:cTn id="41" dur="1000" fill="hold"/>
                                        <p:tgtEl>
                                          <p:spTgt spid="1229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1229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12293">
                                            <p:txEl>
                                              <p:pRg st="9" end="9"/>
                                            </p:txEl>
                                          </p:spTgt>
                                        </p:tgtEl>
                                        <p:attrNameLst>
                                          <p:attrName>style.visibility</p:attrName>
                                        </p:attrNameLst>
                                      </p:cBhvr>
                                      <p:to>
                                        <p:strVal val="visible"/>
                                      </p:to>
                                    </p:set>
                                    <p:animEffect transition="in" filter="fade">
                                      <p:cBhvr>
                                        <p:cTn id="47" dur="1000"/>
                                        <p:tgtEl>
                                          <p:spTgt spid="12293">
                                            <p:txEl>
                                              <p:pRg st="9" end="9"/>
                                            </p:txEl>
                                          </p:spTgt>
                                        </p:tgtEl>
                                      </p:cBhvr>
                                    </p:animEffect>
                                    <p:anim calcmode="lin" valueType="num">
                                      <p:cBhvr>
                                        <p:cTn id="48" dur="1000" fill="hold"/>
                                        <p:tgtEl>
                                          <p:spTgt spid="1229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12293">
                                            <p:txEl>
                                              <p:pRg st="9" end="9"/>
                                            </p:txEl>
                                          </p:spTgt>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2293">
                                            <p:txEl>
                                              <p:pRg st="10" end="10"/>
                                            </p:txEl>
                                          </p:spTgt>
                                        </p:tgtEl>
                                        <p:attrNameLst>
                                          <p:attrName>style.visibility</p:attrName>
                                        </p:attrNameLst>
                                      </p:cBhvr>
                                      <p:to>
                                        <p:strVal val="visible"/>
                                      </p:to>
                                    </p:set>
                                    <p:animEffect transition="in" filter="fade">
                                      <p:cBhvr>
                                        <p:cTn id="52" dur="1000"/>
                                        <p:tgtEl>
                                          <p:spTgt spid="12293">
                                            <p:txEl>
                                              <p:pRg st="10" end="10"/>
                                            </p:txEl>
                                          </p:spTgt>
                                        </p:tgtEl>
                                      </p:cBhvr>
                                    </p:animEffect>
                                    <p:anim calcmode="lin" valueType="num">
                                      <p:cBhvr>
                                        <p:cTn id="53" dur="1000" fill="hold"/>
                                        <p:tgtEl>
                                          <p:spTgt spid="1229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1229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nodeType="clickEffect">
                                  <p:stCondLst>
                                    <p:cond delay="0"/>
                                  </p:stCondLst>
                                  <p:childTnLst>
                                    <p:set>
                                      <p:cBhvr>
                                        <p:cTn id="58" dur="1" fill="hold">
                                          <p:stCondLst>
                                            <p:cond delay="0"/>
                                          </p:stCondLst>
                                        </p:cTn>
                                        <p:tgtEl>
                                          <p:spTgt spid="12293">
                                            <p:txEl>
                                              <p:pRg st="11" end="11"/>
                                            </p:txEl>
                                          </p:spTgt>
                                        </p:tgtEl>
                                        <p:attrNameLst>
                                          <p:attrName>style.visibility</p:attrName>
                                        </p:attrNameLst>
                                      </p:cBhvr>
                                      <p:to>
                                        <p:strVal val="visible"/>
                                      </p:to>
                                    </p:set>
                                    <p:animEffect transition="in" filter="fade">
                                      <p:cBhvr>
                                        <p:cTn id="59" dur="1000"/>
                                        <p:tgtEl>
                                          <p:spTgt spid="12293">
                                            <p:txEl>
                                              <p:pRg st="11" end="11"/>
                                            </p:txEl>
                                          </p:spTgt>
                                        </p:tgtEl>
                                      </p:cBhvr>
                                    </p:animEffect>
                                    <p:anim calcmode="lin" valueType="num">
                                      <p:cBhvr>
                                        <p:cTn id="60" dur="1000" fill="hold"/>
                                        <p:tgtEl>
                                          <p:spTgt spid="12293">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1229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nodeType="clickEffect">
                                  <p:stCondLst>
                                    <p:cond delay="0"/>
                                  </p:stCondLst>
                                  <p:childTnLst>
                                    <p:set>
                                      <p:cBhvr>
                                        <p:cTn id="65" dur="1" fill="hold">
                                          <p:stCondLst>
                                            <p:cond delay="0"/>
                                          </p:stCondLst>
                                        </p:cTn>
                                        <p:tgtEl>
                                          <p:spTgt spid="12293">
                                            <p:txEl>
                                              <p:pRg st="12" end="12"/>
                                            </p:txEl>
                                          </p:spTgt>
                                        </p:tgtEl>
                                        <p:attrNameLst>
                                          <p:attrName>style.visibility</p:attrName>
                                        </p:attrNameLst>
                                      </p:cBhvr>
                                      <p:to>
                                        <p:strVal val="visible"/>
                                      </p:to>
                                    </p:set>
                                    <p:animEffect transition="in" filter="fade">
                                      <p:cBhvr>
                                        <p:cTn id="66" dur="1000"/>
                                        <p:tgtEl>
                                          <p:spTgt spid="12293">
                                            <p:txEl>
                                              <p:pRg st="12" end="12"/>
                                            </p:txEl>
                                          </p:spTgt>
                                        </p:tgtEl>
                                      </p:cBhvr>
                                    </p:animEffect>
                                    <p:anim calcmode="lin" valueType="num">
                                      <p:cBhvr>
                                        <p:cTn id="67" dur="1000" fill="hold"/>
                                        <p:tgtEl>
                                          <p:spTgt spid="12293">
                                            <p:txEl>
                                              <p:pRg st="12" end="12"/>
                                            </p:txEl>
                                          </p:spTgt>
                                        </p:tgtEl>
                                        <p:attrNameLst>
                                          <p:attrName>ppt_x</p:attrName>
                                        </p:attrNameLst>
                                      </p:cBhvr>
                                      <p:tavLst>
                                        <p:tav tm="0">
                                          <p:val>
                                            <p:strVal val="#ppt_x"/>
                                          </p:val>
                                        </p:tav>
                                        <p:tav tm="100000">
                                          <p:val>
                                            <p:strVal val="#ppt_x"/>
                                          </p:val>
                                        </p:tav>
                                      </p:tavLst>
                                    </p:anim>
                                    <p:anim calcmode="lin" valueType="num">
                                      <p:cBhvr>
                                        <p:cTn id="68" dur="1000" fill="hold"/>
                                        <p:tgtEl>
                                          <p:spTgt spid="12293">
                                            <p:txEl>
                                              <p:pRg st="12" end="12"/>
                                            </p:txEl>
                                          </p:spTgt>
                                        </p:tgtEl>
                                        <p:attrNameLst>
                                          <p:attrName>ppt_y</p:attrName>
                                        </p:attrNameLst>
                                      </p:cBhvr>
                                      <p:tavLst>
                                        <p:tav tm="0">
                                          <p:val>
                                            <p:strVal val="#ppt_y-.1"/>
                                          </p:val>
                                        </p:tav>
                                        <p:tav tm="100000">
                                          <p:val>
                                            <p:strVal val="#ppt_y"/>
                                          </p:val>
                                        </p:tav>
                                      </p:tavLst>
                                    </p:anim>
                                  </p:childTnLst>
                                </p:cTn>
                              </p:par>
                              <p:par>
                                <p:cTn id="69" presetID="47" presetClass="entr" presetSubtype="0" fill="hold" nodeType="withEffect">
                                  <p:stCondLst>
                                    <p:cond delay="0"/>
                                  </p:stCondLst>
                                  <p:childTnLst>
                                    <p:set>
                                      <p:cBhvr>
                                        <p:cTn id="70" dur="1" fill="hold">
                                          <p:stCondLst>
                                            <p:cond delay="0"/>
                                          </p:stCondLst>
                                        </p:cTn>
                                        <p:tgtEl>
                                          <p:spTgt spid="12293">
                                            <p:txEl>
                                              <p:pRg st="13" end="13"/>
                                            </p:txEl>
                                          </p:spTgt>
                                        </p:tgtEl>
                                        <p:attrNameLst>
                                          <p:attrName>style.visibility</p:attrName>
                                        </p:attrNameLst>
                                      </p:cBhvr>
                                      <p:to>
                                        <p:strVal val="visible"/>
                                      </p:to>
                                    </p:set>
                                    <p:animEffect transition="in" filter="fade">
                                      <p:cBhvr>
                                        <p:cTn id="71" dur="1000"/>
                                        <p:tgtEl>
                                          <p:spTgt spid="12293">
                                            <p:txEl>
                                              <p:pRg st="13" end="13"/>
                                            </p:txEl>
                                          </p:spTgt>
                                        </p:tgtEl>
                                      </p:cBhvr>
                                    </p:animEffect>
                                    <p:anim calcmode="lin" valueType="num">
                                      <p:cBhvr>
                                        <p:cTn id="72" dur="1000" fill="hold"/>
                                        <p:tgtEl>
                                          <p:spTgt spid="12293">
                                            <p:txEl>
                                              <p:pRg st="13" end="13"/>
                                            </p:txEl>
                                          </p:spTgt>
                                        </p:tgtEl>
                                        <p:attrNameLst>
                                          <p:attrName>ppt_x</p:attrName>
                                        </p:attrNameLst>
                                      </p:cBhvr>
                                      <p:tavLst>
                                        <p:tav tm="0">
                                          <p:val>
                                            <p:strVal val="#ppt_x"/>
                                          </p:val>
                                        </p:tav>
                                        <p:tav tm="100000">
                                          <p:val>
                                            <p:strVal val="#ppt_x"/>
                                          </p:val>
                                        </p:tav>
                                      </p:tavLst>
                                    </p:anim>
                                    <p:anim calcmode="lin" valueType="num">
                                      <p:cBhvr>
                                        <p:cTn id="73" dur="1000" fill="hold"/>
                                        <p:tgtEl>
                                          <p:spTgt spid="1229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Date Placeholder 3"/>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875666BF-AE98-4659-AAA8-1EE67ACE624A}" type="datetime1">
              <a:rPr lang="id-ID" smtClean="0"/>
              <a:pPr>
                <a:defRPr/>
              </a:pPr>
              <a:t>19/06/2019</a:t>
            </a:fld>
            <a:endParaRPr lang="en-US" smtClean="0"/>
          </a:p>
        </p:txBody>
      </p:sp>
      <p:sp>
        <p:nvSpPr>
          <p:cNvPr id="55299" name="Footer Placeholder 5"/>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55300"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C8A5EDD-D008-4B51-BA4A-289551307BA2}" type="slidenum">
              <a:rPr lang="en-US" smtClean="0"/>
              <a:pPr>
                <a:defRPr/>
              </a:pPr>
              <a:t>51</a:t>
            </a:fld>
            <a:endParaRPr lang="en-US" smtClean="0"/>
          </a:p>
        </p:txBody>
      </p:sp>
      <p:sp>
        <p:nvSpPr>
          <p:cNvPr id="46085" name="Text Box 4"/>
          <p:cNvSpPr txBox="1">
            <a:spLocks noChangeArrowheads="1"/>
          </p:cNvSpPr>
          <p:nvPr/>
        </p:nvSpPr>
        <p:spPr bwMode="auto">
          <a:xfrm>
            <a:off x="304800" y="304800"/>
            <a:ext cx="7848600" cy="5816600"/>
          </a:xfrm>
          <a:prstGeom prst="rect">
            <a:avLst/>
          </a:prstGeom>
          <a:noFill/>
          <a:ln w="9525">
            <a:noFill/>
            <a:miter lim="800000"/>
            <a:headEnd/>
            <a:tailEnd/>
          </a:ln>
        </p:spPr>
        <p:txBody>
          <a:bodyPr>
            <a:spAutoFit/>
          </a:bodyPr>
          <a:lstStyle/>
          <a:p>
            <a:pPr marL="342900" indent="-342900" eaLnBrk="0" hangingPunct="0">
              <a:spcBef>
                <a:spcPct val="50000"/>
              </a:spcBef>
            </a:pPr>
            <a:r>
              <a:rPr lang="en-US" sz="2400" b="1" i="1" dirty="0">
                <a:solidFill>
                  <a:srgbClr val="FF0000"/>
                </a:solidFill>
              </a:rPr>
              <a:t>CIRI-CIRI </a:t>
            </a:r>
            <a:r>
              <a:rPr lang="id-ID" sz="2400" b="1" i="1" dirty="0">
                <a:solidFill>
                  <a:srgbClr val="FF0000"/>
                </a:solidFill>
              </a:rPr>
              <a:t>MANAJER </a:t>
            </a:r>
            <a:r>
              <a:rPr lang="en-US" sz="2400" b="1" i="1" dirty="0">
                <a:solidFill>
                  <a:srgbClr val="FF0000"/>
                </a:solidFill>
              </a:rPr>
              <a:t>MULTIBUDAYA</a:t>
            </a:r>
          </a:p>
          <a:p>
            <a:pPr marL="342900" indent="-342900" eaLnBrk="0" hangingPunct="0">
              <a:spcBef>
                <a:spcPct val="50000"/>
              </a:spcBef>
              <a:buFont typeface="Wingdings" pitchFamily="2" charset="2"/>
              <a:buAutoNum type="arabicPeriod"/>
            </a:pPr>
            <a:r>
              <a:rPr lang="en-US" sz="2400" i="1" dirty="0"/>
              <a:t>BERPIKIR MELAMPAUI PERSEPSI LOCAL.</a:t>
            </a:r>
          </a:p>
          <a:p>
            <a:pPr marL="342900" indent="-342900" eaLnBrk="0" hangingPunct="0">
              <a:spcBef>
                <a:spcPct val="50000"/>
              </a:spcBef>
              <a:buFont typeface="Wingdings" pitchFamily="2" charset="2"/>
              <a:buAutoNum type="arabicPeriod"/>
            </a:pPr>
            <a:r>
              <a:rPr lang="en-US" sz="2400" i="1" dirty="0"/>
              <a:t>SIAP BERGANTI DENGAN PEMIKIRAN BARU.</a:t>
            </a:r>
          </a:p>
          <a:p>
            <a:pPr marL="342900" indent="-342900" eaLnBrk="0" hangingPunct="0">
              <a:spcBef>
                <a:spcPct val="50000"/>
              </a:spcBef>
              <a:buFont typeface="Wingdings" pitchFamily="2" charset="2"/>
              <a:buAutoNum type="arabicPeriod"/>
            </a:pPr>
            <a:r>
              <a:rPr lang="en-US" sz="2400" i="1" dirty="0"/>
              <a:t>MENCIPTAKAN KEMBALI PENGANDAIAN, NORMA, </a:t>
            </a:r>
            <a:endParaRPr lang="id-ID" sz="2400" i="1" dirty="0"/>
          </a:p>
          <a:p>
            <a:pPr marL="342900" indent="-342900" eaLnBrk="0" hangingPunct="0">
              <a:spcBef>
                <a:spcPct val="50000"/>
              </a:spcBef>
            </a:pPr>
            <a:r>
              <a:rPr lang="id-ID" sz="2400" i="1" dirty="0"/>
              <a:t>    </a:t>
            </a:r>
            <a:r>
              <a:rPr lang="en-US" sz="2400" i="1" dirty="0"/>
              <a:t>PRAKTEK BUDAYA BERDASAR PANDANGAN DAN PENGALAMAN.</a:t>
            </a:r>
          </a:p>
          <a:p>
            <a:pPr marL="342900" indent="-342900" eaLnBrk="0" hangingPunct="0">
              <a:spcBef>
                <a:spcPct val="50000"/>
              </a:spcBef>
            </a:pPr>
            <a:r>
              <a:rPr lang="id-ID" sz="2400" i="1" dirty="0"/>
              <a:t>4. </a:t>
            </a:r>
            <a:r>
              <a:rPr lang="en-US" sz="2400" i="1" dirty="0"/>
              <a:t>MEMPROGRAM KEMBALI PETA DAN BANGUNAN MENTAL.</a:t>
            </a:r>
          </a:p>
          <a:p>
            <a:pPr marL="342900" indent="-342900" eaLnBrk="0" hangingPunct="0">
              <a:spcBef>
                <a:spcPct val="50000"/>
              </a:spcBef>
            </a:pPr>
            <a:r>
              <a:rPr lang="id-ID" sz="2400" i="1" dirty="0"/>
              <a:t>5. </a:t>
            </a:r>
            <a:r>
              <a:rPr lang="en-US" sz="2400" i="1" dirty="0"/>
              <a:t>SIAP MENYESUAIKAN DIRI DENGAN LINGKUNGAN SERTA GAYA HIDUP BARU YANG BELUM BIASA.</a:t>
            </a:r>
          </a:p>
          <a:p>
            <a:pPr marL="342900" indent="-342900" eaLnBrk="0" hangingPunct="0">
              <a:spcBef>
                <a:spcPct val="50000"/>
              </a:spcBef>
            </a:pPr>
            <a:r>
              <a:rPr lang="id-ID" sz="2400" i="1" dirty="0"/>
              <a:t>6.  </a:t>
            </a:r>
            <a:r>
              <a:rPr lang="en-US" sz="2400" i="1" dirty="0"/>
              <a:t>MENYAMBUT BAIK SERTA MEMPERLANCAR PENGALAMAN LINTAS BANGSA.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fade">
                                      <p:cBhvr>
                                        <p:cTn id="7" dur="1000"/>
                                        <p:tgtEl>
                                          <p:spTgt spid="46085">
                                            <p:txEl>
                                              <p:pRg st="0" end="0"/>
                                            </p:txEl>
                                          </p:spTgt>
                                        </p:tgtEl>
                                      </p:cBhvr>
                                    </p:animEffect>
                                    <p:anim calcmode="lin" valueType="num">
                                      <p:cBhvr>
                                        <p:cTn id="8" dur="1000" fill="hold"/>
                                        <p:tgtEl>
                                          <p:spTgt spid="4608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0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6085">
                                            <p:txEl>
                                              <p:pRg st="1" end="1"/>
                                            </p:txEl>
                                          </p:spTgt>
                                        </p:tgtEl>
                                        <p:attrNameLst>
                                          <p:attrName>style.visibility</p:attrName>
                                        </p:attrNameLst>
                                      </p:cBhvr>
                                      <p:to>
                                        <p:strVal val="visible"/>
                                      </p:to>
                                    </p:set>
                                    <p:anim calcmode="lin" valueType="num">
                                      <p:cBhvr>
                                        <p:cTn id="14" dur="1000" fill="hold"/>
                                        <p:tgtEl>
                                          <p:spTgt spid="4608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4608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608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6085">
                                            <p:txEl>
                                              <p:pRg st="2" end="2"/>
                                            </p:txEl>
                                          </p:spTgt>
                                        </p:tgtEl>
                                        <p:attrNameLst>
                                          <p:attrName>style.visibility</p:attrName>
                                        </p:attrNameLst>
                                      </p:cBhvr>
                                      <p:to>
                                        <p:strVal val="visible"/>
                                      </p:to>
                                    </p:set>
                                    <p:anim calcmode="lin" valueType="num">
                                      <p:cBhvr>
                                        <p:cTn id="21" dur="1000" fill="hold"/>
                                        <p:tgtEl>
                                          <p:spTgt spid="4608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4608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608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6085">
                                            <p:txEl>
                                              <p:pRg st="3" end="3"/>
                                            </p:txEl>
                                          </p:spTgt>
                                        </p:tgtEl>
                                        <p:attrNameLst>
                                          <p:attrName>style.visibility</p:attrName>
                                        </p:attrNameLst>
                                      </p:cBhvr>
                                      <p:to>
                                        <p:strVal val="visible"/>
                                      </p:to>
                                    </p:set>
                                    <p:anim calcmode="lin" valueType="num">
                                      <p:cBhvr>
                                        <p:cTn id="28" dur="1000" fill="hold"/>
                                        <p:tgtEl>
                                          <p:spTgt spid="46085">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4608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6085">
                                            <p:txEl>
                                              <p:pRg st="3" end="3"/>
                                            </p:txEl>
                                          </p:spTgt>
                                        </p:tgtEl>
                                      </p:cBhvr>
                                    </p:animEffect>
                                  </p:childTnLst>
                                </p:cTn>
                              </p:par>
                              <p:par>
                                <p:cTn id="31" presetID="29" presetClass="entr" presetSubtype="0" fill="hold" nodeType="withEffect">
                                  <p:stCondLst>
                                    <p:cond delay="0"/>
                                  </p:stCondLst>
                                  <p:childTnLst>
                                    <p:set>
                                      <p:cBhvr>
                                        <p:cTn id="32" dur="1" fill="hold">
                                          <p:stCondLst>
                                            <p:cond delay="0"/>
                                          </p:stCondLst>
                                        </p:cTn>
                                        <p:tgtEl>
                                          <p:spTgt spid="46085">
                                            <p:txEl>
                                              <p:pRg st="4" end="4"/>
                                            </p:txEl>
                                          </p:spTgt>
                                        </p:tgtEl>
                                        <p:attrNameLst>
                                          <p:attrName>style.visibility</p:attrName>
                                        </p:attrNameLst>
                                      </p:cBhvr>
                                      <p:to>
                                        <p:strVal val="visible"/>
                                      </p:to>
                                    </p:set>
                                    <p:anim calcmode="lin" valueType="num">
                                      <p:cBhvr>
                                        <p:cTn id="33" dur="1000" fill="hold"/>
                                        <p:tgtEl>
                                          <p:spTgt spid="46085">
                                            <p:txEl>
                                              <p:pRg st="4" end="4"/>
                                            </p:txEl>
                                          </p:spTgt>
                                        </p:tgtEl>
                                        <p:attrNameLst>
                                          <p:attrName>ppt_x</p:attrName>
                                        </p:attrNameLst>
                                      </p:cBhvr>
                                      <p:tavLst>
                                        <p:tav tm="0">
                                          <p:val>
                                            <p:strVal val="#ppt_x-.2"/>
                                          </p:val>
                                        </p:tav>
                                        <p:tav tm="100000">
                                          <p:val>
                                            <p:strVal val="#ppt_x"/>
                                          </p:val>
                                        </p:tav>
                                      </p:tavLst>
                                    </p:anim>
                                    <p:anim calcmode="lin" valueType="num">
                                      <p:cBhvr>
                                        <p:cTn id="34" dur="1000" fill="hold"/>
                                        <p:tgtEl>
                                          <p:spTgt spid="4608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608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46085">
                                            <p:txEl>
                                              <p:pRg st="5" end="5"/>
                                            </p:txEl>
                                          </p:spTgt>
                                        </p:tgtEl>
                                        <p:attrNameLst>
                                          <p:attrName>style.visibility</p:attrName>
                                        </p:attrNameLst>
                                      </p:cBhvr>
                                      <p:to>
                                        <p:strVal val="visible"/>
                                      </p:to>
                                    </p:set>
                                    <p:anim calcmode="lin" valueType="num">
                                      <p:cBhvr>
                                        <p:cTn id="40" dur="1000" fill="hold"/>
                                        <p:tgtEl>
                                          <p:spTgt spid="46085">
                                            <p:txEl>
                                              <p:pRg st="5" end="5"/>
                                            </p:txEl>
                                          </p:spTgt>
                                        </p:tgtEl>
                                        <p:attrNameLst>
                                          <p:attrName>ppt_x</p:attrName>
                                        </p:attrNameLst>
                                      </p:cBhvr>
                                      <p:tavLst>
                                        <p:tav tm="0">
                                          <p:val>
                                            <p:strVal val="#ppt_x-.2"/>
                                          </p:val>
                                        </p:tav>
                                        <p:tav tm="100000">
                                          <p:val>
                                            <p:strVal val="#ppt_x"/>
                                          </p:val>
                                        </p:tav>
                                      </p:tavLst>
                                    </p:anim>
                                    <p:anim calcmode="lin" valueType="num">
                                      <p:cBhvr>
                                        <p:cTn id="41" dur="1000" fill="hold"/>
                                        <p:tgtEl>
                                          <p:spTgt spid="4608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4608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46085">
                                            <p:txEl>
                                              <p:pRg st="6" end="6"/>
                                            </p:txEl>
                                          </p:spTgt>
                                        </p:tgtEl>
                                        <p:attrNameLst>
                                          <p:attrName>style.visibility</p:attrName>
                                        </p:attrNameLst>
                                      </p:cBhvr>
                                      <p:to>
                                        <p:strVal val="visible"/>
                                      </p:to>
                                    </p:set>
                                    <p:anim calcmode="lin" valueType="num">
                                      <p:cBhvr>
                                        <p:cTn id="47" dur="1000" fill="hold"/>
                                        <p:tgtEl>
                                          <p:spTgt spid="46085">
                                            <p:txEl>
                                              <p:pRg st="6" end="6"/>
                                            </p:txEl>
                                          </p:spTgt>
                                        </p:tgtEl>
                                        <p:attrNameLst>
                                          <p:attrName>ppt_x</p:attrName>
                                        </p:attrNameLst>
                                      </p:cBhvr>
                                      <p:tavLst>
                                        <p:tav tm="0">
                                          <p:val>
                                            <p:strVal val="#ppt_x-.2"/>
                                          </p:val>
                                        </p:tav>
                                        <p:tav tm="100000">
                                          <p:val>
                                            <p:strVal val="#ppt_x"/>
                                          </p:val>
                                        </p:tav>
                                      </p:tavLst>
                                    </p:anim>
                                    <p:anim calcmode="lin" valueType="num">
                                      <p:cBhvr>
                                        <p:cTn id="48" dur="1000" fill="hold"/>
                                        <p:tgtEl>
                                          <p:spTgt spid="4608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6085">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46085">
                                            <p:txEl>
                                              <p:pRg st="7" end="7"/>
                                            </p:txEl>
                                          </p:spTgt>
                                        </p:tgtEl>
                                        <p:attrNameLst>
                                          <p:attrName>style.visibility</p:attrName>
                                        </p:attrNameLst>
                                      </p:cBhvr>
                                      <p:to>
                                        <p:strVal val="visible"/>
                                      </p:to>
                                    </p:set>
                                    <p:anim calcmode="lin" valueType="num">
                                      <p:cBhvr>
                                        <p:cTn id="54" dur="1000" fill="hold"/>
                                        <p:tgtEl>
                                          <p:spTgt spid="46085">
                                            <p:txEl>
                                              <p:pRg st="7" end="7"/>
                                            </p:txEl>
                                          </p:spTgt>
                                        </p:tgtEl>
                                        <p:attrNameLst>
                                          <p:attrName>ppt_x</p:attrName>
                                        </p:attrNameLst>
                                      </p:cBhvr>
                                      <p:tavLst>
                                        <p:tav tm="0">
                                          <p:val>
                                            <p:strVal val="#ppt_x-.2"/>
                                          </p:val>
                                        </p:tav>
                                        <p:tav tm="100000">
                                          <p:val>
                                            <p:strVal val="#ppt_x"/>
                                          </p:val>
                                        </p:tav>
                                      </p:tavLst>
                                    </p:anim>
                                    <p:anim calcmode="lin" valueType="num">
                                      <p:cBhvr>
                                        <p:cTn id="55" dur="1000" fill="hold"/>
                                        <p:tgtEl>
                                          <p:spTgt spid="46085">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460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Date Placeholder 3"/>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A0DD5137-DBA2-43BF-9041-D52FB5833BA6}" type="datetime1">
              <a:rPr lang="id-ID" smtClean="0"/>
              <a:pPr>
                <a:defRPr/>
              </a:pPr>
              <a:t>19/06/2019</a:t>
            </a:fld>
            <a:endParaRPr lang="en-US" smtClean="0"/>
          </a:p>
        </p:txBody>
      </p:sp>
      <p:sp>
        <p:nvSpPr>
          <p:cNvPr id="56323" name="Footer Placeholder 5"/>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56324"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57FDDE89-FC28-4F47-972F-761607EC2866}" type="slidenum">
              <a:rPr lang="en-US" smtClean="0"/>
              <a:pPr>
                <a:defRPr/>
              </a:pPr>
              <a:t>52</a:t>
            </a:fld>
            <a:endParaRPr lang="en-US" smtClean="0"/>
          </a:p>
        </p:txBody>
      </p:sp>
      <p:sp>
        <p:nvSpPr>
          <p:cNvPr id="47109" name="Text Box 4"/>
          <p:cNvSpPr txBox="1">
            <a:spLocks noChangeArrowheads="1"/>
          </p:cNvSpPr>
          <p:nvPr/>
        </p:nvSpPr>
        <p:spPr bwMode="auto">
          <a:xfrm>
            <a:off x="304800" y="304800"/>
            <a:ext cx="9144000" cy="6062663"/>
          </a:xfrm>
          <a:prstGeom prst="rect">
            <a:avLst/>
          </a:prstGeom>
          <a:noFill/>
          <a:ln w="9525">
            <a:noFill/>
            <a:miter lim="800000"/>
            <a:headEnd/>
            <a:tailEnd/>
          </a:ln>
        </p:spPr>
        <p:txBody>
          <a:bodyPr>
            <a:spAutoFit/>
          </a:bodyPr>
          <a:lstStyle/>
          <a:p>
            <a:pPr marL="342900" indent="-342900" eaLnBrk="0" hangingPunct="0">
              <a:spcBef>
                <a:spcPct val="50000"/>
              </a:spcBef>
            </a:pPr>
            <a:r>
              <a:rPr lang="id-ID" sz="2400" i="1" dirty="0">
                <a:solidFill>
                  <a:srgbClr val="FF0000"/>
                </a:solidFill>
              </a:rPr>
              <a:t>LANJUTAN :</a:t>
            </a:r>
            <a:endParaRPr lang="en-US" sz="2400" i="1" dirty="0">
              <a:solidFill>
                <a:srgbClr val="FF0000"/>
              </a:solidFill>
            </a:endParaRPr>
          </a:p>
          <a:p>
            <a:pPr marL="342900" indent="-342900" eaLnBrk="0" hangingPunct="0">
              <a:spcBef>
                <a:spcPct val="50000"/>
              </a:spcBef>
            </a:pPr>
            <a:r>
              <a:rPr lang="id-ID" sz="2800" i="1" dirty="0"/>
              <a:t>7. </a:t>
            </a:r>
            <a:r>
              <a:rPr lang="en-US" sz="2800" i="1" dirty="0"/>
              <a:t>MENDAPATKAN KEMAMPUAN DAN KECAKAPAN </a:t>
            </a:r>
            <a:endParaRPr lang="id-ID" sz="2800" i="1" dirty="0"/>
          </a:p>
          <a:p>
            <a:pPr marL="342900" indent="-342900" eaLnBrk="0" hangingPunct="0">
              <a:spcBef>
                <a:spcPct val="50000"/>
              </a:spcBef>
            </a:pPr>
            <a:r>
              <a:rPr lang="id-ID" sz="2800" i="1" dirty="0"/>
              <a:t>   </a:t>
            </a:r>
            <a:r>
              <a:rPr lang="en-US" sz="2800" i="1" dirty="0"/>
              <a:t>MULTI BUDAYA, TERMASUK BAHASA ASING.</a:t>
            </a:r>
          </a:p>
          <a:p>
            <a:pPr marL="342900" indent="-342900" eaLnBrk="0" hangingPunct="0">
              <a:spcBef>
                <a:spcPct val="50000"/>
              </a:spcBef>
            </a:pPr>
            <a:r>
              <a:rPr lang="id-ID" sz="2800" i="1" dirty="0"/>
              <a:t>8. </a:t>
            </a:r>
            <a:r>
              <a:rPr lang="en-US" sz="2800" i="1" dirty="0"/>
              <a:t>BEKERJA EFEKTIF DALAM LINGKUNGAN MULTI NASIONAL / MULTI BUDAYA.</a:t>
            </a:r>
          </a:p>
          <a:p>
            <a:pPr marL="342900" indent="-342900" eaLnBrk="0" hangingPunct="0">
              <a:spcBef>
                <a:spcPct val="50000"/>
              </a:spcBef>
            </a:pPr>
            <a:r>
              <a:rPr lang="id-ID" sz="2800" i="1" dirty="0"/>
              <a:t>9. </a:t>
            </a:r>
            <a:r>
              <a:rPr lang="en-US" sz="2800" i="1" dirty="0"/>
              <a:t>MENCIPTAKAN SINERGI BUDAYA SAJA DAN </a:t>
            </a:r>
            <a:endParaRPr lang="id-ID" sz="2800" i="1" dirty="0"/>
          </a:p>
          <a:p>
            <a:pPr marL="342900" indent="-342900" eaLnBrk="0" hangingPunct="0">
              <a:spcBef>
                <a:spcPct val="50000"/>
              </a:spcBef>
            </a:pPr>
            <a:r>
              <a:rPr lang="id-ID" sz="2800" i="1" dirty="0"/>
              <a:t>    </a:t>
            </a:r>
            <a:r>
              <a:rPr lang="en-US" sz="2800" i="1" dirty="0"/>
              <a:t>DIMANA SAJA.</a:t>
            </a:r>
          </a:p>
          <a:p>
            <a:pPr marL="342900" indent="-342900" eaLnBrk="0" hangingPunct="0">
              <a:spcBef>
                <a:spcPct val="50000"/>
              </a:spcBef>
            </a:pPr>
            <a:r>
              <a:rPr lang="id-ID" sz="2800" i="1" dirty="0"/>
              <a:t>10.</a:t>
            </a:r>
            <a:r>
              <a:rPr lang="en-US" sz="2800" i="1" dirty="0"/>
              <a:t> MEMIMPIN KESEMPATAN DAN TRANS NASIONAL.</a:t>
            </a:r>
          </a:p>
          <a:p>
            <a:pPr marL="342900" indent="-342900" eaLnBrk="0" hangingPunct="0">
              <a:spcBef>
                <a:spcPct val="50000"/>
              </a:spcBef>
            </a:pPr>
            <a:r>
              <a:rPr lang="id-ID" sz="2800" i="1" dirty="0"/>
              <a:t>11.</a:t>
            </a:r>
            <a:r>
              <a:rPr lang="en-US" sz="2800" i="1" dirty="0"/>
              <a:t> MENCIPTAKAN SKENARIO MASA DEPAN YANG </a:t>
            </a:r>
            <a:r>
              <a:rPr lang="id-ID" sz="2800" i="1" dirty="0"/>
              <a:t>  </a:t>
            </a:r>
          </a:p>
          <a:p>
            <a:pPr marL="342900" indent="-342900" eaLnBrk="0" hangingPunct="0">
              <a:spcBef>
                <a:spcPct val="50000"/>
              </a:spcBef>
            </a:pPr>
            <a:r>
              <a:rPr lang="id-ID" sz="2800" i="1" dirty="0"/>
              <a:t>     </a:t>
            </a:r>
            <a:r>
              <a:rPr lang="en-US" sz="2800" i="1" dirty="0"/>
              <a:t>OPTIMISTIK DAN YANG DAPAT DILAKUKAN.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7109">
                                            <p:txEl>
                                              <p:pRg st="1" end="1"/>
                                            </p:txEl>
                                          </p:spTgt>
                                        </p:tgtEl>
                                        <p:attrNameLst>
                                          <p:attrName>style.visibility</p:attrName>
                                        </p:attrNameLst>
                                      </p:cBhvr>
                                      <p:to>
                                        <p:strVal val="visible"/>
                                      </p:to>
                                    </p:set>
                                    <p:anim calcmode="lin" valueType="num">
                                      <p:cBhvr>
                                        <p:cTn id="7" dur="1000" fill="hold"/>
                                        <p:tgtEl>
                                          <p:spTgt spid="4710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4710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9">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47109">
                                            <p:txEl>
                                              <p:pRg st="2" end="2"/>
                                            </p:txEl>
                                          </p:spTgt>
                                        </p:tgtEl>
                                        <p:attrNameLst>
                                          <p:attrName>style.visibility</p:attrName>
                                        </p:attrNameLst>
                                      </p:cBhvr>
                                      <p:to>
                                        <p:strVal val="visible"/>
                                      </p:to>
                                    </p:set>
                                    <p:anim calcmode="lin" valueType="num">
                                      <p:cBhvr>
                                        <p:cTn id="12" dur="1000" fill="hold"/>
                                        <p:tgtEl>
                                          <p:spTgt spid="47109">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4710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710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47109">
                                            <p:txEl>
                                              <p:pRg st="3" end="3"/>
                                            </p:txEl>
                                          </p:spTgt>
                                        </p:tgtEl>
                                        <p:attrNameLst>
                                          <p:attrName>style.visibility</p:attrName>
                                        </p:attrNameLst>
                                      </p:cBhvr>
                                      <p:to>
                                        <p:strVal val="visible"/>
                                      </p:to>
                                    </p:set>
                                    <p:anim calcmode="lin" valueType="num">
                                      <p:cBhvr>
                                        <p:cTn id="19" dur="1000" fill="hold"/>
                                        <p:tgtEl>
                                          <p:spTgt spid="47109">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4710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710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47109">
                                            <p:txEl>
                                              <p:pRg st="4" end="4"/>
                                            </p:txEl>
                                          </p:spTgt>
                                        </p:tgtEl>
                                        <p:attrNameLst>
                                          <p:attrName>style.visibility</p:attrName>
                                        </p:attrNameLst>
                                      </p:cBhvr>
                                      <p:to>
                                        <p:strVal val="visible"/>
                                      </p:to>
                                    </p:set>
                                    <p:anim calcmode="lin" valueType="num">
                                      <p:cBhvr>
                                        <p:cTn id="26" dur="1000" fill="hold"/>
                                        <p:tgtEl>
                                          <p:spTgt spid="47109">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4710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7109">
                                            <p:txEl>
                                              <p:pRg st="4" end="4"/>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47109">
                                            <p:txEl>
                                              <p:pRg st="5" end="5"/>
                                            </p:txEl>
                                          </p:spTgt>
                                        </p:tgtEl>
                                        <p:attrNameLst>
                                          <p:attrName>style.visibility</p:attrName>
                                        </p:attrNameLst>
                                      </p:cBhvr>
                                      <p:to>
                                        <p:strVal val="visible"/>
                                      </p:to>
                                    </p:set>
                                    <p:anim calcmode="lin" valueType="num">
                                      <p:cBhvr>
                                        <p:cTn id="31" dur="1000" fill="hold"/>
                                        <p:tgtEl>
                                          <p:spTgt spid="47109">
                                            <p:txEl>
                                              <p:pRg st="5" end="5"/>
                                            </p:txEl>
                                          </p:spTgt>
                                        </p:tgtEl>
                                        <p:attrNameLst>
                                          <p:attrName>ppt_x</p:attrName>
                                        </p:attrNameLst>
                                      </p:cBhvr>
                                      <p:tavLst>
                                        <p:tav tm="0">
                                          <p:val>
                                            <p:strVal val="#ppt_x-.2"/>
                                          </p:val>
                                        </p:tav>
                                        <p:tav tm="100000">
                                          <p:val>
                                            <p:strVal val="#ppt_x"/>
                                          </p:val>
                                        </p:tav>
                                      </p:tavLst>
                                    </p:anim>
                                    <p:anim calcmode="lin" valueType="num">
                                      <p:cBhvr>
                                        <p:cTn id="32" dur="1000" fill="hold"/>
                                        <p:tgtEl>
                                          <p:spTgt spid="4710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7109">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47109">
                                            <p:txEl>
                                              <p:pRg st="6" end="6"/>
                                            </p:txEl>
                                          </p:spTgt>
                                        </p:tgtEl>
                                        <p:attrNameLst>
                                          <p:attrName>style.visibility</p:attrName>
                                        </p:attrNameLst>
                                      </p:cBhvr>
                                      <p:to>
                                        <p:strVal val="visible"/>
                                      </p:to>
                                    </p:set>
                                    <p:anim calcmode="lin" valueType="num">
                                      <p:cBhvr>
                                        <p:cTn id="38" dur="1000" fill="hold"/>
                                        <p:tgtEl>
                                          <p:spTgt spid="47109">
                                            <p:txEl>
                                              <p:pRg st="6" end="6"/>
                                            </p:txEl>
                                          </p:spTgt>
                                        </p:tgtEl>
                                        <p:attrNameLst>
                                          <p:attrName>ppt_x</p:attrName>
                                        </p:attrNameLst>
                                      </p:cBhvr>
                                      <p:tavLst>
                                        <p:tav tm="0">
                                          <p:val>
                                            <p:strVal val="#ppt_x-.2"/>
                                          </p:val>
                                        </p:tav>
                                        <p:tav tm="100000">
                                          <p:val>
                                            <p:strVal val="#ppt_x"/>
                                          </p:val>
                                        </p:tav>
                                      </p:tavLst>
                                    </p:anim>
                                    <p:anim calcmode="lin" valueType="num">
                                      <p:cBhvr>
                                        <p:cTn id="39" dur="1000" fill="hold"/>
                                        <p:tgtEl>
                                          <p:spTgt spid="4710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47109">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47109">
                                            <p:txEl>
                                              <p:pRg st="7" end="7"/>
                                            </p:txEl>
                                          </p:spTgt>
                                        </p:tgtEl>
                                        <p:attrNameLst>
                                          <p:attrName>style.visibility</p:attrName>
                                        </p:attrNameLst>
                                      </p:cBhvr>
                                      <p:to>
                                        <p:strVal val="visible"/>
                                      </p:to>
                                    </p:set>
                                    <p:anim calcmode="lin" valueType="num">
                                      <p:cBhvr>
                                        <p:cTn id="45" dur="1000" fill="hold"/>
                                        <p:tgtEl>
                                          <p:spTgt spid="47109">
                                            <p:txEl>
                                              <p:pRg st="7" end="7"/>
                                            </p:txEl>
                                          </p:spTgt>
                                        </p:tgtEl>
                                        <p:attrNameLst>
                                          <p:attrName>ppt_x</p:attrName>
                                        </p:attrNameLst>
                                      </p:cBhvr>
                                      <p:tavLst>
                                        <p:tav tm="0">
                                          <p:val>
                                            <p:strVal val="#ppt_x-.2"/>
                                          </p:val>
                                        </p:tav>
                                        <p:tav tm="100000">
                                          <p:val>
                                            <p:strVal val="#ppt_x"/>
                                          </p:val>
                                        </p:tav>
                                      </p:tavLst>
                                    </p:anim>
                                    <p:anim calcmode="lin" valueType="num">
                                      <p:cBhvr>
                                        <p:cTn id="46" dur="1000" fill="hold"/>
                                        <p:tgtEl>
                                          <p:spTgt spid="47109">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47109">
                                            <p:txEl>
                                              <p:pRg st="7" end="7"/>
                                            </p:txEl>
                                          </p:spTgt>
                                        </p:tgtEl>
                                      </p:cBhvr>
                                    </p:animEffect>
                                  </p:childTnLst>
                                </p:cTn>
                              </p:par>
                              <p:par>
                                <p:cTn id="48" presetID="29" presetClass="entr" presetSubtype="0" fill="hold" nodeType="withEffect">
                                  <p:stCondLst>
                                    <p:cond delay="0"/>
                                  </p:stCondLst>
                                  <p:childTnLst>
                                    <p:set>
                                      <p:cBhvr>
                                        <p:cTn id="49" dur="1" fill="hold">
                                          <p:stCondLst>
                                            <p:cond delay="0"/>
                                          </p:stCondLst>
                                        </p:cTn>
                                        <p:tgtEl>
                                          <p:spTgt spid="47109">
                                            <p:txEl>
                                              <p:pRg st="8" end="8"/>
                                            </p:txEl>
                                          </p:spTgt>
                                        </p:tgtEl>
                                        <p:attrNameLst>
                                          <p:attrName>style.visibility</p:attrName>
                                        </p:attrNameLst>
                                      </p:cBhvr>
                                      <p:to>
                                        <p:strVal val="visible"/>
                                      </p:to>
                                    </p:set>
                                    <p:anim calcmode="lin" valueType="num">
                                      <p:cBhvr>
                                        <p:cTn id="50" dur="1000" fill="hold"/>
                                        <p:tgtEl>
                                          <p:spTgt spid="47109">
                                            <p:txEl>
                                              <p:pRg st="8" end="8"/>
                                            </p:txEl>
                                          </p:spTgt>
                                        </p:tgtEl>
                                        <p:attrNameLst>
                                          <p:attrName>ppt_x</p:attrName>
                                        </p:attrNameLst>
                                      </p:cBhvr>
                                      <p:tavLst>
                                        <p:tav tm="0">
                                          <p:val>
                                            <p:strVal val="#ppt_x-.2"/>
                                          </p:val>
                                        </p:tav>
                                        <p:tav tm="100000">
                                          <p:val>
                                            <p:strVal val="#ppt_x"/>
                                          </p:val>
                                        </p:tav>
                                      </p:tavLst>
                                    </p:anim>
                                    <p:anim calcmode="lin" valueType="num">
                                      <p:cBhvr>
                                        <p:cTn id="51" dur="1000" fill="hold"/>
                                        <p:tgtEl>
                                          <p:spTgt spid="47109">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2" dur="1000"/>
                                        <p:tgtEl>
                                          <p:spTgt spid="4710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Date Placeholder 5"/>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312A13EC-FF07-46B5-A92A-EF90C07911BC}" type="datetime1">
              <a:rPr lang="id-ID" smtClean="0"/>
              <a:pPr>
                <a:defRPr/>
              </a:pPr>
              <a:t>19/06/2019</a:t>
            </a:fld>
            <a:endParaRPr lang="en-US" smtClean="0"/>
          </a:p>
        </p:txBody>
      </p:sp>
      <p:sp>
        <p:nvSpPr>
          <p:cNvPr id="60419"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042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16098996-BB68-47E7-973F-15DA25EBDB38}" type="slidenum">
              <a:rPr lang="en-US" smtClean="0"/>
              <a:pPr>
                <a:defRPr/>
              </a:pPr>
              <a:t>53</a:t>
            </a:fld>
            <a:endParaRPr lang="en-US" smtClean="0"/>
          </a:p>
        </p:txBody>
      </p:sp>
      <p:sp>
        <p:nvSpPr>
          <p:cNvPr id="48133" name="WordArt 4"/>
          <p:cNvSpPr>
            <a:spLocks noChangeArrowheads="1" noChangeShapeType="1" noTextEdit="1"/>
          </p:cNvSpPr>
          <p:nvPr/>
        </p:nvSpPr>
        <p:spPr bwMode="auto">
          <a:xfrm>
            <a:off x="1295400" y="1066800"/>
            <a:ext cx="6477000" cy="44958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KOLABORASI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edge">
                                      <p:cBhvr>
                                        <p:cTn id="7" dur="2000"/>
                                        <p:tgtEl>
                                          <p:spTgt spid="48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381000" y="685800"/>
            <a:ext cx="8229600" cy="3810000"/>
          </a:xfrm>
        </p:spPr>
        <p:txBody>
          <a:bodyPr/>
          <a:lstStyle/>
          <a:p>
            <a:pPr eaLnBrk="1" fontAlgn="auto" hangingPunct="1">
              <a:spcAft>
                <a:spcPts val="0"/>
              </a:spcAft>
              <a:defRPr/>
            </a:pPr>
            <a:r>
              <a:rPr lang="en-US" sz="2800" i="1" dirty="0">
                <a:solidFill>
                  <a:srgbClr val="FF0000"/>
                </a:solidFill>
              </a:rPr>
              <a:t>KOLABORASI</a:t>
            </a:r>
            <a:r>
              <a:rPr lang="en-US" sz="2800" i="1" dirty="0">
                <a:solidFill>
                  <a:srgbClr val="FFFF00"/>
                </a:solidFill>
              </a:rPr>
              <a:t> </a:t>
            </a:r>
            <a:r>
              <a:rPr lang="en-US" sz="2800" i="1" dirty="0">
                <a:solidFill>
                  <a:schemeClr val="tx1"/>
                </a:solidFill>
              </a:rPr>
              <a:t>ADALAH PROSES YANG MENDASAR DARI BENTUK KERJASAMA YANG MELAHIRKAN KEPERCAYAAN, INTEGRITAS DAN TEROBOSAN MELALUI PENCAPAIAN KONSENSUS KEPEMILIKAN DAN KETERPADUAN PADA SEMUA ASPEK ORGANISASI</a:t>
            </a:r>
            <a:r>
              <a:rPr lang="en-US" sz="2800" dirty="0">
                <a:solidFill>
                  <a:schemeClr val="tx1"/>
                </a:solidFill>
              </a:rPr>
              <a:t/>
            </a:r>
            <a:br>
              <a:rPr lang="en-US" sz="2800" dirty="0">
                <a:solidFill>
                  <a:schemeClr val="tx1"/>
                </a:solidFill>
              </a:rPr>
            </a:br>
            <a:endParaRPr lang="en-US" sz="2800" dirty="0">
              <a:solidFill>
                <a:schemeClr val="tx1"/>
              </a:solidFill>
            </a:endParaRPr>
          </a:p>
        </p:txBody>
      </p:sp>
      <p:pic>
        <p:nvPicPr>
          <p:cNvPr id="49155" name="Picture 5" descr="OCTBRFST"/>
          <p:cNvPicPr>
            <a:picLocks noGrp="1" noChangeAspect="1" noChangeArrowheads="1"/>
          </p:cNvPicPr>
          <p:nvPr>
            <p:ph idx="1"/>
          </p:nvPr>
        </p:nvPicPr>
        <p:blipFill>
          <a:blip r:embed="rId2"/>
          <a:stretch>
            <a:fillRect/>
          </a:stretch>
        </p:blipFill>
        <p:spPr>
          <a:xfrm>
            <a:off x="2596896" y="3810795"/>
            <a:ext cx="3950208" cy="2285205"/>
          </a:xfrm>
        </p:spPr>
      </p:pic>
      <p:sp>
        <p:nvSpPr>
          <p:cNvPr id="61444"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572EF5DA-7AFF-4AF2-AE69-2CE38685DB24}" type="datetime1">
              <a:rPr lang="id-ID" smtClean="0"/>
              <a:pPr>
                <a:defRPr/>
              </a:pPr>
              <a:t>19/06/2019</a:t>
            </a:fld>
            <a:endParaRPr lang="en-US" smtClean="0"/>
          </a:p>
        </p:txBody>
      </p:sp>
      <p:sp>
        <p:nvSpPr>
          <p:cNvPr id="61445"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1446"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4BDCC32E-C912-41B6-88D8-2DD2322103CB}" type="slidenum">
              <a:rPr lang="en-US" smtClean="0"/>
              <a:pPr>
                <a:defRPr/>
              </a:pPr>
              <a:t>54</a:t>
            </a:fld>
            <a:endParaRPr lang="en-US"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
                                          </p:val>
                                        </p:tav>
                                        <p:tav tm="100000">
                                          <p:val>
                                            <p:strVal val="#ppt_x"/>
                                          </p:val>
                                        </p:tav>
                                      </p:tavLst>
                                    </p:anim>
                                    <p:anim calcmode="lin" valueType="num">
                                      <p:cBhvr>
                                        <p:cTn id="9" dur="898" decel="100000" fill="hold"/>
                                        <p:tgtEl>
                                          <p:spTgt spid="1843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43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18436"/>
                                        </p:tgtEl>
                                        <p:attrNameLst>
                                          <p:attrName>style.visibility</p:attrName>
                                        </p:attrNameLst>
                                      </p:cBhvr>
                                      <p:to>
                                        <p:strVal val="visible"/>
                                      </p:to>
                                    </p:set>
                                    <p:anim calcmode="lin" valueType="num">
                                      <p:cBhvr>
                                        <p:cTn id="15" dur="1000" fill="hold"/>
                                        <p:tgtEl>
                                          <p:spTgt spid="18436"/>
                                        </p:tgtEl>
                                        <p:attrNameLst>
                                          <p:attrName>ppt_x</p:attrName>
                                        </p:attrNameLst>
                                      </p:cBhvr>
                                      <p:tavLst>
                                        <p:tav tm="0">
                                          <p:val>
                                            <p:strVal val="#ppt_x-.2"/>
                                          </p:val>
                                        </p:tav>
                                        <p:tav tm="100000">
                                          <p:val>
                                            <p:strVal val="#ppt_x"/>
                                          </p:val>
                                        </p:tav>
                                      </p:tavLst>
                                    </p:anim>
                                    <p:anim calcmode="lin" valueType="num">
                                      <p:cBhvr>
                                        <p:cTn id="16" dur="1000" fill="hold"/>
                                        <p:tgtEl>
                                          <p:spTgt spid="1843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8436"/>
                                        </p:tgtEl>
                                      </p:cBhvr>
                                    </p:animEffect>
                                  </p:childTnLst>
                                </p:cTn>
                              </p:par>
                            </p:childTnLst>
                          </p:cTn>
                        </p:par>
                      </p:childTnLst>
                    </p:cTn>
                  </p:par>
                  <p:par>
                    <p:cTn id="18" fill="hold">
                      <p:stCondLst>
                        <p:cond delay="indefinite"/>
                      </p:stCondLst>
                      <p:childTnLst>
                        <p:par>
                          <p:cTn id="19" fill="hold">
                            <p:stCondLst>
                              <p:cond delay="0"/>
                            </p:stCondLst>
                            <p:childTnLst>
                              <p:par>
                                <p:cTn id="20" presetID="19" presetClass="entr" presetSubtype="10" fill="hold" nodeType="clickEffect">
                                  <p:stCondLst>
                                    <p:cond delay="0"/>
                                  </p:stCondLst>
                                  <p:childTnLst>
                                    <p:set>
                                      <p:cBhvr>
                                        <p:cTn id="21" dur="1" fill="hold">
                                          <p:stCondLst>
                                            <p:cond delay="0"/>
                                          </p:stCondLst>
                                        </p:cTn>
                                        <p:tgtEl>
                                          <p:spTgt spid="49155"/>
                                        </p:tgtEl>
                                        <p:attrNameLst>
                                          <p:attrName>style.visibility</p:attrName>
                                        </p:attrNameLst>
                                      </p:cBhvr>
                                      <p:to>
                                        <p:strVal val="visible"/>
                                      </p:to>
                                    </p:set>
                                    <p:anim calcmode="lin" valueType="num">
                                      <p:cBhvr>
                                        <p:cTn id="22" dur="5000" fill="hold"/>
                                        <p:tgtEl>
                                          <p:spTgt spid="49155"/>
                                        </p:tgtEl>
                                        <p:attrNameLst>
                                          <p:attrName>ppt_w</p:attrName>
                                        </p:attrNameLst>
                                      </p:cBhvr>
                                      <p:tavLst>
                                        <p:tav tm="0" fmla="#ppt_w*sin(2.5*pi*$)">
                                          <p:val>
                                            <p:fltVal val="0"/>
                                          </p:val>
                                        </p:tav>
                                        <p:tav tm="100000">
                                          <p:val>
                                            <p:fltVal val="1"/>
                                          </p:val>
                                        </p:tav>
                                      </p:tavLst>
                                    </p:anim>
                                    <p:anim calcmode="lin" valueType="num">
                                      <p:cBhvr>
                                        <p:cTn id="23" dur="5000" fill="hold"/>
                                        <p:tgtEl>
                                          <p:spTgt spid="4915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6" name="Date Placeholder 5"/>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E59517C2-DAC3-4709-8ACF-DCB6ACA3AC56}" type="datetime1">
              <a:rPr lang="id-ID" smtClean="0"/>
              <a:pPr>
                <a:defRPr/>
              </a:pPr>
              <a:t>19/06/2019</a:t>
            </a:fld>
            <a:endParaRPr lang="en-US" smtClean="0"/>
          </a:p>
        </p:txBody>
      </p:sp>
      <p:sp>
        <p:nvSpPr>
          <p:cNvPr id="62467"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246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ECB626F-57BD-42B5-86B1-46B4391EB9B1}" type="slidenum">
              <a:rPr lang="en-US" smtClean="0"/>
              <a:pPr>
                <a:defRPr/>
              </a:pPr>
              <a:t>55</a:t>
            </a:fld>
            <a:endParaRPr lang="en-US" smtClean="0"/>
          </a:p>
        </p:txBody>
      </p:sp>
      <p:sp>
        <p:nvSpPr>
          <p:cNvPr id="50181" name="Rectangle 4"/>
          <p:cNvSpPr>
            <a:spLocks noChangeArrowheads="1"/>
          </p:cNvSpPr>
          <p:nvPr/>
        </p:nvSpPr>
        <p:spPr bwMode="auto">
          <a:xfrm>
            <a:off x="762000" y="533400"/>
            <a:ext cx="7253288" cy="5267325"/>
          </a:xfrm>
          <a:prstGeom prst="rect">
            <a:avLst/>
          </a:prstGeom>
          <a:noFill/>
          <a:ln w="9525">
            <a:noFill/>
            <a:miter lim="800000"/>
            <a:headEnd/>
            <a:tailEnd/>
          </a:ln>
        </p:spPr>
        <p:txBody>
          <a:bodyPr anchor="ctr">
            <a:spAutoFit/>
          </a:bodyPr>
          <a:lstStyle/>
          <a:p>
            <a:r>
              <a:rPr lang="en-US" sz="3600" b="1" i="1" dirty="0">
                <a:solidFill>
                  <a:srgbClr val="66FF33"/>
                </a:solidFill>
                <a:latin typeface="Arial" charset="0"/>
              </a:rPr>
              <a:t>KOLABORASI</a:t>
            </a:r>
          </a:p>
          <a:p>
            <a:endParaRPr lang="en-US" sz="1600" b="1" i="1" dirty="0">
              <a:solidFill>
                <a:srgbClr val="66FF33"/>
              </a:solidFill>
              <a:latin typeface="Arial" charset="0"/>
            </a:endParaRPr>
          </a:p>
          <a:p>
            <a:r>
              <a:rPr lang="en-US" sz="2400" b="1" i="1" dirty="0">
                <a:latin typeface="Arial" charset="0"/>
              </a:rPr>
              <a:t>EDWARD M MARSHALL. PhD</a:t>
            </a:r>
            <a:endParaRPr lang="en-US" sz="2400" b="1" dirty="0">
              <a:latin typeface="Arial" charset="0"/>
            </a:endParaRPr>
          </a:p>
          <a:p>
            <a:r>
              <a:rPr lang="en-US" sz="2400" b="1" i="1" dirty="0">
                <a:latin typeface="Arial" charset="0"/>
              </a:rPr>
              <a:t>DALAM BUKUNYA :</a:t>
            </a:r>
            <a:endParaRPr lang="en-US" sz="2400" b="1" dirty="0">
              <a:latin typeface="Arial" charset="0"/>
            </a:endParaRPr>
          </a:p>
          <a:p>
            <a:r>
              <a:rPr lang="en-US" sz="2400" b="1" i="1" dirty="0">
                <a:latin typeface="Arial" charset="0"/>
              </a:rPr>
              <a:t>“ TRANSFORMING THE WAY WE WORK “ </a:t>
            </a:r>
            <a:endParaRPr lang="en-US" sz="2400" b="1" dirty="0">
              <a:latin typeface="Arial" charset="0"/>
            </a:endParaRPr>
          </a:p>
          <a:p>
            <a:r>
              <a:rPr lang="en-US" sz="2400" b="1" i="1" dirty="0">
                <a:latin typeface="Arial" charset="0"/>
              </a:rPr>
              <a:t>THE POWER OF COLLABORATIVE WORK PLACE.</a:t>
            </a:r>
          </a:p>
          <a:p>
            <a:endParaRPr lang="en-US" sz="2400" b="1" i="1" dirty="0">
              <a:latin typeface="Arial" charset="0"/>
            </a:endParaRPr>
          </a:p>
          <a:p>
            <a:r>
              <a:rPr lang="en-US" sz="2400" b="1" i="1" dirty="0">
                <a:latin typeface="Arial" charset="0"/>
              </a:rPr>
              <a:t>IT IS A PRINCIPLE BASED PROCESS OF WORKING TOGETHER, WHICH PRODUCES INTEGRITY, AND BREAKING THOUGHT RESULT BY BUILDING TRUE KONSENSUS, OWNERSHIP, AND ALIGMENT IN ALL ASPECTS OF THE ORGANIZATION</a:t>
            </a:r>
            <a:endParaRPr lang="en-US" dirty="0">
              <a:latin typeface="Arial"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0181">
                                            <p:txEl>
                                              <p:pRg st="0" end="0"/>
                                            </p:txEl>
                                          </p:spTgt>
                                        </p:tgtEl>
                                        <p:attrNameLst>
                                          <p:attrName>style.visibility</p:attrName>
                                        </p:attrNameLst>
                                      </p:cBhvr>
                                      <p:to>
                                        <p:strVal val="visible"/>
                                      </p:to>
                                    </p:set>
                                    <p:anim to="" calcmode="lin" valueType="num">
                                      <p:cBhvr>
                                        <p:cTn id="7" dur="1" fill="hold"/>
                                        <p:tgtEl>
                                          <p:spTgt spid="50181">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50181">
                                            <p:txEl>
                                              <p:pRg st="2" end="2"/>
                                            </p:txEl>
                                          </p:spTgt>
                                        </p:tgtEl>
                                        <p:attrNameLst>
                                          <p:attrName>style.visibility</p:attrName>
                                        </p:attrNameLst>
                                      </p:cBhvr>
                                      <p:to>
                                        <p:strVal val="visible"/>
                                      </p:to>
                                    </p:set>
                                    <p:anim to="" calcmode="lin" valueType="num">
                                      <p:cBhvr>
                                        <p:cTn id="10" dur="1" fill="hold"/>
                                        <p:tgtEl>
                                          <p:spTgt spid="50181">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50181">
                                            <p:txEl>
                                              <p:pRg st="3" end="3"/>
                                            </p:txEl>
                                          </p:spTgt>
                                        </p:tgtEl>
                                        <p:attrNameLst>
                                          <p:attrName>style.visibility</p:attrName>
                                        </p:attrNameLst>
                                      </p:cBhvr>
                                      <p:to>
                                        <p:strVal val="visible"/>
                                      </p:to>
                                    </p:set>
                                    <p:anim to="" calcmode="lin" valueType="num">
                                      <p:cBhvr>
                                        <p:cTn id="13" dur="1" fill="hold"/>
                                        <p:tgtEl>
                                          <p:spTgt spid="50181">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50181">
                                            <p:txEl>
                                              <p:pRg st="4" end="4"/>
                                            </p:txEl>
                                          </p:spTgt>
                                        </p:tgtEl>
                                        <p:attrNameLst>
                                          <p:attrName>style.visibility</p:attrName>
                                        </p:attrNameLst>
                                      </p:cBhvr>
                                      <p:to>
                                        <p:strVal val="visible"/>
                                      </p:to>
                                    </p:set>
                                    <p:anim to="" calcmode="lin" valueType="num">
                                      <p:cBhvr>
                                        <p:cTn id="16" dur="1" fill="hold"/>
                                        <p:tgtEl>
                                          <p:spTgt spid="50181">
                                            <p:txEl>
                                              <p:pRg st="4" end="4"/>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50181">
                                            <p:txEl>
                                              <p:pRg st="5" end="5"/>
                                            </p:txEl>
                                          </p:spTgt>
                                        </p:tgtEl>
                                        <p:attrNameLst>
                                          <p:attrName>style.visibility</p:attrName>
                                        </p:attrNameLst>
                                      </p:cBhvr>
                                      <p:to>
                                        <p:strVal val="visible"/>
                                      </p:to>
                                    </p:set>
                                    <p:anim to="" calcmode="lin" valueType="num">
                                      <p:cBhvr>
                                        <p:cTn id="19" dur="1" fill="hold"/>
                                        <p:tgtEl>
                                          <p:spTgt spid="50181">
                                            <p:txEl>
                                              <p:pRg st="5" end="5"/>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50181">
                                            <p:txEl>
                                              <p:pRg st="7" end="7"/>
                                            </p:txEl>
                                          </p:spTgt>
                                        </p:tgtEl>
                                        <p:attrNameLst>
                                          <p:attrName>style.visibility</p:attrName>
                                        </p:attrNameLst>
                                      </p:cBhvr>
                                      <p:to>
                                        <p:strVal val="visible"/>
                                      </p:to>
                                    </p:set>
                                    <p:anim to="" calcmode="lin" valueType="num">
                                      <p:cBhvr>
                                        <p:cTn id="22" dur="1" fill="hold"/>
                                        <p:tgtEl>
                                          <p:spTgt spid="50181">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8" name="Rectangle 6"/>
          <p:cNvSpPr>
            <a:spLocks noGrp="1" noChangeArrowheads="1"/>
          </p:cNvSpPr>
          <p:nvPr>
            <p:ph type="title"/>
          </p:nvPr>
        </p:nvSpPr>
        <p:spPr>
          <a:xfrm>
            <a:off x="533400" y="152400"/>
            <a:ext cx="8077200" cy="685800"/>
          </a:xfrm>
        </p:spPr>
        <p:txBody>
          <a:bodyPr/>
          <a:lstStyle/>
          <a:p>
            <a:pPr algn="ctr" eaLnBrk="1" fontAlgn="auto" hangingPunct="1">
              <a:spcAft>
                <a:spcPts val="0"/>
              </a:spcAft>
              <a:defRPr/>
            </a:pPr>
            <a:r>
              <a:rPr lang="en-US" sz="3600" i="1" dirty="0">
                <a:solidFill>
                  <a:srgbClr val="FF3399"/>
                </a:solidFill>
              </a:rPr>
              <a:t>LIMA KOMPONEN DLM KOLABORASI</a:t>
            </a:r>
          </a:p>
        </p:txBody>
      </p:sp>
      <p:sp>
        <p:nvSpPr>
          <p:cNvPr id="51203" name="Rectangle 3"/>
          <p:cNvSpPr>
            <a:spLocks noGrp="1" noChangeArrowheads="1"/>
          </p:cNvSpPr>
          <p:nvPr>
            <p:ph idx="1"/>
          </p:nvPr>
        </p:nvSpPr>
        <p:spPr>
          <a:xfrm>
            <a:off x="457200" y="1219200"/>
            <a:ext cx="7696200" cy="4911725"/>
          </a:xfrm>
        </p:spPr>
        <p:txBody>
          <a:bodyPr/>
          <a:lstStyle/>
          <a:p>
            <a:pPr marL="292100" indent="-292100" eaLnBrk="1" hangingPunct="1">
              <a:lnSpc>
                <a:spcPct val="80000"/>
              </a:lnSpc>
              <a:buFont typeface="Wingdings" pitchFamily="2" charset="2"/>
              <a:buNone/>
            </a:pPr>
            <a:r>
              <a:rPr lang="en-US" sz="2000" i="1" dirty="0" smtClean="0"/>
              <a:t>1. </a:t>
            </a:r>
            <a:r>
              <a:rPr lang="en-US" sz="2000" i="1" dirty="0" smtClean="0">
                <a:solidFill>
                  <a:srgbClr val="FF0066"/>
                </a:solidFill>
              </a:rPr>
              <a:t>COLLABORATIVE CULTURE</a:t>
            </a:r>
          </a:p>
          <a:p>
            <a:pPr marL="292100" indent="-292100" eaLnBrk="1" hangingPunct="1">
              <a:lnSpc>
                <a:spcPct val="80000"/>
              </a:lnSpc>
              <a:buFont typeface="Wingdings" pitchFamily="2" charset="2"/>
              <a:buNone/>
            </a:pPr>
            <a:r>
              <a:rPr lang="en-US" sz="2000" i="1" dirty="0" smtClean="0"/>
              <a:t>	SEPERANGKAT NILAI YANG MEMBENTUK TINGKAH LAKU DAN SIKAP  ( BUDAYA  )</a:t>
            </a:r>
          </a:p>
          <a:p>
            <a:pPr marL="292100" indent="-292100" eaLnBrk="1" hangingPunct="1">
              <a:lnSpc>
                <a:spcPct val="80000"/>
              </a:lnSpc>
              <a:buFont typeface="Wingdings" pitchFamily="2" charset="2"/>
              <a:buNone/>
            </a:pPr>
            <a:r>
              <a:rPr lang="en-US" sz="2000" i="1" dirty="0" smtClean="0"/>
              <a:t>2. </a:t>
            </a:r>
            <a:r>
              <a:rPr lang="en-US" sz="2000" i="1" dirty="0" smtClean="0">
                <a:solidFill>
                  <a:srgbClr val="3366FF"/>
                </a:solidFill>
              </a:rPr>
              <a:t>COLLABORATIVE LEADERSHIP</a:t>
            </a:r>
          </a:p>
          <a:p>
            <a:pPr marL="292100" indent="-292100" eaLnBrk="1" hangingPunct="1">
              <a:lnSpc>
                <a:spcPct val="80000"/>
              </a:lnSpc>
              <a:buFont typeface="Wingdings" pitchFamily="2" charset="2"/>
              <a:buNone/>
            </a:pPr>
            <a:r>
              <a:rPr lang="en-US" sz="2000" i="1" dirty="0" smtClean="0"/>
              <a:t>	KEBERSAMAAN YG MERUPAKAN FUNGSI SITUASIONAL &amp; BUKAN SEKEDAR HIRARKHI DR SETIAP POSISI YG MELIBAT KAN SETIAP ORANG DLM ORGANISASI</a:t>
            </a:r>
          </a:p>
          <a:p>
            <a:pPr marL="292100" indent="-292100" eaLnBrk="1" hangingPunct="1">
              <a:lnSpc>
                <a:spcPct val="80000"/>
              </a:lnSpc>
              <a:buFont typeface="Wingdings" pitchFamily="2" charset="2"/>
              <a:buNone/>
            </a:pPr>
            <a:r>
              <a:rPr lang="en-US" sz="2000" i="1" dirty="0" smtClean="0"/>
              <a:t>3. </a:t>
            </a:r>
            <a:r>
              <a:rPr lang="en-US" sz="2000" i="1" dirty="0" smtClean="0">
                <a:solidFill>
                  <a:srgbClr val="66FF33"/>
                </a:solidFill>
              </a:rPr>
              <a:t>COLLABORATIVE VISION</a:t>
            </a:r>
          </a:p>
          <a:p>
            <a:pPr marL="292100" indent="-292100" eaLnBrk="1" hangingPunct="1">
              <a:lnSpc>
                <a:spcPct val="80000"/>
              </a:lnSpc>
              <a:buFont typeface="Wingdings" pitchFamily="2" charset="2"/>
              <a:buNone/>
            </a:pPr>
            <a:r>
              <a:rPr lang="en-US" sz="2000" i="1" dirty="0" smtClean="0"/>
              <a:t>	 PRINSIP PEMANDU DAN TUJUAN SECARA KESELURUHAN DARI ORGANISASI YG BERTUMPU PADA PELAJARAN YG BERDASAR KERJA SAMA</a:t>
            </a:r>
          </a:p>
          <a:p>
            <a:pPr marL="292100" indent="-292100" eaLnBrk="1" hangingPunct="1">
              <a:lnSpc>
                <a:spcPct val="80000"/>
              </a:lnSpc>
              <a:buFont typeface="Wingdings" pitchFamily="2" charset="2"/>
              <a:buNone/>
            </a:pPr>
            <a:r>
              <a:rPr lang="en-US" sz="2000" i="1" dirty="0" smtClean="0"/>
              <a:t>4. </a:t>
            </a:r>
            <a:r>
              <a:rPr lang="en-US" sz="2000" i="1" dirty="0" smtClean="0">
                <a:solidFill>
                  <a:srgbClr val="FF0000"/>
                </a:solidFill>
              </a:rPr>
              <a:t>COLLABORATIVE TEAM PROCESS</a:t>
            </a:r>
          </a:p>
          <a:p>
            <a:pPr marL="292100" indent="-292100" eaLnBrk="1" hangingPunct="1">
              <a:lnSpc>
                <a:spcPct val="80000"/>
              </a:lnSpc>
              <a:buFont typeface="Wingdings" pitchFamily="2" charset="2"/>
              <a:buNone/>
            </a:pPr>
            <a:r>
              <a:rPr lang="en-US" sz="2000" i="1" dirty="0" smtClean="0"/>
              <a:t>	SEKUMPULAN PROSES KERJA NON BIROKRASI YG DIKELOLA OLEH TIM DARI KERJA SAMA YG PROFESIONAL UNT MEN CAPAI SATU TUJUAN</a:t>
            </a:r>
          </a:p>
          <a:p>
            <a:pPr marL="292100" indent="-292100" eaLnBrk="1" hangingPunct="1">
              <a:lnSpc>
                <a:spcPct val="80000"/>
              </a:lnSpc>
              <a:buFont typeface="Wingdings" pitchFamily="2" charset="2"/>
              <a:buNone/>
            </a:pPr>
            <a:r>
              <a:rPr lang="en-US" sz="2000" i="1" dirty="0" smtClean="0"/>
              <a:t>5. </a:t>
            </a:r>
            <a:r>
              <a:rPr lang="en-US" sz="2000" i="1" dirty="0" smtClean="0">
                <a:solidFill>
                  <a:srgbClr val="66FF33"/>
                </a:solidFill>
              </a:rPr>
              <a:t>COLLABORATIVE STRUCTURE</a:t>
            </a:r>
          </a:p>
          <a:p>
            <a:pPr marL="292100" indent="-292100" eaLnBrk="1" hangingPunct="1">
              <a:lnSpc>
                <a:spcPct val="80000"/>
              </a:lnSpc>
              <a:buFont typeface="Wingdings" pitchFamily="2" charset="2"/>
              <a:buNone/>
            </a:pPr>
            <a:r>
              <a:rPr lang="en-US" sz="2000" i="1" dirty="0" smtClean="0">
                <a:solidFill>
                  <a:srgbClr val="000099"/>
                </a:solidFill>
              </a:rPr>
              <a:t>	</a:t>
            </a:r>
            <a:r>
              <a:rPr lang="en-US" sz="2000" i="1" dirty="0" smtClean="0"/>
              <a:t>PEMBENAHAN DIRI DARI SISTEM PENDUKUNG ( TERUTAMA SISTEM INFORMASI DAN SUMBER DAYA MANUSIA )</a:t>
            </a:r>
            <a:endParaRPr lang="en-US" sz="2000" i="1" dirty="0" smtClean="0">
              <a:solidFill>
                <a:srgbClr val="000099"/>
              </a:solidFill>
            </a:endParaRPr>
          </a:p>
        </p:txBody>
      </p:sp>
      <p:sp>
        <p:nvSpPr>
          <p:cNvPr id="63492"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42B76328-1552-425A-B123-00AD4A7696C8}" type="datetime1">
              <a:rPr lang="id-ID" smtClean="0"/>
              <a:pPr>
                <a:defRPr/>
              </a:pPr>
              <a:t>19/06/2019</a:t>
            </a:fld>
            <a:endParaRPr lang="en-US" smtClean="0"/>
          </a:p>
        </p:txBody>
      </p:sp>
      <p:sp>
        <p:nvSpPr>
          <p:cNvPr id="63493"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3494"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7D63C533-1C44-4885-A4E7-37A9245E0935}" type="slidenum">
              <a:rPr lang="en-US" smtClean="0"/>
              <a:pPr>
                <a:defRPr/>
              </a:pPr>
              <a:t>56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4278"/>
                                        </p:tgtEl>
                                        <p:attrNameLst>
                                          <p:attrName>style.visibility</p:attrName>
                                        </p:attrNameLst>
                                      </p:cBhvr>
                                      <p:to>
                                        <p:strVal val="visible"/>
                                      </p:to>
                                    </p:set>
                                    <p:animEffect transition="in" filter="fade">
                                      <p:cBhvr>
                                        <p:cTn id="7" dur="1000"/>
                                        <p:tgtEl>
                                          <p:spTgt spid="54278"/>
                                        </p:tgtEl>
                                      </p:cBhvr>
                                    </p:animEffect>
                                    <p:anim calcmode="lin" valueType="num">
                                      <p:cBhvr>
                                        <p:cTn id="8" dur="1000" fill="hold"/>
                                        <p:tgtEl>
                                          <p:spTgt spid="54278"/>
                                        </p:tgtEl>
                                        <p:attrNameLst>
                                          <p:attrName>ppt_x</p:attrName>
                                        </p:attrNameLst>
                                      </p:cBhvr>
                                      <p:tavLst>
                                        <p:tav tm="0">
                                          <p:val>
                                            <p:strVal val="#ppt_x"/>
                                          </p:val>
                                        </p:tav>
                                        <p:tav tm="100000">
                                          <p:val>
                                            <p:strVal val="#ppt_x"/>
                                          </p:val>
                                        </p:tav>
                                      </p:tavLst>
                                    </p:anim>
                                    <p:anim calcmode="lin" valueType="num">
                                      <p:cBhvr>
                                        <p:cTn id="9" dur="1000" fill="hold"/>
                                        <p:tgtEl>
                                          <p:spTgt spid="5427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1203">
                                            <p:txEl>
                                              <p:pRg st="0" end="0"/>
                                            </p:txEl>
                                          </p:spTgt>
                                        </p:tgtEl>
                                        <p:attrNameLst>
                                          <p:attrName>style.visibility</p:attrName>
                                        </p:attrNameLst>
                                      </p:cBhvr>
                                      <p:to>
                                        <p:strVal val="visible"/>
                                      </p:to>
                                    </p:set>
                                    <p:animEffect transition="in" filter="fade">
                                      <p:cBhvr>
                                        <p:cTn id="14" dur="1000"/>
                                        <p:tgtEl>
                                          <p:spTgt spid="51203">
                                            <p:txEl>
                                              <p:pRg st="0" end="0"/>
                                            </p:txEl>
                                          </p:spTgt>
                                        </p:tgtEl>
                                      </p:cBhvr>
                                    </p:animEffect>
                                    <p:anim calcmode="lin" valueType="num">
                                      <p:cBhvr>
                                        <p:cTn id="15"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1203">
                                            <p:txEl>
                                              <p:pRg st="1" end="1"/>
                                            </p:txEl>
                                          </p:spTgt>
                                        </p:tgtEl>
                                        <p:attrNameLst>
                                          <p:attrName>style.visibility</p:attrName>
                                        </p:attrNameLst>
                                      </p:cBhvr>
                                      <p:to>
                                        <p:strVal val="visible"/>
                                      </p:to>
                                    </p:set>
                                    <p:animEffect transition="in" filter="fade">
                                      <p:cBhvr>
                                        <p:cTn id="21" dur="1000"/>
                                        <p:tgtEl>
                                          <p:spTgt spid="51203">
                                            <p:txEl>
                                              <p:pRg st="1" end="1"/>
                                            </p:txEl>
                                          </p:spTgt>
                                        </p:tgtEl>
                                      </p:cBhvr>
                                    </p:animEffect>
                                    <p:anim calcmode="lin" valueType="num">
                                      <p:cBhvr>
                                        <p:cTn id="22"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1203">
                                            <p:txEl>
                                              <p:pRg st="2" end="2"/>
                                            </p:txEl>
                                          </p:spTgt>
                                        </p:tgtEl>
                                        <p:attrNameLst>
                                          <p:attrName>style.visibility</p:attrName>
                                        </p:attrNameLst>
                                      </p:cBhvr>
                                      <p:to>
                                        <p:strVal val="visible"/>
                                      </p:to>
                                    </p:set>
                                    <p:animEffect transition="in" filter="fade">
                                      <p:cBhvr>
                                        <p:cTn id="28" dur="1000"/>
                                        <p:tgtEl>
                                          <p:spTgt spid="51203">
                                            <p:txEl>
                                              <p:pRg st="2" end="2"/>
                                            </p:txEl>
                                          </p:spTgt>
                                        </p:tgtEl>
                                      </p:cBhvr>
                                    </p:animEffect>
                                    <p:anim calcmode="lin" valueType="num">
                                      <p:cBhvr>
                                        <p:cTn id="29" dur="1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51203">
                                            <p:txEl>
                                              <p:pRg st="3" end="3"/>
                                            </p:txEl>
                                          </p:spTgt>
                                        </p:tgtEl>
                                        <p:attrNameLst>
                                          <p:attrName>style.visibility</p:attrName>
                                        </p:attrNameLst>
                                      </p:cBhvr>
                                      <p:to>
                                        <p:strVal val="visible"/>
                                      </p:to>
                                    </p:set>
                                    <p:animEffect transition="in" filter="fade">
                                      <p:cBhvr>
                                        <p:cTn id="35" dur="1000"/>
                                        <p:tgtEl>
                                          <p:spTgt spid="51203">
                                            <p:txEl>
                                              <p:pRg st="3" end="3"/>
                                            </p:txEl>
                                          </p:spTgt>
                                        </p:tgtEl>
                                      </p:cBhvr>
                                    </p:animEffect>
                                    <p:anim calcmode="lin" valueType="num">
                                      <p:cBhvr>
                                        <p:cTn id="36" dur="10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12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51203">
                                            <p:txEl>
                                              <p:pRg st="4" end="4"/>
                                            </p:txEl>
                                          </p:spTgt>
                                        </p:tgtEl>
                                        <p:attrNameLst>
                                          <p:attrName>style.visibility</p:attrName>
                                        </p:attrNameLst>
                                      </p:cBhvr>
                                      <p:to>
                                        <p:strVal val="visible"/>
                                      </p:to>
                                    </p:set>
                                    <p:animEffect transition="in" filter="fade">
                                      <p:cBhvr>
                                        <p:cTn id="42" dur="1000"/>
                                        <p:tgtEl>
                                          <p:spTgt spid="51203">
                                            <p:txEl>
                                              <p:pRg st="4" end="4"/>
                                            </p:txEl>
                                          </p:spTgt>
                                        </p:tgtEl>
                                      </p:cBhvr>
                                    </p:animEffect>
                                    <p:anim calcmode="lin" valueType="num">
                                      <p:cBhvr>
                                        <p:cTn id="43" dur="10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12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51203">
                                            <p:txEl>
                                              <p:pRg st="5" end="5"/>
                                            </p:txEl>
                                          </p:spTgt>
                                        </p:tgtEl>
                                        <p:attrNameLst>
                                          <p:attrName>style.visibility</p:attrName>
                                        </p:attrNameLst>
                                      </p:cBhvr>
                                      <p:to>
                                        <p:strVal val="visible"/>
                                      </p:to>
                                    </p:set>
                                    <p:animEffect transition="in" filter="fade">
                                      <p:cBhvr>
                                        <p:cTn id="49" dur="1000"/>
                                        <p:tgtEl>
                                          <p:spTgt spid="51203">
                                            <p:txEl>
                                              <p:pRg st="5" end="5"/>
                                            </p:txEl>
                                          </p:spTgt>
                                        </p:tgtEl>
                                      </p:cBhvr>
                                    </p:animEffect>
                                    <p:anim calcmode="lin" valueType="num">
                                      <p:cBhvr>
                                        <p:cTn id="50" dur="10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120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51203">
                                            <p:txEl>
                                              <p:pRg st="6" end="6"/>
                                            </p:txEl>
                                          </p:spTgt>
                                        </p:tgtEl>
                                        <p:attrNameLst>
                                          <p:attrName>style.visibility</p:attrName>
                                        </p:attrNameLst>
                                      </p:cBhvr>
                                      <p:to>
                                        <p:strVal val="visible"/>
                                      </p:to>
                                    </p:set>
                                    <p:animEffect transition="in" filter="fade">
                                      <p:cBhvr>
                                        <p:cTn id="56" dur="1000"/>
                                        <p:tgtEl>
                                          <p:spTgt spid="51203">
                                            <p:txEl>
                                              <p:pRg st="6" end="6"/>
                                            </p:txEl>
                                          </p:spTgt>
                                        </p:tgtEl>
                                      </p:cBhvr>
                                    </p:animEffect>
                                    <p:anim calcmode="lin" valueType="num">
                                      <p:cBhvr>
                                        <p:cTn id="57" dur="10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120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51203">
                                            <p:txEl>
                                              <p:pRg st="7" end="7"/>
                                            </p:txEl>
                                          </p:spTgt>
                                        </p:tgtEl>
                                        <p:attrNameLst>
                                          <p:attrName>style.visibility</p:attrName>
                                        </p:attrNameLst>
                                      </p:cBhvr>
                                      <p:to>
                                        <p:strVal val="visible"/>
                                      </p:to>
                                    </p:set>
                                    <p:animEffect transition="in" filter="fade">
                                      <p:cBhvr>
                                        <p:cTn id="63" dur="1000"/>
                                        <p:tgtEl>
                                          <p:spTgt spid="51203">
                                            <p:txEl>
                                              <p:pRg st="7" end="7"/>
                                            </p:txEl>
                                          </p:spTgt>
                                        </p:tgtEl>
                                      </p:cBhvr>
                                    </p:animEffect>
                                    <p:anim calcmode="lin" valueType="num">
                                      <p:cBhvr>
                                        <p:cTn id="64" dur="10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5120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51203">
                                            <p:txEl>
                                              <p:pRg st="8" end="8"/>
                                            </p:txEl>
                                          </p:spTgt>
                                        </p:tgtEl>
                                        <p:attrNameLst>
                                          <p:attrName>style.visibility</p:attrName>
                                        </p:attrNameLst>
                                      </p:cBhvr>
                                      <p:to>
                                        <p:strVal val="visible"/>
                                      </p:to>
                                    </p:set>
                                    <p:animEffect transition="in" filter="fade">
                                      <p:cBhvr>
                                        <p:cTn id="70" dur="1000"/>
                                        <p:tgtEl>
                                          <p:spTgt spid="51203">
                                            <p:txEl>
                                              <p:pRg st="8" end="8"/>
                                            </p:txEl>
                                          </p:spTgt>
                                        </p:tgtEl>
                                      </p:cBhvr>
                                    </p:animEffect>
                                    <p:anim calcmode="lin" valueType="num">
                                      <p:cBhvr>
                                        <p:cTn id="71" dur="1000" fill="hold"/>
                                        <p:tgtEl>
                                          <p:spTgt spid="5120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5120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51203">
                                            <p:txEl>
                                              <p:pRg st="9" end="9"/>
                                            </p:txEl>
                                          </p:spTgt>
                                        </p:tgtEl>
                                        <p:attrNameLst>
                                          <p:attrName>style.visibility</p:attrName>
                                        </p:attrNameLst>
                                      </p:cBhvr>
                                      <p:to>
                                        <p:strVal val="visible"/>
                                      </p:to>
                                    </p:set>
                                    <p:animEffect transition="in" filter="fade">
                                      <p:cBhvr>
                                        <p:cTn id="77" dur="1000"/>
                                        <p:tgtEl>
                                          <p:spTgt spid="51203">
                                            <p:txEl>
                                              <p:pRg st="9" end="9"/>
                                            </p:txEl>
                                          </p:spTgt>
                                        </p:tgtEl>
                                      </p:cBhvr>
                                    </p:animEffect>
                                    <p:anim calcmode="lin" valueType="num">
                                      <p:cBhvr>
                                        <p:cTn id="78" dur="1000" fill="hold"/>
                                        <p:tgtEl>
                                          <p:spTgt spid="5120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5120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1203"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457200" y="0"/>
            <a:ext cx="7620000" cy="838200"/>
          </a:xfrm>
        </p:spPr>
        <p:txBody>
          <a:bodyPr/>
          <a:lstStyle/>
          <a:p>
            <a:pPr algn="ctr" eaLnBrk="1" fontAlgn="auto" hangingPunct="1">
              <a:spcAft>
                <a:spcPts val="0"/>
              </a:spcAft>
              <a:defRPr/>
            </a:pPr>
            <a:r>
              <a:rPr lang="en-US" sz="2000" i="1" dirty="0">
                <a:solidFill>
                  <a:srgbClr val="FF0000"/>
                </a:solidFill>
              </a:rPr>
              <a:t>TUJUH NILAI </a:t>
            </a:r>
            <a:r>
              <a:rPr lang="en-US" sz="2000" i="1" dirty="0" smtClean="0">
                <a:solidFill>
                  <a:srgbClr val="FF0000"/>
                </a:solidFill>
              </a:rPr>
              <a:t>DASAR</a:t>
            </a:r>
            <a:r>
              <a:rPr lang="id-ID" sz="2000" i="1" dirty="0" smtClean="0">
                <a:solidFill>
                  <a:srgbClr val="FF0000"/>
                </a:solidFill>
              </a:rPr>
              <a:t> UNT MENINGKATKAT HUBUNGAN KERJA </a:t>
            </a:r>
            <a:br>
              <a:rPr lang="id-ID" sz="2000" i="1" dirty="0" smtClean="0">
                <a:solidFill>
                  <a:srgbClr val="FF0000"/>
                </a:solidFill>
              </a:rPr>
            </a:br>
            <a:r>
              <a:rPr lang="en-US" sz="2000" i="1" dirty="0" smtClean="0">
                <a:solidFill>
                  <a:srgbClr val="FF0000"/>
                </a:solidFill>
              </a:rPr>
              <a:t>( </a:t>
            </a:r>
            <a:r>
              <a:rPr lang="en-US" sz="2000" i="1" dirty="0">
                <a:solidFill>
                  <a:srgbClr val="FF0000"/>
                </a:solidFill>
              </a:rPr>
              <a:t>THE SEVEN CORE VALUES )</a:t>
            </a:r>
          </a:p>
        </p:txBody>
      </p:sp>
      <p:sp>
        <p:nvSpPr>
          <p:cNvPr id="52227" name="Rectangle 3"/>
          <p:cNvSpPr>
            <a:spLocks noGrp="1" noChangeArrowheads="1"/>
          </p:cNvSpPr>
          <p:nvPr>
            <p:ph idx="1"/>
          </p:nvPr>
        </p:nvSpPr>
        <p:spPr>
          <a:xfrm>
            <a:off x="381000" y="1143000"/>
            <a:ext cx="7696200" cy="4987925"/>
          </a:xfrm>
        </p:spPr>
        <p:txBody>
          <a:bodyPr/>
          <a:lstStyle/>
          <a:p>
            <a:pPr marL="228600" indent="-228600" eaLnBrk="1" hangingPunct="1">
              <a:buFont typeface="Wingdings" pitchFamily="2" charset="2"/>
              <a:buAutoNum type="arabicPeriod"/>
            </a:pPr>
            <a:r>
              <a:rPr lang="en-US" sz="2400" i="1" dirty="0" smtClean="0"/>
              <a:t>MENGHORMATI ORANG LAIN ( </a:t>
            </a:r>
            <a:r>
              <a:rPr lang="en-US" sz="2400" i="1" dirty="0" smtClean="0">
                <a:solidFill>
                  <a:srgbClr val="FF0000"/>
                </a:solidFill>
              </a:rPr>
              <a:t>RESPECT FOR PEOPLE </a:t>
            </a:r>
            <a:r>
              <a:rPr lang="en-US" sz="2400" i="1" dirty="0" smtClean="0"/>
              <a:t>)</a:t>
            </a:r>
          </a:p>
          <a:p>
            <a:pPr marL="228600" indent="-228600" eaLnBrk="1" hangingPunct="1">
              <a:buFont typeface="Wingdings" pitchFamily="2" charset="2"/>
              <a:buAutoNum type="arabicPeriod"/>
            </a:pPr>
            <a:r>
              <a:rPr lang="en-US" sz="2400" i="1" dirty="0" smtClean="0"/>
              <a:t>PENGHARGAAN DAN INTEGRITAS MEMBERIKAN PENGAKUAN, ETOS KERJA ( </a:t>
            </a:r>
            <a:r>
              <a:rPr lang="en-US" sz="2400" i="1" dirty="0" smtClean="0">
                <a:solidFill>
                  <a:srgbClr val="FF0066"/>
                </a:solidFill>
              </a:rPr>
              <a:t>HONOR AND INTEGRITY</a:t>
            </a:r>
            <a:r>
              <a:rPr lang="en-US" sz="2400" i="1" dirty="0" smtClean="0"/>
              <a:t> )</a:t>
            </a:r>
          </a:p>
          <a:p>
            <a:pPr marL="228600" indent="-228600" eaLnBrk="1" hangingPunct="1">
              <a:buFont typeface="Wingdings" pitchFamily="2" charset="2"/>
              <a:buAutoNum type="arabicPeriod"/>
            </a:pPr>
            <a:r>
              <a:rPr lang="en-US" sz="2400" i="1" dirty="0" smtClean="0"/>
              <a:t>RASA MEMILIKI DAN BERSEKUTU ( </a:t>
            </a:r>
            <a:r>
              <a:rPr lang="en-US" sz="2400" i="1" dirty="0" smtClean="0">
                <a:solidFill>
                  <a:srgbClr val="66FF33"/>
                </a:solidFill>
              </a:rPr>
              <a:t>OWNERSHIP AND ALIGMENT )</a:t>
            </a:r>
          </a:p>
          <a:p>
            <a:pPr marL="228600" indent="-228600" eaLnBrk="1" hangingPunct="1">
              <a:buFont typeface="Wingdings" pitchFamily="2" charset="2"/>
              <a:buAutoNum type="arabicPeriod"/>
            </a:pPr>
            <a:r>
              <a:rPr lang="en-US" sz="2400" i="1" dirty="0" smtClean="0"/>
              <a:t>KONSENSUS ( </a:t>
            </a:r>
            <a:r>
              <a:rPr lang="en-US" sz="2400" i="1" dirty="0" smtClean="0">
                <a:solidFill>
                  <a:srgbClr val="000099"/>
                </a:solidFill>
              </a:rPr>
              <a:t>CONSENCUS</a:t>
            </a:r>
            <a:r>
              <a:rPr lang="en-US" sz="2400" i="1" dirty="0" smtClean="0"/>
              <a:t> )</a:t>
            </a:r>
          </a:p>
          <a:p>
            <a:pPr marL="228600" indent="-228600" eaLnBrk="1" hangingPunct="1">
              <a:buFont typeface="Wingdings" pitchFamily="2" charset="2"/>
              <a:buAutoNum type="arabicPeriod"/>
            </a:pPr>
            <a:r>
              <a:rPr lang="en-US" sz="2400" i="1" dirty="0" smtClean="0"/>
              <a:t>PENUH RASA TANGGUNG JAWAB DAN TANGGUNG GUGAT (</a:t>
            </a:r>
            <a:r>
              <a:rPr lang="en-US" sz="2400" i="1" dirty="0" smtClean="0">
                <a:solidFill>
                  <a:srgbClr val="FF0000"/>
                </a:solidFill>
              </a:rPr>
              <a:t>FULL RESPONSIBILITY AND ACCOUNTABILITY )</a:t>
            </a:r>
          </a:p>
          <a:p>
            <a:pPr marL="228600" indent="-228600" eaLnBrk="1" hangingPunct="1">
              <a:buFont typeface="Wingdings" pitchFamily="2" charset="2"/>
              <a:buNone/>
            </a:pPr>
            <a:r>
              <a:rPr lang="en-US" sz="2400" i="1" dirty="0" smtClean="0"/>
              <a:t>6. HUBUNGAN SALING MEMPERCAYAI ( </a:t>
            </a:r>
            <a:r>
              <a:rPr lang="en-US" sz="2400" i="1" dirty="0" smtClean="0">
                <a:solidFill>
                  <a:srgbClr val="FF0000"/>
                </a:solidFill>
              </a:rPr>
              <a:t>TRUST BASED RELA TIONSHIP )</a:t>
            </a:r>
          </a:p>
          <a:p>
            <a:pPr marL="228600" indent="-228600" eaLnBrk="1" hangingPunct="1">
              <a:buFont typeface="Wingdings" pitchFamily="2" charset="2"/>
              <a:buNone/>
            </a:pPr>
            <a:r>
              <a:rPr lang="en-US" sz="2400" i="1" dirty="0" smtClean="0"/>
              <a:t>7. PENGAKUAN DAN PERTUMBUHAN ( </a:t>
            </a:r>
            <a:r>
              <a:rPr lang="en-US" sz="2400" i="1" dirty="0" smtClean="0">
                <a:solidFill>
                  <a:srgbClr val="66FF33"/>
                </a:solidFill>
              </a:rPr>
              <a:t>RECOGNATION AND GROWTH</a:t>
            </a:r>
            <a:r>
              <a:rPr lang="en-US" sz="2400" i="1" dirty="0" smtClean="0"/>
              <a:t> )</a:t>
            </a:r>
          </a:p>
          <a:p>
            <a:pPr marL="228600" indent="-228600" eaLnBrk="1" hangingPunct="1">
              <a:buFont typeface="Wingdings" pitchFamily="2" charset="2"/>
              <a:buAutoNum type="arabicPeriod"/>
            </a:pPr>
            <a:endParaRPr lang="en-US" sz="2400" i="1" dirty="0" smtClean="0">
              <a:solidFill>
                <a:srgbClr val="FFFF00"/>
              </a:solidFill>
            </a:endParaRPr>
          </a:p>
        </p:txBody>
      </p:sp>
      <p:sp>
        <p:nvSpPr>
          <p:cNvPr id="64516"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692E347C-058B-492D-AFF0-3FDC3CB1CBEA}" type="datetime1">
              <a:rPr lang="id-ID" smtClean="0"/>
              <a:pPr>
                <a:defRPr/>
              </a:pPr>
              <a:t>19/06/2019</a:t>
            </a:fld>
            <a:endParaRPr lang="en-US" smtClean="0"/>
          </a:p>
        </p:txBody>
      </p:sp>
      <p:sp>
        <p:nvSpPr>
          <p:cNvPr id="64517"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4518"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7A937635-769E-4477-8B92-8B439E2365CB}" type="slidenum">
              <a:rPr lang="en-US" smtClean="0"/>
              <a:pPr>
                <a:defRPr/>
              </a:pPr>
              <a:t>57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1000"/>
                                        <p:tgtEl>
                                          <p:spTgt spid="56324"/>
                                        </p:tgtEl>
                                      </p:cBhvr>
                                    </p:animEffect>
                                    <p:anim calcmode="lin" valueType="num">
                                      <p:cBhvr>
                                        <p:cTn id="8" dur="1000" fill="hold"/>
                                        <p:tgtEl>
                                          <p:spTgt spid="56324"/>
                                        </p:tgtEl>
                                        <p:attrNameLst>
                                          <p:attrName>ppt_x</p:attrName>
                                        </p:attrNameLst>
                                      </p:cBhvr>
                                      <p:tavLst>
                                        <p:tav tm="0">
                                          <p:val>
                                            <p:strVal val="#ppt_x"/>
                                          </p:val>
                                        </p:tav>
                                        <p:tav tm="100000">
                                          <p:val>
                                            <p:strVal val="#ppt_x"/>
                                          </p:val>
                                        </p:tav>
                                      </p:tavLst>
                                    </p:anim>
                                    <p:anim calcmode="lin" valueType="num">
                                      <p:cBhvr>
                                        <p:cTn id="9" dur="1000" fill="hold"/>
                                        <p:tgtEl>
                                          <p:spTgt spid="563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2227">
                                            <p:txEl>
                                              <p:pRg st="0" end="0"/>
                                            </p:txEl>
                                          </p:spTgt>
                                        </p:tgtEl>
                                        <p:attrNameLst>
                                          <p:attrName>style.visibility</p:attrName>
                                        </p:attrNameLst>
                                      </p:cBhvr>
                                      <p:to>
                                        <p:strVal val="visible"/>
                                      </p:to>
                                    </p:set>
                                    <p:animEffect transition="in" filter="fade">
                                      <p:cBhvr>
                                        <p:cTn id="14" dur="1000"/>
                                        <p:tgtEl>
                                          <p:spTgt spid="52227">
                                            <p:txEl>
                                              <p:pRg st="0" end="0"/>
                                            </p:txEl>
                                          </p:spTgt>
                                        </p:tgtEl>
                                      </p:cBhvr>
                                    </p:animEffect>
                                    <p:anim calcmode="lin" valueType="num">
                                      <p:cBhvr>
                                        <p:cTn id="15"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22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2227">
                                            <p:txEl>
                                              <p:pRg st="1" end="1"/>
                                            </p:txEl>
                                          </p:spTgt>
                                        </p:tgtEl>
                                        <p:attrNameLst>
                                          <p:attrName>style.visibility</p:attrName>
                                        </p:attrNameLst>
                                      </p:cBhvr>
                                      <p:to>
                                        <p:strVal val="visible"/>
                                      </p:to>
                                    </p:set>
                                    <p:animEffect transition="in" filter="fade">
                                      <p:cBhvr>
                                        <p:cTn id="21" dur="1000"/>
                                        <p:tgtEl>
                                          <p:spTgt spid="52227">
                                            <p:txEl>
                                              <p:pRg st="1" end="1"/>
                                            </p:txEl>
                                          </p:spTgt>
                                        </p:tgtEl>
                                      </p:cBhvr>
                                    </p:animEffect>
                                    <p:anim calcmode="lin" valueType="num">
                                      <p:cBhvr>
                                        <p:cTn id="22" dur="1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22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2227">
                                            <p:txEl>
                                              <p:pRg st="2" end="2"/>
                                            </p:txEl>
                                          </p:spTgt>
                                        </p:tgtEl>
                                        <p:attrNameLst>
                                          <p:attrName>style.visibility</p:attrName>
                                        </p:attrNameLst>
                                      </p:cBhvr>
                                      <p:to>
                                        <p:strVal val="visible"/>
                                      </p:to>
                                    </p:set>
                                    <p:animEffect transition="in" filter="fade">
                                      <p:cBhvr>
                                        <p:cTn id="28" dur="1000"/>
                                        <p:tgtEl>
                                          <p:spTgt spid="52227">
                                            <p:txEl>
                                              <p:pRg st="2" end="2"/>
                                            </p:txEl>
                                          </p:spTgt>
                                        </p:tgtEl>
                                      </p:cBhvr>
                                    </p:animEffect>
                                    <p:anim calcmode="lin" valueType="num">
                                      <p:cBhvr>
                                        <p:cTn id="29" dur="1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22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52227">
                                            <p:txEl>
                                              <p:pRg st="3" end="3"/>
                                            </p:txEl>
                                          </p:spTgt>
                                        </p:tgtEl>
                                        <p:attrNameLst>
                                          <p:attrName>style.visibility</p:attrName>
                                        </p:attrNameLst>
                                      </p:cBhvr>
                                      <p:to>
                                        <p:strVal val="visible"/>
                                      </p:to>
                                    </p:set>
                                    <p:animEffect transition="in" filter="fade">
                                      <p:cBhvr>
                                        <p:cTn id="35" dur="1000"/>
                                        <p:tgtEl>
                                          <p:spTgt spid="52227">
                                            <p:txEl>
                                              <p:pRg st="3" end="3"/>
                                            </p:txEl>
                                          </p:spTgt>
                                        </p:tgtEl>
                                      </p:cBhvr>
                                    </p:animEffect>
                                    <p:anim calcmode="lin" valueType="num">
                                      <p:cBhvr>
                                        <p:cTn id="36" dur="10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22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52227">
                                            <p:txEl>
                                              <p:pRg st="4" end="4"/>
                                            </p:txEl>
                                          </p:spTgt>
                                        </p:tgtEl>
                                        <p:attrNameLst>
                                          <p:attrName>style.visibility</p:attrName>
                                        </p:attrNameLst>
                                      </p:cBhvr>
                                      <p:to>
                                        <p:strVal val="visible"/>
                                      </p:to>
                                    </p:set>
                                    <p:animEffect transition="in" filter="fade">
                                      <p:cBhvr>
                                        <p:cTn id="42" dur="1000"/>
                                        <p:tgtEl>
                                          <p:spTgt spid="52227">
                                            <p:txEl>
                                              <p:pRg st="4" end="4"/>
                                            </p:txEl>
                                          </p:spTgt>
                                        </p:tgtEl>
                                      </p:cBhvr>
                                    </p:animEffect>
                                    <p:anim calcmode="lin" valueType="num">
                                      <p:cBhvr>
                                        <p:cTn id="43" dur="10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22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52227">
                                            <p:txEl>
                                              <p:pRg st="5" end="5"/>
                                            </p:txEl>
                                          </p:spTgt>
                                        </p:tgtEl>
                                        <p:attrNameLst>
                                          <p:attrName>style.visibility</p:attrName>
                                        </p:attrNameLst>
                                      </p:cBhvr>
                                      <p:to>
                                        <p:strVal val="visible"/>
                                      </p:to>
                                    </p:set>
                                    <p:animEffect transition="in" filter="fade">
                                      <p:cBhvr>
                                        <p:cTn id="49" dur="1000"/>
                                        <p:tgtEl>
                                          <p:spTgt spid="52227">
                                            <p:txEl>
                                              <p:pRg st="5" end="5"/>
                                            </p:txEl>
                                          </p:spTgt>
                                        </p:tgtEl>
                                      </p:cBhvr>
                                    </p:animEffect>
                                    <p:anim calcmode="lin" valueType="num">
                                      <p:cBhvr>
                                        <p:cTn id="50" dur="10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22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52227">
                                            <p:txEl>
                                              <p:pRg st="6" end="6"/>
                                            </p:txEl>
                                          </p:spTgt>
                                        </p:tgtEl>
                                        <p:attrNameLst>
                                          <p:attrName>style.visibility</p:attrName>
                                        </p:attrNameLst>
                                      </p:cBhvr>
                                      <p:to>
                                        <p:strVal val="visible"/>
                                      </p:to>
                                    </p:set>
                                    <p:animEffect transition="in" filter="fade">
                                      <p:cBhvr>
                                        <p:cTn id="56" dur="1000"/>
                                        <p:tgtEl>
                                          <p:spTgt spid="52227">
                                            <p:txEl>
                                              <p:pRg st="6" end="6"/>
                                            </p:txEl>
                                          </p:spTgt>
                                        </p:tgtEl>
                                      </p:cBhvr>
                                    </p:animEffect>
                                    <p:anim calcmode="lin" valueType="num">
                                      <p:cBhvr>
                                        <p:cTn id="57" dur="10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22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222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20040"/>
            <a:ext cx="7924800" cy="1143000"/>
          </a:xfrm>
        </p:spPr>
        <p:txBody>
          <a:bodyPr>
            <a:normAutofit/>
          </a:bodyPr>
          <a:lstStyle/>
          <a:p>
            <a:pPr algn="ctr"/>
            <a:r>
              <a:rPr lang="en-US" sz="4000" dirty="0" smtClean="0"/>
              <a:t>7 </a:t>
            </a:r>
            <a:r>
              <a:rPr lang="en-US" sz="4000" dirty="0" err="1" smtClean="0"/>
              <a:t>nilai</a:t>
            </a:r>
            <a:r>
              <a:rPr lang="en-US" sz="4000" dirty="0" smtClean="0"/>
              <a:t> </a:t>
            </a:r>
            <a:r>
              <a:rPr lang="en-US" sz="4000" dirty="0" err="1" smtClean="0"/>
              <a:t>dasar</a:t>
            </a:r>
            <a:r>
              <a:rPr lang="en-US" sz="4000" dirty="0" smtClean="0"/>
              <a:t> </a:t>
            </a:r>
            <a:r>
              <a:rPr lang="en-US" sz="4000" dirty="0" err="1" smtClean="0"/>
              <a:t>koloborasi</a:t>
            </a:r>
            <a:endParaRPr lang="en-US" sz="4000" dirty="0"/>
          </a:p>
        </p:txBody>
      </p:sp>
      <p:sp>
        <p:nvSpPr>
          <p:cNvPr id="4" name="Date Placeholder 3"/>
          <p:cNvSpPr>
            <a:spLocks noGrp="1"/>
          </p:cNvSpPr>
          <p:nvPr>
            <p:ph type="dt" sz="half" idx="10"/>
          </p:nvPr>
        </p:nvSpPr>
        <p:spPr/>
        <p:txBody>
          <a:bodyPr/>
          <a:lstStyle/>
          <a:p>
            <a:pPr>
              <a:defRPr/>
            </a:pPr>
            <a:fld id="{58C240F1-1D82-4732-8050-0AA923F6B8A9}" type="datetime1">
              <a:rPr lang="id-ID" smtClean="0"/>
              <a:pPr>
                <a:defRPr/>
              </a:pPr>
              <a:t>19/06/2019</a:t>
            </a:fld>
            <a:endParaRPr lang="en-US"/>
          </a:p>
        </p:txBody>
      </p:sp>
      <p:sp>
        <p:nvSpPr>
          <p:cNvPr id="5" name="Footer Placeholder 4"/>
          <p:cNvSpPr>
            <a:spLocks noGrp="1"/>
          </p:cNvSpPr>
          <p:nvPr>
            <p:ph type="ftr" sz="quarter" idx="11"/>
          </p:nvPr>
        </p:nvSpPr>
        <p:spPr/>
        <p:txBody>
          <a:bodyPr/>
          <a:lstStyle/>
          <a:p>
            <a:pPr>
              <a:defRPr/>
            </a:pPr>
            <a:r>
              <a:rPr lang="en-US" smtClean="0"/>
              <a:t>DESIG BY LEXY COLECTION</a:t>
            </a:r>
            <a:endParaRPr lang="en-US"/>
          </a:p>
        </p:txBody>
      </p:sp>
      <p:sp>
        <p:nvSpPr>
          <p:cNvPr id="6" name="Slide Number Placeholder 5"/>
          <p:cNvSpPr>
            <a:spLocks noGrp="1"/>
          </p:cNvSpPr>
          <p:nvPr>
            <p:ph type="sldNum" sz="quarter" idx="12"/>
          </p:nvPr>
        </p:nvSpPr>
        <p:spPr/>
        <p:txBody>
          <a:bodyPr/>
          <a:lstStyle/>
          <a:p>
            <a:pPr>
              <a:defRPr/>
            </a:pPr>
            <a:fld id="{59D18B18-8B45-411E-83C8-84FC1880C706}" type="slidenum">
              <a:rPr lang="en-US" smtClean="0"/>
              <a:pPr>
                <a:defRPr/>
              </a:pPr>
              <a:t>58</a:t>
            </a:fld>
            <a:endParaRPr lang="en-US"/>
          </a:p>
        </p:txBody>
      </p:sp>
      <p:sp>
        <p:nvSpPr>
          <p:cNvPr id="8" name="Oval 7"/>
          <p:cNvSpPr/>
          <p:nvPr/>
        </p:nvSpPr>
        <p:spPr>
          <a:xfrm>
            <a:off x="3505200" y="1524000"/>
            <a:ext cx="1676400" cy="1143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Honor &amp; </a:t>
            </a:r>
            <a:r>
              <a:rPr lang="en-US" dirty="0" err="1" smtClean="0"/>
              <a:t>intergrity</a:t>
            </a:r>
            <a:endParaRPr lang="en-US" dirty="0"/>
          </a:p>
        </p:txBody>
      </p:sp>
      <p:sp>
        <p:nvSpPr>
          <p:cNvPr id="9" name="Oval 8"/>
          <p:cNvSpPr/>
          <p:nvPr/>
        </p:nvSpPr>
        <p:spPr>
          <a:xfrm>
            <a:off x="5638800" y="2057400"/>
            <a:ext cx="1828800" cy="1143000"/>
          </a:xfrm>
          <a:prstGeom prst="ellips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Ownership &amp; alignment</a:t>
            </a:r>
            <a:endParaRPr lang="en-US" dirty="0"/>
          </a:p>
        </p:txBody>
      </p:sp>
      <p:sp>
        <p:nvSpPr>
          <p:cNvPr id="10" name="Oval 9"/>
          <p:cNvSpPr/>
          <p:nvPr/>
        </p:nvSpPr>
        <p:spPr>
          <a:xfrm>
            <a:off x="6858000" y="3505200"/>
            <a:ext cx="1752600" cy="1295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consensus</a:t>
            </a:r>
            <a:endParaRPr lang="en-US" dirty="0"/>
          </a:p>
        </p:txBody>
      </p:sp>
      <p:sp>
        <p:nvSpPr>
          <p:cNvPr id="11" name="Oval 10"/>
          <p:cNvSpPr/>
          <p:nvPr/>
        </p:nvSpPr>
        <p:spPr>
          <a:xfrm>
            <a:off x="5181600" y="5029200"/>
            <a:ext cx="2133600" cy="13716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Full </a:t>
            </a:r>
            <a:r>
              <a:rPr lang="en-US" dirty="0" err="1" smtClean="0"/>
              <a:t>responsibi</a:t>
            </a:r>
            <a:r>
              <a:rPr lang="en-US" dirty="0" smtClean="0"/>
              <a:t> </a:t>
            </a:r>
            <a:r>
              <a:rPr lang="en-US" dirty="0" err="1" smtClean="0"/>
              <a:t>lity</a:t>
            </a:r>
            <a:r>
              <a:rPr lang="en-US" dirty="0" smtClean="0"/>
              <a:t> &amp; </a:t>
            </a:r>
            <a:r>
              <a:rPr lang="en-US" dirty="0" err="1" smtClean="0"/>
              <a:t>acountabily</a:t>
            </a:r>
            <a:endParaRPr lang="en-US" dirty="0"/>
          </a:p>
        </p:txBody>
      </p:sp>
      <p:sp>
        <p:nvSpPr>
          <p:cNvPr id="12" name="Oval 11"/>
          <p:cNvSpPr/>
          <p:nvPr/>
        </p:nvSpPr>
        <p:spPr>
          <a:xfrm>
            <a:off x="304800" y="3581400"/>
            <a:ext cx="2209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Recognition &amp; </a:t>
            </a:r>
            <a:r>
              <a:rPr lang="en-US" dirty="0" err="1" smtClean="0"/>
              <a:t>Grouwth</a:t>
            </a:r>
            <a:endParaRPr lang="en-US" dirty="0"/>
          </a:p>
        </p:txBody>
      </p:sp>
      <p:sp>
        <p:nvSpPr>
          <p:cNvPr id="13" name="Oval 12"/>
          <p:cNvSpPr/>
          <p:nvPr/>
        </p:nvSpPr>
        <p:spPr>
          <a:xfrm>
            <a:off x="2133600" y="4953000"/>
            <a:ext cx="2057400" cy="1371600"/>
          </a:xfrm>
          <a:prstGeom prst="ellipse">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Trust based Relationship</a:t>
            </a:r>
            <a:endParaRPr lang="en-US" dirty="0"/>
          </a:p>
        </p:txBody>
      </p:sp>
      <p:sp>
        <p:nvSpPr>
          <p:cNvPr id="14" name="Oval 13"/>
          <p:cNvSpPr/>
          <p:nvPr/>
        </p:nvSpPr>
        <p:spPr>
          <a:xfrm>
            <a:off x="1143000" y="1828800"/>
            <a:ext cx="1676400" cy="11430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Respect for people</a:t>
            </a:r>
            <a:endParaRPr lang="en-US" dirty="0"/>
          </a:p>
        </p:txBody>
      </p:sp>
      <p:cxnSp>
        <p:nvCxnSpPr>
          <p:cNvPr id="16" name="Straight Arrow Connector 15"/>
          <p:cNvCxnSpPr>
            <a:stCxn id="14" idx="6"/>
          </p:cNvCxnSpPr>
          <p:nvPr/>
        </p:nvCxnSpPr>
        <p:spPr>
          <a:xfrm flipV="1">
            <a:off x="2819400" y="2286000"/>
            <a:ext cx="457200" cy="1143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6"/>
          </p:cNvCxnSpPr>
          <p:nvPr/>
        </p:nvCxnSpPr>
        <p:spPr>
          <a:xfrm>
            <a:off x="5181600" y="2095500"/>
            <a:ext cx="381000" cy="2667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7086600" y="3200400"/>
            <a:ext cx="228600" cy="228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4"/>
          </p:cNvCxnSpPr>
          <p:nvPr/>
        </p:nvCxnSpPr>
        <p:spPr>
          <a:xfrm rot="5400000">
            <a:off x="7334250" y="4781550"/>
            <a:ext cx="381000" cy="4191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4419600" y="5791200"/>
            <a:ext cx="685800" cy="76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V="1">
            <a:off x="1752600" y="5029200"/>
            <a:ext cx="533400" cy="228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0"/>
          </p:cNvCxnSpPr>
          <p:nvPr/>
        </p:nvCxnSpPr>
        <p:spPr>
          <a:xfrm rot="5400000" flipH="1" flipV="1">
            <a:off x="1276350" y="3257550"/>
            <a:ext cx="457200" cy="1905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ox(i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amond(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ox(i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amond(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ox(in)">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amond(in)">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ox(in)">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diamond(in)">
                                      <p:cBhvr>
                                        <p:cTn id="67" dur="20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box(in)">
                                      <p:cBhvr>
                                        <p:cTn id="7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21669990-C22C-4109-80B4-C3EA952B938C}" type="datetime1">
              <a:rPr lang="id-ID" smtClean="0"/>
              <a:pPr>
                <a:defRPr/>
              </a:pPr>
              <a:t>19/06/2019</a:t>
            </a:fld>
            <a:endParaRPr lang="en-US" smtClean="0"/>
          </a:p>
        </p:txBody>
      </p:sp>
      <p:sp>
        <p:nvSpPr>
          <p:cNvPr id="65539"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5540"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AB7BBEC-5077-4A94-97A4-96D5425D544E}" type="slidenum">
              <a:rPr lang="en-US" smtClean="0"/>
              <a:pPr>
                <a:defRPr/>
              </a:pPr>
              <a:t>59</a:t>
            </a:fld>
            <a:endParaRPr lang="en-US" smtClean="0"/>
          </a:p>
        </p:txBody>
      </p:sp>
      <p:sp>
        <p:nvSpPr>
          <p:cNvPr id="53253" name="Rectangle 4"/>
          <p:cNvSpPr>
            <a:spLocks noChangeArrowheads="1"/>
          </p:cNvSpPr>
          <p:nvPr/>
        </p:nvSpPr>
        <p:spPr bwMode="auto">
          <a:xfrm>
            <a:off x="381000" y="457200"/>
            <a:ext cx="8001000" cy="5016500"/>
          </a:xfrm>
          <a:prstGeom prst="rect">
            <a:avLst/>
          </a:prstGeom>
          <a:noFill/>
          <a:ln w="9525">
            <a:noFill/>
            <a:miter lim="800000"/>
            <a:headEnd/>
            <a:tailEnd/>
          </a:ln>
        </p:spPr>
        <p:txBody>
          <a:bodyPr anchor="ctr">
            <a:spAutoFit/>
          </a:bodyPr>
          <a:lstStyle/>
          <a:p>
            <a:pPr marL="342900" indent="-342900" algn="ctr">
              <a:tabLst>
                <a:tab pos="342900" algn="l"/>
              </a:tabLst>
            </a:pPr>
            <a:r>
              <a:rPr lang="en-US" sz="3600" i="1" dirty="0">
                <a:solidFill>
                  <a:srgbClr val="FF3399"/>
                </a:solidFill>
                <a:latin typeface="Arial" charset="0"/>
              </a:rPr>
              <a:t>BEBERAPA PEMIKIRAN TENTANG KOLABORASI</a:t>
            </a:r>
          </a:p>
          <a:p>
            <a:pPr marL="342900" indent="-342900" algn="ctr">
              <a:buFontTx/>
              <a:buChar char="•"/>
              <a:tabLst>
                <a:tab pos="342900" algn="l"/>
              </a:tabLst>
            </a:pPr>
            <a:endParaRPr lang="en-US" sz="2400" i="1" dirty="0">
              <a:solidFill>
                <a:srgbClr val="FFFF00"/>
              </a:solidFill>
              <a:latin typeface="Arial" charset="0"/>
            </a:endParaRPr>
          </a:p>
          <a:p>
            <a:pPr marL="342900" indent="-342900">
              <a:buFont typeface="Wingdings" pitchFamily="2" charset="2"/>
              <a:buBlip>
                <a:blip r:embed="rId2"/>
              </a:buBlip>
              <a:tabLst>
                <a:tab pos="342900" algn="l"/>
              </a:tabLst>
            </a:pPr>
            <a:r>
              <a:rPr lang="en-US" sz="3200" i="1" dirty="0">
                <a:latin typeface="Arial" charset="0"/>
              </a:rPr>
              <a:t>PERUBAHAN TOTAL</a:t>
            </a:r>
          </a:p>
          <a:p>
            <a:pPr marL="342900" indent="-342900">
              <a:buFont typeface="Wingdings" pitchFamily="2" charset="2"/>
              <a:buBlip>
                <a:blip r:embed="rId2"/>
              </a:buBlip>
              <a:tabLst>
                <a:tab pos="342900" algn="l"/>
              </a:tabLst>
            </a:pPr>
            <a:r>
              <a:rPr lang="en-US" sz="3200" i="1" dirty="0">
                <a:latin typeface="Arial" charset="0"/>
              </a:rPr>
              <a:t>ETOS KERJA BARU</a:t>
            </a:r>
          </a:p>
          <a:p>
            <a:pPr marL="342900" indent="-342900">
              <a:buFont typeface="Wingdings" pitchFamily="2" charset="2"/>
              <a:buBlip>
                <a:blip r:embed="rId2"/>
              </a:buBlip>
              <a:tabLst>
                <a:tab pos="342900" algn="l"/>
              </a:tabLst>
            </a:pPr>
            <a:r>
              <a:rPr lang="en-US" sz="3200" i="1" dirty="0">
                <a:latin typeface="Arial" charset="0"/>
              </a:rPr>
              <a:t>SIKAP KEBERSAMAAN</a:t>
            </a:r>
          </a:p>
          <a:p>
            <a:pPr marL="342900" indent="-342900">
              <a:buFont typeface="Wingdings" pitchFamily="2" charset="2"/>
              <a:buBlip>
                <a:blip r:embed="rId2"/>
              </a:buBlip>
              <a:tabLst>
                <a:tab pos="342900" algn="l"/>
              </a:tabLst>
            </a:pPr>
            <a:r>
              <a:rPr lang="en-US" sz="3200" i="1" dirty="0">
                <a:latin typeface="Arial" charset="0"/>
              </a:rPr>
              <a:t>PENGAMBILAN KEPUTUSAN</a:t>
            </a:r>
            <a:endParaRPr lang="en-US" sz="3200" dirty="0">
              <a:latin typeface="Arial" charset="0"/>
            </a:endParaRPr>
          </a:p>
          <a:p>
            <a:pPr marL="342900" indent="-342900">
              <a:buFont typeface="Wingdings" pitchFamily="2" charset="2"/>
              <a:buBlip>
                <a:blip r:embed="rId2"/>
              </a:buBlip>
              <a:tabLst>
                <a:tab pos="342900" algn="l"/>
              </a:tabLst>
            </a:pPr>
            <a:r>
              <a:rPr lang="en-US" sz="3200" i="1" dirty="0">
                <a:latin typeface="Arial" charset="0"/>
              </a:rPr>
              <a:t>SUATU METODA DAN ALAT</a:t>
            </a:r>
            <a:r>
              <a:rPr lang="en-US" sz="3200" dirty="0">
                <a:latin typeface="Arial" charset="0"/>
              </a:rPr>
              <a:t> </a:t>
            </a:r>
            <a:endParaRPr lang="id-ID" sz="3200" dirty="0">
              <a:latin typeface="Arial" charset="0"/>
            </a:endParaRPr>
          </a:p>
          <a:p>
            <a:pPr marL="342900" indent="-342900">
              <a:buFont typeface="Wingdings" pitchFamily="2" charset="2"/>
              <a:buBlip>
                <a:blip r:embed="rId2"/>
              </a:buBlip>
              <a:tabLst>
                <a:tab pos="342900" algn="l"/>
              </a:tabLst>
            </a:pPr>
            <a:endParaRPr lang="id-ID" sz="3200" dirty="0">
              <a:latin typeface="Arial" charset="0"/>
            </a:endParaRPr>
          </a:p>
          <a:p>
            <a:pPr marL="342900" indent="-342900">
              <a:buFont typeface="Wingdings" pitchFamily="2" charset="2"/>
              <a:buBlip>
                <a:blip r:embed="rId2"/>
              </a:buBlip>
              <a:tabLst>
                <a:tab pos="342900" algn="l"/>
              </a:tabLst>
            </a:pPr>
            <a:endParaRPr lang="en-US" sz="3200" dirty="0">
              <a:latin typeface="Arial" charset="0"/>
            </a:endParaRPr>
          </a:p>
        </p:txBody>
      </p:sp>
      <p:pic>
        <p:nvPicPr>
          <p:cNvPr id="53254" name="Picture 5" descr="AMDOUBT"/>
          <p:cNvPicPr>
            <a:picLocks noChangeAspect="1" noChangeArrowheads="1"/>
          </p:cNvPicPr>
          <p:nvPr/>
        </p:nvPicPr>
        <p:blipFill>
          <a:blip r:embed="rId3"/>
          <a:srcRect/>
          <a:stretch>
            <a:fillRect/>
          </a:stretch>
        </p:blipFill>
        <p:spPr bwMode="auto">
          <a:xfrm>
            <a:off x="7521575" y="2924175"/>
            <a:ext cx="1622425" cy="3933825"/>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3253">
                                            <p:txEl>
                                              <p:pRg st="0" end="0"/>
                                            </p:txEl>
                                          </p:spTgt>
                                        </p:tgtEl>
                                        <p:attrNameLst>
                                          <p:attrName>style.visibility</p:attrName>
                                        </p:attrNameLst>
                                      </p:cBhvr>
                                      <p:to>
                                        <p:strVal val="visible"/>
                                      </p:to>
                                    </p:set>
                                    <p:animEffect transition="in" filter="fade">
                                      <p:cBhvr>
                                        <p:cTn id="7" dur="1000"/>
                                        <p:tgtEl>
                                          <p:spTgt spid="53253">
                                            <p:txEl>
                                              <p:pRg st="0" end="0"/>
                                            </p:txEl>
                                          </p:spTgt>
                                        </p:tgtEl>
                                      </p:cBhvr>
                                    </p:animEffect>
                                    <p:anim calcmode="lin" valueType="num">
                                      <p:cBhvr>
                                        <p:cTn id="8" dur="1000" fill="hold"/>
                                        <p:tgtEl>
                                          <p:spTgt spid="532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2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3253">
                                            <p:txEl>
                                              <p:pRg st="2" end="2"/>
                                            </p:txEl>
                                          </p:spTgt>
                                        </p:tgtEl>
                                        <p:attrNameLst>
                                          <p:attrName>style.visibility</p:attrName>
                                        </p:attrNameLst>
                                      </p:cBhvr>
                                      <p:to>
                                        <p:strVal val="visible"/>
                                      </p:to>
                                    </p:set>
                                    <p:animEffect transition="in" filter="fade">
                                      <p:cBhvr>
                                        <p:cTn id="14" dur="1000"/>
                                        <p:tgtEl>
                                          <p:spTgt spid="53253">
                                            <p:txEl>
                                              <p:pRg st="2" end="2"/>
                                            </p:txEl>
                                          </p:spTgt>
                                        </p:tgtEl>
                                      </p:cBhvr>
                                    </p:animEffect>
                                    <p:anim calcmode="lin" valueType="num">
                                      <p:cBhvr>
                                        <p:cTn id="15" dur="1000" fill="hold"/>
                                        <p:tgtEl>
                                          <p:spTgt spid="532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32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53253">
                                            <p:txEl>
                                              <p:pRg st="3" end="3"/>
                                            </p:txEl>
                                          </p:spTgt>
                                        </p:tgtEl>
                                        <p:attrNameLst>
                                          <p:attrName>style.visibility</p:attrName>
                                        </p:attrNameLst>
                                      </p:cBhvr>
                                      <p:to>
                                        <p:strVal val="visible"/>
                                      </p:to>
                                    </p:set>
                                    <p:animEffect transition="in" filter="fade">
                                      <p:cBhvr>
                                        <p:cTn id="21" dur="1000"/>
                                        <p:tgtEl>
                                          <p:spTgt spid="53253">
                                            <p:txEl>
                                              <p:pRg st="3" end="3"/>
                                            </p:txEl>
                                          </p:spTgt>
                                        </p:tgtEl>
                                      </p:cBhvr>
                                    </p:animEffect>
                                    <p:anim calcmode="lin" valueType="num">
                                      <p:cBhvr>
                                        <p:cTn id="22" dur="1000" fill="hold"/>
                                        <p:tgtEl>
                                          <p:spTgt spid="5325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32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3253">
                                            <p:txEl>
                                              <p:pRg st="4" end="4"/>
                                            </p:txEl>
                                          </p:spTgt>
                                        </p:tgtEl>
                                        <p:attrNameLst>
                                          <p:attrName>style.visibility</p:attrName>
                                        </p:attrNameLst>
                                      </p:cBhvr>
                                      <p:to>
                                        <p:strVal val="visible"/>
                                      </p:to>
                                    </p:set>
                                    <p:animEffect transition="in" filter="fade">
                                      <p:cBhvr>
                                        <p:cTn id="28" dur="1000"/>
                                        <p:tgtEl>
                                          <p:spTgt spid="53253">
                                            <p:txEl>
                                              <p:pRg st="4" end="4"/>
                                            </p:txEl>
                                          </p:spTgt>
                                        </p:tgtEl>
                                      </p:cBhvr>
                                    </p:animEffect>
                                    <p:anim calcmode="lin" valueType="num">
                                      <p:cBhvr>
                                        <p:cTn id="29" dur="1000" fill="hold"/>
                                        <p:tgtEl>
                                          <p:spTgt spid="5325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32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53253">
                                            <p:txEl>
                                              <p:pRg st="5" end="5"/>
                                            </p:txEl>
                                          </p:spTgt>
                                        </p:tgtEl>
                                        <p:attrNameLst>
                                          <p:attrName>style.visibility</p:attrName>
                                        </p:attrNameLst>
                                      </p:cBhvr>
                                      <p:to>
                                        <p:strVal val="visible"/>
                                      </p:to>
                                    </p:set>
                                    <p:animEffect transition="in" filter="fade">
                                      <p:cBhvr>
                                        <p:cTn id="35" dur="1000"/>
                                        <p:tgtEl>
                                          <p:spTgt spid="53253">
                                            <p:txEl>
                                              <p:pRg st="5" end="5"/>
                                            </p:txEl>
                                          </p:spTgt>
                                        </p:tgtEl>
                                      </p:cBhvr>
                                    </p:animEffect>
                                    <p:anim calcmode="lin" valueType="num">
                                      <p:cBhvr>
                                        <p:cTn id="36" dur="1000" fill="hold"/>
                                        <p:tgtEl>
                                          <p:spTgt spid="5325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32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53253">
                                            <p:txEl>
                                              <p:pRg st="6" end="6"/>
                                            </p:txEl>
                                          </p:spTgt>
                                        </p:tgtEl>
                                        <p:attrNameLst>
                                          <p:attrName>style.visibility</p:attrName>
                                        </p:attrNameLst>
                                      </p:cBhvr>
                                      <p:to>
                                        <p:strVal val="visible"/>
                                      </p:to>
                                    </p:set>
                                    <p:animEffect transition="in" filter="fade">
                                      <p:cBhvr>
                                        <p:cTn id="42" dur="1000"/>
                                        <p:tgtEl>
                                          <p:spTgt spid="53253">
                                            <p:txEl>
                                              <p:pRg st="6" end="6"/>
                                            </p:txEl>
                                          </p:spTgt>
                                        </p:tgtEl>
                                      </p:cBhvr>
                                    </p:animEffect>
                                    <p:anim calcmode="lin" valueType="num">
                                      <p:cBhvr>
                                        <p:cTn id="43" dur="1000" fill="hold"/>
                                        <p:tgtEl>
                                          <p:spTgt spid="5325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325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nodeType="clickEffect">
                                  <p:stCondLst>
                                    <p:cond delay="0"/>
                                  </p:stCondLst>
                                  <p:childTnLst>
                                    <p:set>
                                      <p:cBhvr>
                                        <p:cTn id="48" dur="1" fill="hold">
                                          <p:stCondLst>
                                            <p:cond delay="0"/>
                                          </p:stCondLst>
                                        </p:cTn>
                                        <p:tgtEl>
                                          <p:spTgt spid="53254"/>
                                        </p:tgtEl>
                                        <p:attrNameLst>
                                          <p:attrName>style.visibility</p:attrName>
                                        </p:attrNameLst>
                                      </p:cBhvr>
                                      <p:to>
                                        <p:strVal val="visible"/>
                                      </p:to>
                                    </p:set>
                                    <p:anim calcmode="lin" valueType="num">
                                      <p:cBhvr>
                                        <p:cTn id="49" dur="5000" fill="hold"/>
                                        <p:tgtEl>
                                          <p:spTgt spid="53254"/>
                                        </p:tgtEl>
                                        <p:attrNameLst>
                                          <p:attrName>ppt_w</p:attrName>
                                        </p:attrNameLst>
                                      </p:cBhvr>
                                      <p:tavLst>
                                        <p:tav tm="0" fmla="#ppt_w*sin(2.5*pi*$)">
                                          <p:val>
                                            <p:fltVal val="0"/>
                                          </p:val>
                                        </p:tav>
                                        <p:tav tm="100000">
                                          <p:val>
                                            <p:fltVal val="1"/>
                                          </p:val>
                                        </p:tav>
                                      </p:tavLst>
                                    </p:anim>
                                    <p:anim calcmode="lin" valueType="num">
                                      <p:cBhvr>
                                        <p:cTn id="50" dur="5000" fill="hold"/>
                                        <p:tgtEl>
                                          <p:spTgt spid="532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D1F69A5E-42F0-4028-90C3-211414EE35AB}" type="datetime1">
              <a:rPr lang="id-ID" smtClean="0"/>
              <a:pPr>
                <a:defRPr/>
              </a:pPr>
              <a:t>19/06/2019</a:t>
            </a:fld>
            <a:endParaRPr lang="en-US" smtClean="0"/>
          </a:p>
        </p:txBody>
      </p:sp>
      <p:sp>
        <p:nvSpPr>
          <p:cNvPr id="16387"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1638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AB15E62-326A-413C-8760-B8E6CDC3858B}" type="slidenum">
              <a:rPr lang="en-US" smtClean="0"/>
              <a:pPr>
                <a:defRPr/>
              </a:pPr>
              <a:t>6</a:t>
            </a:fld>
            <a:endParaRPr lang="en-US" smtClean="0"/>
          </a:p>
        </p:txBody>
      </p:sp>
      <p:sp>
        <p:nvSpPr>
          <p:cNvPr id="14341" name="AutoShape 2"/>
          <p:cNvSpPr>
            <a:spLocks noChangeArrowheads="1"/>
          </p:cNvSpPr>
          <p:nvPr/>
        </p:nvSpPr>
        <p:spPr bwMode="auto">
          <a:xfrm>
            <a:off x="601663" y="1752600"/>
            <a:ext cx="7856537" cy="5439430"/>
          </a:xfrm>
          <a:prstGeom prst="horizontalScroll">
            <a:avLst>
              <a:gd name="adj" fmla="val 12500"/>
            </a:avLst>
          </a:prstGeom>
          <a:solidFill>
            <a:schemeClr val="bg1"/>
          </a:solidFill>
          <a:ln w="9525">
            <a:solidFill>
              <a:srgbClr val="FF66CC"/>
            </a:solidFill>
            <a:round/>
            <a:headEnd/>
            <a:tailEnd/>
          </a:ln>
        </p:spPr>
        <p:txBody>
          <a:bodyPr anchor="ctr">
            <a:spAutoFit/>
          </a:bodyPr>
          <a:lstStyle/>
          <a:p>
            <a:pPr algn="ctr" eaLnBrk="0" hangingPunct="0"/>
            <a:endParaRPr lang="en-US" sz="3200" b="1" i="1" dirty="0">
              <a:solidFill>
                <a:schemeClr val="bg1"/>
              </a:solidFill>
              <a:latin typeface="Bookman Old Style" pitchFamily="18" charset="0"/>
            </a:endParaRPr>
          </a:p>
          <a:p>
            <a:pPr algn="ctr" eaLnBrk="0" hangingPunct="0"/>
            <a:endParaRPr lang="en-US" sz="3200" b="1" dirty="0">
              <a:solidFill>
                <a:schemeClr val="bg1"/>
              </a:solidFill>
              <a:latin typeface="Bookman Old Style" pitchFamily="18" charset="0"/>
            </a:endParaRPr>
          </a:p>
          <a:p>
            <a:pPr algn="ctr" eaLnBrk="0" hangingPunct="0"/>
            <a:r>
              <a:rPr lang="en-US" sz="2800" b="1" i="1" dirty="0">
                <a:latin typeface="Bookman Old Style" pitchFamily="18" charset="0"/>
              </a:rPr>
              <a:t>PROSES TAWAR MENAWAR DENGAN JALAN BERUNDING UNTUK MEMBERI ATAU MENERIMA GUNA MENCAPAI KESEPAKATAN BERSAMA ANTARA SATU PIHAK DENGAN PIHAK YANG LAIN</a:t>
            </a:r>
          </a:p>
          <a:p>
            <a:pPr algn="ctr" eaLnBrk="0" hangingPunct="0"/>
            <a:endParaRPr lang="en-US" sz="2800" b="1" i="1" dirty="0">
              <a:solidFill>
                <a:schemeClr val="bg1"/>
              </a:solidFill>
              <a:latin typeface="Bookman Old Style" pitchFamily="18" charset="0"/>
            </a:endParaRPr>
          </a:p>
        </p:txBody>
      </p:sp>
      <p:sp>
        <p:nvSpPr>
          <p:cNvPr id="14342" name="WordArt 3"/>
          <p:cNvSpPr>
            <a:spLocks noChangeArrowheads="1" noChangeShapeType="1" noTextEdit="1"/>
          </p:cNvSpPr>
          <p:nvPr/>
        </p:nvSpPr>
        <p:spPr bwMode="auto">
          <a:xfrm>
            <a:off x="3143250" y="838200"/>
            <a:ext cx="2857500" cy="1295400"/>
          </a:xfrm>
          <a:prstGeom prst="rect">
            <a:avLst/>
          </a:prstGeom>
        </p:spPr>
        <p:txBody>
          <a:bodyPr wrap="none" fromWordArt="1">
            <a:prstTxWarp prst="textDoubleWave1">
              <a:avLst>
                <a:gd name="adj1" fmla="val 6500"/>
                <a:gd name="adj2" fmla="val 0"/>
              </a:avLst>
            </a:prstTxWarp>
          </a:bodyPr>
          <a:lstStyle/>
          <a:p>
            <a:pPr algn="ctr"/>
            <a:r>
              <a:rPr lang="en-US" sz="3600" kern="10" dirty="0">
                <a:ln w="9525">
                  <a:solidFill>
                    <a:srgbClr val="000000"/>
                  </a:solidFill>
                  <a:round/>
                  <a:headEnd/>
                  <a:tailEnd/>
                </a:ln>
                <a:solidFill>
                  <a:srgbClr val="FF00FF"/>
                </a:solidFill>
                <a:latin typeface="Arial Black"/>
              </a:rPr>
              <a:t>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42"/>
                                        </p:tgtEl>
                                        <p:attrNameLst>
                                          <p:attrName>style.visibility</p:attrName>
                                        </p:attrNameLst>
                                      </p:cBhvr>
                                      <p:to>
                                        <p:strVal val="visible"/>
                                      </p:to>
                                    </p:set>
                                    <p:anim by="(-#ppt_w*2)" calcmode="lin" valueType="num">
                                      <p:cBhvr rctx="PPT">
                                        <p:cTn id="7" dur="500" autoRev="1" fill="hold">
                                          <p:stCondLst>
                                            <p:cond delay="0"/>
                                          </p:stCondLst>
                                        </p:cTn>
                                        <p:tgtEl>
                                          <p:spTgt spid="14342"/>
                                        </p:tgtEl>
                                        <p:attrNameLst>
                                          <p:attrName>ppt_w</p:attrName>
                                        </p:attrNameLst>
                                      </p:cBhvr>
                                    </p:anim>
                                    <p:anim by="(#ppt_w*0.50)" calcmode="lin" valueType="num">
                                      <p:cBhvr>
                                        <p:cTn id="8" dur="500" decel="50000" autoRev="1" fill="hold">
                                          <p:stCondLst>
                                            <p:cond delay="0"/>
                                          </p:stCondLst>
                                        </p:cTn>
                                        <p:tgtEl>
                                          <p:spTgt spid="14342"/>
                                        </p:tgtEl>
                                        <p:attrNameLst>
                                          <p:attrName>ppt_x</p:attrName>
                                        </p:attrNameLst>
                                      </p:cBhvr>
                                    </p:anim>
                                    <p:anim from="(-#ppt_h/2)" to="(#ppt_y)" calcmode="lin" valueType="num">
                                      <p:cBhvr>
                                        <p:cTn id="9" dur="1000" fill="hold">
                                          <p:stCondLst>
                                            <p:cond delay="0"/>
                                          </p:stCondLst>
                                        </p:cTn>
                                        <p:tgtEl>
                                          <p:spTgt spid="14342"/>
                                        </p:tgtEl>
                                        <p:attrNameLst>
                                          <p:attrName>ppt_y</p:attrName>
                                        </p:attrNameLst>
                                      </p:cBhvr>
                                    </p:anim>
                                    <p:animRot by="21600000">
                                      <p:cBhvr>
                                        <p:cTn id="10" dur="1000" fill="hold">
                                          <p:stCondLst>
                                            <p:cond delay="0"/>
                                          </p:stCondLst>
                                        </p:cTn>
                                        <p:tgtEl>
                                          <p:spTgt spid="1434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9" presetClass="entr" presetSubtype="10" fill="hold" grpId="0" nodeType="clickEffect">
                                  <p:stCondLst>
                                    <p:cond delay="0"/>
                                  </p:stCondLst>
                                  <p:childTnLst>
                                    <p:set>
                                      <p:cBhvr>
                                        <p:cTn id="14" dur="1" fill="hold">
                                          <p:stCondLst>
                                            <p:cond delay="0"/>
                                          </p:stCondLst>
                                        </p:cTn>
                                        <p:tgtEl>
                                          <p:spTgt spid="14341"/>
                                        </p:tgtEl>
                                        <p:attrNameLst>
                                          <p:attrName>style.visibility</p:attrName>
                                        </p:attrNameLst>
                                      </p:cBhvr>
                                      <p:to>
                                        <p:strVal val="visible"/>
                                      </p:to>
                                    </p:set>
                                    <p:anim calcmode="lin" valueType="num">
                                      <p:cBhvr>
                                        <p:cTn id="15" dur="5000" fill="hold"/>
                                        <p:tgtEl>
                                          <p:spTgt spid="14341"/>
                                        </p:tgtEl>
                                        <p:attrNameLst>
                                          <p:attrName>ppt_w</p:attrName>
                                        </p:attrNameLst>
                                      </p:cBhvr>
                                      <p:tavLst>
                                        <p:tav tm="0" fmla="#ppt_w*sin(2.5*pi*$)">
                                          <p:val>
                                            <p:fltVal val="0"/>
                                          </p:val>
                                        </p:tav>
                                        <p:tav tm="100000">
                                          <p:val>
                                            <p:fltVal val="1"/>
                                          </p:val>
                                        </p:tav>
                                      </p:tavLst>
                                    </p:anim>
                                    <p:anim calcmode="lin" valueType="num">
                                      <p:cBhvr>
                                        <p:cTn id="16" dur="5000" fill="hold"/>
                                        <p:tgtEl>
                                          <p:spTgt spid="1434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0"/>
            <a:ext cx="8229600" cy="762000"/>
          </a:xfrm>
        </p:spPr>
        <p:txBody>
          <a:bodyPr/>
          <a:lstStyle/>
          <a:p>
            <a:pPr algn="ctr" eaLnBrk="1" fontAlgn="auto" hangingPunct="1">
              <a:spcAft>
                <a:spcPts val="0"/>
              </a:spcAft>
              <a:defRPr/>
            </a:pPr>
            <a:r>
              <a:rPr lang="id-ID" sz="2800" i="1" dirty="0" smtClean="0">
                <a:solidFill>
                  <a:srgbClr val="FF0000"/>
                </a:solidFill>
              </a:rPr>
              <a:t>SUASANA KOLABORATIF BAGI ORG</a:t>
            </a:r>
            <a:r>
              <a:rPr lang="en-US" sz="2800" i="1" dirty="0" smtClean="0">
                <a:solidFill>
                  <a:srgbClr val="FF0000"/>
                </a:solidFill>
              </a:rPr>
              <a:t> ANISASI BILA</a:t>
            </a:r>
            <a:r>
              <a:rPr lang="en-US" sz="2800" dirty="0" smtClean="0">
                <a:solidFill>
                  <a:srgbClr val="FF0000"/>
                </a:solidFill>
              </a:rPr>
              <a:t> </a:t>
            </a:r>
            <a:r>
              <a:rPr lang="en-US" sz="2800" dirty="0">
                <a:solidFill>
                  <a:srgbClr val="FF0000"/>
                </a:solidFill>
              </a:rPr>
              <a:t>:</a:t>
            </a:r>
          </a:p>
        </p:txBody>
      </p:sp>
      <p:sp>
        <p:nvSpPr>
          <p:cNvPr id="54275" name="Rectangle 3"/>
          <p:cNvSpPr>
            <a:spLocks noGrp="1" noChangeArrowheads="1"/>
          </p:cNvSpPr>
          <p:nvPr>
            <p:ph idx="1"/>
          </p:nvPr>
        </p:nvSpPr>
        <p:spPr>
          <a:xfrm>
            <a:off x="457200" y="990600"/>
            <a:ext cx="8229600" cy="5334000"/>
          </a:xfrm>
        </p:spPr>
        <p:txBody>
          <a:bodyPr/>
          <a:lstStyle/>
          <a:p>
            <a:pPr eaLnBrk="1" hangingPunct="1">
              <a:buFont typeface="Wingdings" pitchFamily="2" charset="2"/>
              <a:buBlip>
                <a:blip r:embed="rId2"/>
              </a:buBlip>
            </a:pPr>
            <a:r>
              <a:rPr lang="en-US" sz="2400" i="1" dirty="0" smtClean="0"/>
              <a:t>PRODUKTIVITAS PEGAWAI DIBAWAH 80 %.</a:t>
            </a:r>
          </a:p>
          <a:p>
            <a:pPr eaLnBrk="1" hangingPunct="1">
              <a:buFont typeface="Wingdings" pitchFamily="2" charset="2"/>
              <a:buBlip>
                <a:blip r:embed="rId2"/>
              </a:buBlip>
            </a:pPr>
            <a:r>
              <a:rPr lang="en-US" sz="2400" i="1" dirty="0" smtClean="0"/>
              <a:t>PERNAH DIREORGANISASI/RETRUKTURISASI.</a:t>
            </a:r>
          </a:p>
          <a:p>
            <a:pPr eaLnBrk="1" hangingPunct="1">
              <a:buFont typeface="Wingdings" pitchFamily="2" charset="2"/>
              <a:buBlip>
                <a:blip r:embed="rId2"/>
              </a:buBlip>
            </a:pPr>
            <a:r>
              <a:rPr lang="en-US" sz="2400" i="1" dirty="0" smtClean="0"/>
              <a:t>MEMILIKI ARAH STRATEGIS BISNIS YG DIJADIKAN UKURAN.</a:t>
            </a:r>
          </a:p>
          <a:p>
            <a:pPr eaLnBrk="1" hangingPunct="1">
              <a:buFont typeface="Wingdings" pitchFamily="2" charset="2"/>
              <a:buBlip>
                <a:blip r:embed="rId2"/>
              </a:buBlip>
            </a:pPr>
            <a:r>
              <a:rPr lang="en-US" sz="2400" i="1" dirty="0" smtClean="0"/>
              <a:t>ADA KONFLIK DAN MEMPENGARUHI KOMPETISI.</a:t>
            </a:r>
          </a:p>
          <a:p>
            <a:pPr eaLnBrk="1" hangingPunct="1">
              <a:buFont typeface="Wingdings" pitchFamily="2" charset="2"/>
              <a:buBlip>
                <a:blip r:embed="rId2"/>
              </a:buBlip>
            </a:pPr>
            <a:r>
              <a:rPr lang="en-US" sz="2400" i="1" dirty="0" smtClean="0"/>
              <a:t>BERFOKUS PADA PELANGGAN, SEHINGGA HARUS BERKUALITAS DAN KINERJA LEBIH BAIK.</a:t>
            </a:r>
          </a:p>
          <a:p>
            <a:pPr eaLnBrk="1" hangingPunct="1">
              <a:buFont typeface="Wingdings" pitchFamily="2" charset="2"/>
              <a:buBlip>
                <a:blip r:embed="rId2"/>
              </a:buBlip>
            </a:pPr>
            <a:r>
              <a:rPr lang="en-US" sz="2400" i="1" dirty="0" smtClean="0"/>
              <a:t>SETELAH REORGANISASI BERUSAHA MENINGKAT- KAN KINERJA AGAR BERTAHAN.</a:t>
            </a:r>
          </a:p>
          <a:p>
            <a:pPr eaLnBrk="1" hangingPunct="1">
              <a:buFont typeface="Wingdings" pitchFamily="2" charset="2"/>
              <a:buBlip>
                <a:blip r:embed="rId2"/>
              </a:buBlip>
            </a:pPr>
            <a:r>
              <a:rPr lang="en-US" sz="2400" i="1" dirty="0" smtClean="0"/>
              <a:t>KEMITRAAN,KEPERCAYAAN DAN KETERBUKAAN MERUPAKAN ESENSI TERHADAP KETERBUKAAN</a:t>
            </a:r>
          </a:p>
          <a:p>
            <a:pPr eaLnBrk="1" hangingPunct="1">
              <a:buFont typeface="Wingdings" pitchFamily="2" charset="2"/>
              <a:buBlip>
                <a:blip r:embed="rId2"/>
              </a:buBlip>
            </a:pPr>
            <a:r>
              <a:rPr lang="en-US" sz="2400" i="1" dirty="0" smtClean="0"/>
              <a:t>ADANYA MASALAH DLM HAL KUALITAS, MANAJEMEN </a:t>
            </a:r>
          </a:p>
          <a:p>
            <a:pPr eaLnBrk="1" hangingPunct="1">
              <a:buFont typeface="Wingdings" pitchFamily="2" charset="2"/>
              <a:buBlip>
                <a:blip r:embed="rId2"/>
              </a:buBlip>
            </a:pPr>
            <a:endParaRPr lang="en-US" sz="2400" i="1" dirty="0" smtClean="0"/>
          </a:p>
          <a:p>
            <a:pPr eaLnBrk="1" hangingPunct="1">
              <a:buFont typeface="Wingdings" pitchFamily="2" charset="2"/>
              <a:buBlip>
                <a:blip r:embed="rId2"/>
              </a:buBlip>
            </a:pPr>
            <a:endParaRPr lang="en-US" sz="2400" i="1" dirty="0" smtClean="0"/>
          </a:p>
          <a:p>
            <a:pPr eaLnBrk="1" hangingPunct="1">
              <a:buFont typeface="Wingdings" pitchFamily="2" charset="2"/>
              <a:buBlip>
                <a:blip r:embed="rId2"/>
              </a:buBlip>
            </a:pPr>
            <a:endParaRPr lang="en-US" sz="2000" dirty="0" smtClean="0"/>
          </a:p>
        </p:txBody>
      </p:sp>
      <p:sp>
        <p:nvSpPr>
          <p:cNvPr id="66564"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312F70E7-5FD6-49C0-A6C7-EDE604651A47}" type="datetime1">
              <a:rPr lang="id-ID" smtClean="0"/>
              <a:pPr>
                <a:defRPr/>
              </a:pPr>
              <a:t>19/06/2019</a:t>
            </a:fld>
            <a:endParaRPr lang="en-US" smtClean="0"/>
          </a:p>
        </p:txBody>
      </p:sp>
      <p:sp>
        <p:nvSpPr>
          <p:cNvPr id="66565"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6566"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92A9262-50ED-45F1-B6C6-4708A752FE1F}" type="slidenum">
              <a:rPr lang="en-US" smtClean="0"/>
              <a:pPr>
                <a:defRPr/>
              </a:pPr>
              <a:t>60</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fade">
                                      <p:cBhvr>
                                        <p:cTn id="7" dur="1000"/>
                                        <p:tgtEl>
                                          <p:spTgt spid="98306"/>
                                        </p:tgtEl>
                                      </p:cBhvr>
                                    </p:animEffect>
                                    <p:anim calcmode="lin" valueType="num">
                                      <p:cBhvr>
                                        <p:cTn id="8" dur="1000" fill="hold"/>
                                        <p:tgtEl>
                                          <p:spTgt spid="98306"/>
                                        </p:tgtEl>
                                        <p:attrNameLst>
                                          <p:attrName>ppt_x</p:attrName>
                                        </p:attrNameLst>
                                      </p:cBhvr>
                                      <p:tavLst>
                                        <p:tav tm="0">
                                          <p:val>
                                            <p:strVal val="#ppt_x"/>
                                          </p:val>
                                        </p:tav>
                                        <p:tav tm="100000">
                                          <p:val>
                                            <p:strVal val="#ppt_x"/>
                                          </p:val>
                                        </p:tav>
                                      </p:tavLst>
                                    </p:anim>
                                    <p:anim calcmode="lin" valueType="num">
                                      <p:cBhvr>
                                        <p:cTn id="9" dur="1000" fill="hold"/>
                                        <p:tgtEl>
                                          <p:spTgt spid="983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4275">
                                            <p:txEl>
                                              <p:pRg st="0" end="0"/>
                                            </p:txEl>
                                          </p:spTgt>
                                        </p:tgtEl>
                                        <p:attrNameLst>
                                          <p:attrName>style.visibility</p:attrName>
                                        </p:attrNameLst>
                                      </p:cBhvr>
                                      <p:to>
                                        <p:strVal val="visible"/>
                                      </p:to>
                                    </p:set>
                                    <p:animEffect transition="in" filter="fade">
                                      <p:cBhvr>
                                        <p:cTn id="14" dur="1000"/>
                                        <p:tgtEl>
                                          <p:spTgt spid="54275">
                                            <p:txEl>
                                              <p:pRg st="0" end="0"/>
                                            </p:txEl>
                                          </p:spTgt>
                                        </p:tgtEl>
                                      </p:cBhvr>
                                    </p:animEffect>
                                    <p:anim calcmode="lin" valueType="num">
                                      <p:cBhvr>
                                        <p:cTn id="15"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4275">
                                            <p:txEl>
                                              <p:pRg st="1" end="1"/>
                                            </p:txEl>
                                          </p:spTgt>
                                        </p:tgtEl>
                                        <p:attrNameLst>
                                          <p:attrName>style.visibility</p:attrName>
                                        </p:attrNameLst>
                                      </p:cBhvr>
                                      <p:to>
                                        <p:strVal val="visible"/>
                                      </p:to>
                                    </p:set>
                                    <p:animEffect transition="in" filter="fade">
                                      <p:cBhvr>
                                        <p:cTn id="21" dur="1000"/>
                                        <p:tgtEl>
                                          <p:spTgt spid="54275">
                                            <p:txEl>
                                              <p:pRg st="1" end="1"/>
                                            </p:txEl>
                                          </p:spTgt>
                                        </p:tgtEl>
                                      </p:cBhvr>
                                    </p:animEffect>
                                    <p:anim calcmode="lin" valueType="num">
                                      <p:cBhvr>
                                        <p:cTn id="22"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42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4275">
                                            <p:txEl>
                                              <p:pRg st="2" end="2"/>
                                            </p:txEl>
                                          </p:spTgt>
                                        </p:tgtEl>
                                        <p:attrNameLst>
                                          <p:attrName>style.visibility</p:attrName>
                                        </p:attrNameLst>
                                      </p:cBhvr>
                                      <p:to>
                                        <p:strVal val="visible"/>
                                      </p:to>
                                    </p:set>
                                    <p:animEffect transition="in" filter="fade">
                                      <p:cBhvr>
                                        <p:cTn id="28" dur="1000"/>
                                        <p:tgtEl>
                                          <p:spTgt spid="54275">
                                            <p:txEl>
                                              <p:pRg st="2" end="2"/>
                                            </p:txEl>
                                          </p:spTgt>
                                        </p:tgtEl>
                                      </p:cBhvr>
                                    </p:animEffect>
                                    <p:anim calcmode="lin" valueType="num">
                                      <p:cBhvr>
                                        <p:cTn id="29"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54275">
                                            <p:txEl>
                                              <p:pRg st="3" end="3"/>
                                            </p:txEl>
                                          </p:spTgt>
                                        </p:tgtEl>
                                        <p:attrNameLst>
                                          <p:attrName>style.visibility</p:attrName>
                                        </p:attrNameLst>
                                      </p:cBhvr>
                                      <p:to>
                                        <p:strVal val="visible"/>
                                      </p:to>
                                    </p:set>
                                    <p:animEffect transition="in" filter="fade">
                                      <p:cBhvr>
                                        <p:cTn id="35" dur="1000"/>
                                        <p:tgtEl>
                                          <p:spTgt spid="54275">
                                            <p:txEl>
                                              <p:pRg st="3" end="3"/>
                                            </p:txEl>
                                          </p:spTgt>
                                        </p:tgtEl>
                                      </p:cBhvr>
                                    </p:animEffect>
                                    <p:anim calcmode="lin" valueType="num">
                                      <p:cBhvr>
                                        <p:cTn id="36" dur="1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42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54275">
                                            <p:txEl>
                                              <p:pRg st="4" end="4"/>
                                            </p:txEl>
                                          </p:spTgt>
                                        </p:tgtEl>
                                        <p:attrNameLst>
                                          <p:attrName>style.visibility</p:attrName>
                                        </p:attrNameLst>
                                      </p:cBhvr>
                                      <p:to>
                                        <p:strVal val="visible"/>
                                      </p:to>
                                    </p:set>
                                    <p:animEffect transition="in" filter="fade">
                                      <p:cBhvr>
                                        <p:cTn id="42" dur="1000"/>
                                        <p:tgtEl>
                                          <p:spTgt spid="54275">
                                            <p:txEl>
                                              <p:pRg st="4" end="4"/>
                                            </p:txEl>
                                          </p:spTgt>
                                        </p:tgtEl>
                                      </p:cBhvr>
                                    </p:animEffect>
                                    <p:anim calcmode="lin" valueType="num">
                                      <p:cBhvr>
                                        <p:cTn id="43"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42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54275">
                                            <p:txEl>
                                              <p:pRg st="5" end="5"/>
                                            </p:txEl>
                                          </p:spTgt>
                                        </p:tgtEl>
                                        <p:attrNameLst>
                                          <p:attrName>style.visibility</p:attrName>
                                        </p:attrNameLst>
                                      </p:cBhvr>
                                      <p:to>
                                        <p:strVal val="visible"/>
                                      </p:to>
                                    </p:set>
                                    <p:animEffect transition="in" filter="fade">
                                      <p:cBhvr>
                                        <p:cTn id="49" dur="1000"/>
                                        <p:tgtEl>
                                          <p:spTgt spid="54275">
                                            <p:txEl>
                                              <p:pRg st="5" end="5"/>
                                            </p:txEl>
                                          </p:spTgt>
                                        </p:tgtEl>
                                      </p:cBhvr>
                                    </p:animEffect>
                                    <p:anim calcmode="lin" valueType="num">
                                      <p:cBhvr>
                                        <p:cTn id="50" dur="1000" fill="hold"/>
                                        <p:tgtEl>
                                          <p:spTgt spid="5427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42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54275">
                                            <p:txEl>
                                              <p:pRg st="6" end="6"/>
                                            </p:txEl>
                                          </p:spTgt>
                                        </p:tgtEl>
                                        <p:attrNameLst>
                                          <p:attrName>style.visibility</p:attrName>
                                        </p:attrNameLst>
                                      </p:cBhvr>
                                      <p:to>
                                        <p:strVal val="visible"/>
                                      </p:to>
                                    </p:set>
                                    <p:animEffect transition="in" filter="fade">
                                      <p:cBhvr>
                                        <p:cTn id="56" dur="1000"/>
                                        <p:tgtEl>
                                          <p:spTgt spid="54275">
                                            <p:txEl>
                                              <p:pRg st="6" end="6"/>
                                            </p:txEl>
                                          </p:spTgt>
                                        </p:tgtEl>
                                      </p:cBhvr>
                                    </p:animEffect>
                                    <p:anim calcmode="lin" valueType="num">
                                      <p:cBhvr>
                                        <p:cTn id="57" dur="10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42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54275">
                                            <p:txEl>
                                              <p:pRg st="7" end="7"/>
                                            </p:txEl>
                                          </p:spTgt>
                                        </p:tgtEl>
                                        <p:attrNameLst>
                                          <p:attrName>style.visibility</p:attrName>
                                        </p:attrNameLst>
                                      </p:cBhvr>
                                      <p:to>
                                        <p:strVal val="visible"/>
                                      </p:to>
                                    </p:set>
                                    <p:animEffect transition="in" filter="fade">
                                      <p:cBhvr>
                                        <p:cTn id="63" dur="1000"/>
                                        <p:tgtEl>
                                          <p:spTgt spid="54275">
                                            <p:txEl>
                                              <p:pRg st="7" end="7"/>
                                            </p:txEl>
                                          </p:spTgt>
                                        </p:tgtEl>
                                      </p:cBhvr>
                                    </p:animEffect>
                                    <p:anim calcmode="lin" valueType="num">
                                      <p:cBhvr>
                                        <p:cTn id="64" dur="10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542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54275"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457200" y="228600"/>
            <a:ext cx="8382000" cy="6248400"/>
          </a:xfrm>
        </p:spPr>
        <p:txBody>
          <a:bodyPr>
            <a:normAutofit/>
          </a:bodyPr>
          <a:lstStyle/>
          <a:p>
            <a:pPr marL="274320" indent="-274320" eaLnBrk="1" fontAlgn="auto" hangingPunct="1">
              <a:spcAft>
                <a:spcPts val="0"/>
              </a:spcAft>
              <a:buFont typeface="Wingdings 2"/>
              <a:buNone/>
              <a:defRPr/>
            </a:pPr>
            <a:r>
              <a:rPr lang="id-ID" sz="3200" i="1" dirty="0" smtClean="0">
                <a:solidFill>
                  <a:schemeClr val="accent5">
                    <a:lumMod val="75000"/>
                  </a:schemeClr>
                </a:solidFill>
              </a:rPr>
              <a:t>MANFAAT BEKERJASAMA/KOLABORASI</a:t>
            </a:r>
          </a:p>
          <a:p>
            <a:pPr marL="274320" indent="-274320" eaLnBrk="1" fontAlgn="auto" hangingPunct="1">
              <a:spcAft>
                <a:spcPts val="0"/>
              </a:spcAft>
              <a:buFont typeface="Wingdings" pitchFamily="2" charset="2"/>
              <a:buBlip>
                <a:blip r:embed="rId2"/>
              </a:buBlip>
              <a:defRPr/>
            </a:pPr>
            <a:endParaRPr lang="id-ID" sz="2000" i="1" dirty="0" smtClean="0">
              <a:latin typeface="Times New Roman" pitchFamily="18" charset="0"/>
              <a:cs typeface="Times New Roman" pitchFamily="18" charset="0"/>
            </a:endParaRPr>
          </a:p>
          <a:p>
            <a:pPr marL="274320" indent="-274320" eaLnBrk="1" fontAlgn="auto" hangingPunct="1">
              <a:spcAft>
                <a:spcPts val="0"/>
              </a:spcAft>
              <a:buFont typeface="Wingdings" pitchFamily="2" charset="2"/>
              <a:buBlip>
                <a:blip r:embed="rId2"/>
              </a:buBlip>
              <a:defRPr/>
            </a:pPr>
            <a:r>
              <a:rPr lang="en-US" sz="2800" i="1" dirty="0" smtClean="0">
                <a:latin typeface="Times New Roman" pitchFamily="18" charset="0"/>
                <a:cs typeface="Times New Roman" pitchFamily="18" charset="0"/>
              </a:rPr>
              <a:t>OR</a:t>
            </a:r>
            <a:r>
              <a:rPr lang="id-ID" sz="2800" i="1" dirty="0" smtClean="0">
                <a:latin typeface="Times New Roman" pitchFamily="18" charset="0"/>
                <a:cs typeface="Times New Roman" pitchFamily="18" charset="0"/>
              </a:rPr>
              <a:t>GANISASI</a:t>
            </a:r>
            <a:r>
              <a:rPr lang="en-US" sz="2800" i="1" dirty="0" smtClean="0">
                <a:latin typeface="Times New Roman" pitchFamily="18" charset="0"/>
                <a:cs typeface="Times New Roman" pitchFamily="18" charset="0"/>
              </a:rPr>
              <a:t> D</a:t>
            </a:r>
            <a:r>
              <a:rPr lang="id-ID" sz="2800" i="1" dirty="0" smtClean="0">
                <a:latin typeface="Times New Roman" pitchFamily="18" charset="0"/>
                <a:cs typeface="Times New Roman" pitchFamily="18" charset="0"/>
              </a:rPr>
              <a:t>APAT</a:t>
            </a:r>
            <a:r>
              <a:rPr lang="en-US" sz="2800" i="1" dirty="0" smtClean="0">
                <a:latin typeface="Times New Roman" pitchFamily="18" charset="0"/>
                <a:cs typeface="Times New Roman" pitchFamily="18" charset="0"/>
              </a:rPr>
              <a:t> </a:t>
            </a:r>
            <a:r>
              <a:rPr lang="en-US" sz="2800" i="1" dirty="0">
                <a:latin typeface="Times New Roman" pitchFamily="18" charset="0"/>
                <a:cs typeface="Times New Roman" pitchFamily="18" charset="0"/>
              </a:rPr>
              <a:t>BEKERJASAMA SECARA INTERNAL &amp; KOMPETISI SECARA EKSTERNAL</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KEPUTUSAN YANG DIAMBIL LEBIH CEPAT</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KEPUTUSAN DIBUAT ATAS PRINSIP POKOK BUKAN ATAS KE KUASAAN</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ENERGI KERJA DIUTAMAKAN UNT KEPENTINGAN PELANGGAN BUKAN KONFLIK </a:t>
            </a:r>
            <a:r>
              <a:rPr lang="en-US" sz="2800" i="1" dirty="0" smtClean="0">
                <a:latin typeface="Times New Roman" pitchFamily="18" charset="0"/>
                <a:cs typeface="Times New Roman" pitchFamily="18" charset="0"/>
              </a:rPr>
              <a:t>INTERNAL</a:t>
            </a:r>
            <a:endParaRPr lang="en-US" sz="2800" i="1" dirty="0">
              <a:latin typeface="Times New Roman" pitchFamily="18" charset="0"/>
              <a:cs typeface="Times New Roman" pitchFamily="18" charset="0"/>
            </a:endParaRPr>
          </a:p>
        </p:txBody>
      </p:sp>
      <p:sp>
        <p:nvSpPr>
          <p:cNvPr id="67587"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737FBE16-77C2-40FD-82D5-D978D851C57C}" type="datetime1">
              <a:rPr lang="id-ID" smtClean="0"/>
              <a:pPr>
                <a:defRPr/>
              </a:pPr>
              <a:t>19/06/2019</a:t>
            </a:fld>
            <a:endParaRPr lang="en-US" smtClean="0"/>
          </a:p>
        </p:txBody>
      </p:sp>
      <p:sp>
        <p:nvSpPr>
          <p:cNvPr id="67588"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7589"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40C13F95-D001-40A2-821C-8E5AE0AEB0EA}" type="slidenum">
              <a:rPr lang="en-US" smtClean="0"/>
              <a:pPr>
                <a:defRPr/>
              </a:pPr>
              <a:t>61</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anim calcmode="lin" valueType="num">
                                      <p:cBhvr>
                                        <p:cTn id="8"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93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9331">
                                            <p:txEl>
                                              <p:pRg st="2" end="2"/>
                                            </p:txEl>
                                          </p:spTgt>
                                        </p:tgtEl>
                                        <p:attrNameLst>
                                          <p:attrName>style.visibility</p:attrName>
                                        </p:attrNameLst>
                                      </p:cBhvr>
                                      <p:to>
                                        <p:strVal val="visible"/>
                                      </p:to>
                                    </p:set>
                                    <p:animEffect transition="in" filter="fade">
                                      <p:cBhvr>
                                        <p:cTn id="14" dur="1000"/>
                                        <p:tgtEl>
                                          <p:spTgt spid="99331">
                                            <p:txEl>
                                              <p:pRg st="2" end="2"/>
                                            </p:txEl>
                                          </p:spTgt>
                                        </p:tgtEl>
                                      </p:cBhvr>
                                    </p:animEffect>
                                    <p:anim calcmode="lin" valueType="num">
                                      <p:cBhvr>
                                        <p:cTn id="15" dur="1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93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9331">
                                            <p:txEl>
                                              <p:pRg st="3" end="3"/>
                                            </p:txEl>
                                          </p:spTgt>
                                        </p:tgtEl>
                                        <p:attrNameLst>
                                          <p:attrName>style.visibility</p:attrName>
                                        </p:attrNameLst>
                                      </p:cBhvr>
                                      <p:to>
                                        <p:strVal val="visible"/>
                                      </p:to>
                                    </p:set>
                                    <p:animEffect transition="in" filter="fade">
                                      <p:cBhvr>
                                        <p:cTn id="21" dur="1000"/>
                                        <p:tgtEl>
                                          <p:spTgt spid="99331">
                                            <p:txEl>
                                              <p:pRg st="3" end="3"/>
                                            </p:txEl>
                                          </p:spTgt>
                                        </p:tgtEl>
                                      </p:cBhvr>
                                    </p:animEffect>
                                    <p:anim calcmode="lin" valueType="num">
                                      <p:cBhvr>
                                        <p:cTn id="22" dur="1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93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9331">
                                            <p:txEl>
                                              <p:pRg st="4" end="4"/>
                                            </p:txEl>
                                          </p:spTgt>
                                        </p:tgtEl>
                                        <p:attrNameLst>
                                          <p:attrName>style.visibility</p:attrName>
                                        </p:attrNameLst>
                                      </p:cBhvr>
                                      <p:to>
                                        <p:strVal val="visible"/>
                                      </p:to>
                                    </p:set>
                                    <p:animEffect transition="in" filter="fade">
                                      <p:cBhvr>
                                        <p:cTn id="28" dur="1000"/>
                                        <p:tgtEl>
                                          <p:spTgt spid="99331">
                                            <p:txEl>
                                              <p:pRg st="4" end="4"/>
                                            </p:txEl>
                                          </p:spTgt>
                                        </p:tgtEl>
                                      </p:cBhvr>
                                    </p:animEffect>
                                    <p:anim calcmode="lin" valueType="num">
                                      <p:cBhvr>
                                        <p:cTn id="29" dur="1000" fill="hold"/>
                                        <p:tgtEl>
                                          <p:spTgt spid="993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93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9331">
                                            <p:txEl>
                                              <p:pRg st="5" end="5"/>
                                            </p:txEl>
                                          </p:spTgt>
                                        </p:tgtEl>
                                        <p:attrNameLst>
                                          <p:attrName>style.visibility</p:attrName>
                                        </p:attrNameLst>
                                      </p:cBhvr>
                                      <p:to>
                                        <p:strVal val="visible"/>
                                      </p:to>
                                    </p:set>
                                    <p:animEffect transition="in" filter="fade">
                                      <p:cBhvr>
                                        <p:cTn id="35" dur="1000"/>
                                        <p:tgtEl>
                                          <p:spTgt spid="99331">
                                            <p:txEl>
                                              <p:pRg st="5" end="5"/>
                                            </p:txEl>
                                          </p:spTgt>
                                        </p:tgtEl>
                                      </p:cBhvr>
                                    </p:animEffect>
                                    <p:anim calcmode="lin" valueType="num">
                                      <p:cBhvr>
                                        <p:cTn id="36" dur="1000" fill="hold"/>
                                        <p:tgtEl>
                                          <p:spTgt spid="9933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9933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457200" y="228600"/>
            <a:ext cx="8382000" cy="6248400"/>
          </a:xfrm>
        </p:spPr>
        <p:txBody>
          <a:bodyPr>
            <a:normAutofit/>
          </a:bodyPr>
          <a:lstStyle/>
          <a:p>
            <a:pPr marL="274320" indent="-274320" eaLnBrk="1" fontAlgn="auto" hangingPunct="1">
              <a:spcAft>
                <a:spcPts val="0"/>
              </a:spcAft>
              <a:buFont typeface="Wingdings 2"/>
              <a:buNone/>
              <a:defRPr/>
            </a:pPr>
            <a:r>
              <a:rPr lang="id-ID" sz="3200" i="1" dirty="0" smtClean="0">
                <a:solidFill>
                  <a:schemeClr val="tx2">
                    <a:lumMod val="75000"/>
                  </a:schemeClr>
                </a:solidFill>
              </a:rPr>
              <a:t>LANJUTAN</a:t>
            </a:r>
          </a:p>
          <a:p>
            <a:pPr marL="274320" indent="-274320" eaLnBrk="1" fontAlgn="auto" hangingPunct="1">
              <a:spcAft>
                <a:spcPts val="0"/>
              </a:spcAft>
              <a:buFont typeface="Wingdings" pitchFamily="2" charset="2"/>
              <a:buBlip>
                <a:blip r:embed="rId2"/>
              </a:buBlip>
              <a:defRPr/>
            </a:pPr>
            <a:endParaRPr lang="id-ID" sz="2000" i="1" dirty="0" smtClean="0">
              <a:latin typeface="Times New Roman" pitchFamily="18" charset="0"/>
              <a:cs typeface="Times New Roman" pitchFamily="18" charset="0"/>
            </a:endParaRPr>
          </a:p>
          <a:p>
            <a:pPr marL="274320" indent="-274320" eaLnBrk="1" fontAlgn="auto" hangingPunct="1">
              <a:spcAft>
                <a:spcPts val="0"/>
              </a:spcAft>
              <a:buFont typeface="Wingdings" pitchFamily="2" charset="2"/>
              <a:buBlip>
                <a:blip r:embed="rId2"/>
              </a:buBlip>
              <a:defRPr/>
            </a:pPr>
            <a:r>
              <a:rPr lang="en-US" sz="2800" i="1" dirty="0" smtClean="0">
                <a:latin typeface="Times New Roman" pitchFamily="18" charset="0"/>
                <a:cs typeface="Times New Roman" pitchFamily="18" charset="0"/>
              </a:rPr>
              <a:t>KAPASITAS </a:t>
            </a:r>
            <a:r>
              <a:rPr lang="en-US" sz="2800" i="1" dirty="0">
                <a:latin typeface="Times New Roman" pitchFamily="18" charset="0"/>
                <a:cs typeface="Times New Roman" pitchFamily="18" charset="0"/>
              </a:rPr>
              <a:t>PRODUKSI TENAGA KERJA DIKURANGI SECARA PASTI</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KAPASITAS PRODUKSI KERJA MENINGKAT </a:t>
            </a:r>
            <a:endParaRPr lang="id-ID" sz="2800" i="1" dirty="0" smtClean="0">
              <a:latin typeface="Times New Roman" pitchFamily="18" charset="0"/>
              <a:cs typeface="Times New Roman" pitchFamily="18" charset="0"/>
            </a:endParaRPr>
          </a:p>
          <a:p>
            <a:pPr marL="274320" indent="-274320" eaLnBrk="1" fontAlgn="auto" hangingPunct="1">
              <a:spcAft>
                <a:spcPts val="0"/>
              </a:spcAft>
              <a:buFont typeface="Wingdings 2" pitchFamily="18" charset="2"/>
              <a:buNone/>
              <a:defRPr/>
            </a:pPr>
            <a:r>
              <a:rPr lang="id-ID" sz="2800" i="1"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DUA </a:t>
            </a:r>
            <a:r>
              <a:rPr lang="en-US" sz="2800" i="1" dirty="0">
                <a:latin typeface="Times New Roman" pitchFamily="18" charset="0"/>
                <a:cs typeface="Times New Roman" pitchFamily="18" charset="0"/>
              </a:rPr>
              <a:t>KALI LIPAT</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TENAGA KERJA BERTANGGUNG JAWAB </a:t>
            </a:r>
            <a:endParaRPr lang="id-ID" sz="2800" i="1" dirty="0" smtClean="0">
              <a:latin typeface="Times New Roman" pitchFamily="18" charset="0"/>
              <a:cs typeface="Times New Roman" pitchFamily="18" charset="0"/>
            </a:endParaRPr>
          </a:p>
          <a:p>
            <a:pPr marL="274320" indent="-274320" eaLnBrk="1" fontAlgn="auto" hangingPunct="1">
              <a:spcAft>
                <a:spcPts val="0"/>
              </a:spcAft>
              <a:buFont typeface="Wingdings 2" pitchFamily="18" charset="2"/>
              <a:buNone/>
              <a:defRPr/>
            </a:pPr>
            <a:r>
              <a:rPr lang="id-ID" sz="2800" i="1"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SECARA </a:t>
            </a:r>
            <a:r>
              <a:rPr lang="en-US" sz="2800" i="1" dirty="0">
                <a:latin typeface="Times New Roman" pitchFamily="18" charset="0"/>
                <a:cs typeface="Times New Roman" pitchFamily="18" charset="0"/>
              </a:rPr>
              <a:t>PENUH</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ORGANISASI SEMAKIN MANDIRI DLM </a:t>
            </a:r>
            <a:r>
              <a:rPr lang="en-US" sz="2800" i="1" dirty="0" smtClean="0">
                <a:latin typeface="Times New Roman" pitchFamily="18" charset="0"/>
                <a:cs typeface="Times New Roman" pitchFamily="18" charset="0"/>
              </a:rPr>
              <a:t>MEN</a:t>
            </a:r>
            <a:endParaRPr lang="id-ID" sz="2800" i="1" dirty="0" smtClean="0">
              <a:latin typeface="Times New Roman" pitchFamily="18" charset="0"/>
              <a:cs typeface="Times New Roman" pitchFamily="18" charset="0"/>
            </a:endParaRPr>
          </a:p>
          <a:p>
            <a:pPr marL="274320" indent="-274320" eaLnBrk="1" fontAlgn="auto" hangingPunct="1">
              <a:spcAft>
                <a:spcPts val="0"/>
              </a:spcAft>
              <a:buFont typeface="Wingdings 2" pitchFamily="18" charset="2"/>
              <a:buNone/>
              <a:defRPr/>
            </a:pPr>
            <a:r>
              <a:rPr lang="id-ID" sz="2800" i="1"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JAGA </a:t>
            </a:r>
            <a:r>
              <a:rPr lang="en-US" sz="2800" i="1" dirty="0">
                <a:latin typeface="Times New Roman" pitchFamily="18" charset="0"/>
                <a:cs typeface="Times New Roman" pitchFamily="18" charset="0"/>
              </a:rPr>
              <a:t>PENGEMBANG AN PERUSAHAAN</a:t>
            </a:r>
          </a:p>
          <a:p>
            <a:pPr marL="274320" indent="-274320" eaLnBrk="1" fontAlgn="auto" hangingPunct="1">
              <a:spcAft>
                <a:spcPts val="0"/>
              </a:spcAft>
              <a:buFont typeface="Wingdings" pitchFamily="2" charset="2"/>
              <a:buBlip>
                <a:blip r:embed="rId2"/>
              </a:buBlip>
              <a:defRPr/>
            </a:pPr>
            <a:r>
              <a:rPr lang="en-US" sz="2800" i="1" dirty="0">
                <a:latin typeface="Times New Roman" pitchFamily="18" charset="0"/>
                <a:cs typeface="Times New Roman" pitchFamily="18" charset="0"/>
              </a:rPr>
              <a:t>KONFLIK MENJADI BERKURANG</a:t>
            </a:r>
          </a:p>
        </p:txBody>
      </p:sp>
      <p:sp>
        <p:nvSpPr>
          <p:cNvPr id="68611"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5C6628A5-6C1C-4336-A7FA-1C5E954DAB6F}" type="datetime1">
              <a:rPr lang="id-ID" smtClean="0"/>
              <a:pPr>
                <a:defRPr/>
              </a:pPr>
              <a:t>19/06/2019</a:t>
            </a:fld>
            <a:endParaRPr lang="en-US" smtClean="0"/>
          </a:p>
        </p:txBody>
      </p:sp>
      <p:sp>
        <p:nvSpPr>
          <p:cNvPr id="68612"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6861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220E3A3F-9E84-48B2-8802-66B39A9B89EF}" type="slidenum">
              <a:rPr lang="en-US" smtClean="0"/>
              <a:pPr>
                <a:defRPr/>
              </a:pPr>
              <a:t>62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anim calcmode="lin" valueType="num">
                                      <p:cBhvr>
                                        <p:cTn id="8"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93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9331">
                                            <p:txEl>
                                              <p:pRg st="2" end="2"/>
                                            </p:txEl>
                                          </p:spTgt>
                                        </p:tgtEl>
                                        <p:attrNameLst>
                                          <p:attrName>style.visibility</p:attrName>
                                        </p:attrNameLst>
                                      </p:cBhvr>
                                      <p:to>
                                        <p:strVal val="visible"/>
                                      </p:to>
                                    </p:set>
                                    <p:animEffect transition="in" filter="fade">
                                      <p:cBhvr>
                                        <p:cTn id="14" dur="1000"/>
                                        <p:tgtEl>
                                          <p:spTgt spid="99331">
                                            <p:txEl>
                                              <p:pRg st="2" end="2"/>
                                            </p:txEl>
                                          </p:spTgt>
                                        </p:tgtEl>
                                      </p:cBhvr>
                                    </p:animEffect>
                                    <p:anim calcmode="lin" valueType="num">
                                      <p:cBhvr>
                                        <p:cTn id="15" dur="1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93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9331">
                                            <p:txEl>
                                              <p:pRg st="3" end="3"/>
                                            </p:txEl>
                                          </p:spTgt>
                                        </p:tgtEl>
                                        <p:attrNameLst>
                                          <p:attrName>style.visibility</p:attrName>
                                        </p:attrNameLst>
                                      </p:cBhvr>
                                      <p:to>
                                        <p:strVal val="visible"/>
                                      </p:to>
                                    </p:set>
                                    <p:animEffect transition="in" filter="fade">
                                      <p:cBhvr>
                                        <p:cTn id="21" dur="1000"/>
                                        <p:tgtEl>
                                          <p:spTgt spid="99331">
                                            <p:txEl>
                                              <p:pRg st="3" end="3"/>
                                            </p:txEl>
                                          </p:spTgt>
                                        </p:tgtEl>
                                      </p:cBhvr>
                                    </p:animEffect>
                                    <p:anim calcmode="lin" valueType="num">
                                      <p:cBhvr>
                                        <p:cTn id="22" dur="1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93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9331">
                                            <p:txEl>
                                              <p:pRg st="4" end="4"/>
                                            </p:txEl>
                                          </p:spTgt>
                                        </p:tgtEl>
                                        <p:attrNameLst>
                                          <p:attrName>style.visibility</p:attrName>
                                        </p:attrNameLst>
                                      </p:cBhvr>
                                      <p:to>
                                        <p:strVal val="visible"/>
                                      </p:to>
                                    </p:set>
                                    <p:animEffect transition="in" filter="fade">
                                      <p:cBhvr>
                                        <p:cTn id="28" dur="1000"/>
                                        <p:tgtEl>
                                          <p:spTgt spid="99331">
                                            <p:txEl>
                                              <p:pRg st="4" end="4"/>
                                            </p:txEl>
                                          </p:spTgt>
                                        </p:tgtEl>
                                      </p:cBhvr>
                                    </p:animEffect>
                                    <p:anim calcmode="lin" valueType="num">
                                      <p:cBhvr>
                                        <p:cTn id="29" dur="1000" fill="hold"/>
                                        <p:tgtEl>
                                          <p:spTgt spid="993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93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9331">
                                            <p:txEl>
                                              <p:pRg st="5" end="5"/>
                                            </p:txEl>
                                          </p:spTgt>
                                        </p:tgtEl>
                                        <p:attrNameLst>
                                          <p:attrName>style.visibility</p:attrName>
                                        </p:attrNameLst>
                                      </p:cBhvr>
                                      <p:to>
                                        <p:strVal val="visible"/>
                                      </p:to>
                                    </p:set>
                                    <p:animEffect transition="in" filter="fade">
                                      <p:cBhvr>
                                        <p:cTn id="35" dur="1000"/>
                                        <p:tgtEl>
                                          <p:spTgt spid="99331">
                                            <p:txEl>
                                              <p:pRg st="5" end="5"/>
                                            </p:txEl>
                                          </p:spTgt>
                                        </p:tgtEl>
                                      </p:cBhvr>
                                    </p:animEffect>
                                    <p:anim calcmode="lin" valueType="num">
                                      <p:cBhvr>
                                        <p:cTn id="36" dur="1000" fill="hold"/>
                                        <p:tgtEl>
                                          <p:spTgt spid="9933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993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99331">
                                            <p:txEl>
                                              <p:pRg st="6" end="6"/>
                                            </p:txEl>
                                          </p:spTgt>
                                        </p:tgtEl>
                                        <p:attrNameLst>
                                          <p:attrName>style.visibility</p:attrName>
                                        </p:attrNameLst>
                                      </p:cBhvr>
                                      <p:to>
                                        <p:strVal val="visible"/>
                                      </p:to>
                                    </p:set>
                                    <p:animEffect transition="in" filter="fade">
                                      <p:cBhvr>
                                        <p:cTn id="42" dur="1000"/>
                                        <p:tgtEl>
                                          <p:spTgt spid="99331">
                                            <p:txEl>
                                              <p:pRg st="6" end="6"/>
                                            </p:txEl>
                                          </p:spTgt>
                                        </p:tgtEl>
                                      </p:cBhvr>
                                    </p:animEffect>
                                    <p:anim calcmode="lin" valueType="num">
                                      <p:cBhvr>
                                        <p:cTn id="43" dur="1000" fill="hold"/>
                                        <p:tgtEl>
                                          <p:spTgt spid="9933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993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99331">
                                            <p:txEl>
                                              <p:pRg st="7" end="7"/>
                                            </p:txEl>
                                          </p:spTgt>
                                        </p:tgtEl>
                                        <p:attrNameLst>
                                          <p:attrName>style.visibility</p:attrName>
                                        </p:attrNameLst>
                                      </p:cBhvr>
                                      <p:to>
                                        <p:strVal val="visible"/>
                                      </p:to>
                                    </p:set>
                                    <p:animEffect transition="in" filter="fade">
                                      <p:cBhvr>
                                        <p:cTn id="49" dur="1000"/>
                                        <p:tgtEl>
                                          <p:spTgt spid="99331">
                                            <p:txEl>
                                              <p:pRg st="7" end="7"/>
                                            </p:txEl>
                                          </p:spTgt>
                                        </p:tgtEl>
                                      </p:cBhvr>
                                    </p:animEffect>
                                    <p:anim calcmode="lin" valueType="num">
                                      <p:cBhvr>
                                        <p:cTn id="50" dur="1000" fill="hold"/>
                                        <p:tgtEl>
                                          <p:spTgt spid="9933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9933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99331">
                                            <p:txEl>
                                              <p:pRg st="8" end="8"/>
                                            </p:txEl>
                                          </p:spTgt>
                                        </p:tgtEl>
                                        <p:attrNameLst>
                                          <p:attrName>style.visibility</p:attrName>
                                        </p:attrNameLst>
                                      </p:cBhvr>
                                      <p:to>
                                        <p:strVal val="visible"/>
                                      </p:to>
                                    </p:set>
                                    <p:animEffect transition="in" filter="fade">
                                      <p:cBhvr>
                                        <p:cTn id="56" dur="1000"/>
                                        <p:tgtEl>
                                          <p:spTgt spid="99331">
                                            <p:txEl>
                                              <p:pRg st="8" end="8"/>
                                            </p:txEl>
                                          </p:spTgt>
                                        </p:tgtEl>
                                      </p:cBhvr>
                                    </p:animEffect>
                                    <p:anim calcmode="lin" valueType="num">
                                      <p:cBhvr>
                                        <p:cTn id="57" dur="1000" fill="hold"/>
                                        <p:tgtEl>
                                          <p:spTgt spid="9933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9933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99331">
                                            <p:txEl>
                                              <p:pRg st="9" end="9"/>
                                            </p:txEl>
                                          </p:spTgt>
                                        </p:tgtEl>
                                        <p:attrNameLst>
                                          <p:attrName>style.visibility</p:attrName>
                                        </p:attrNameLst>
                                      </p:cBhvr>
                                      <p:to>
                                        <p:strVal val="visible"/>
                                      </p:to>
                                    </p:set>
                                    <p:animEffect transition="in" filter="fade">
                                      <p:cBhvr>
                                        <p:cTn id="63" dur="1000"/>
                                        <p:tgtEl>
                                          <p:spTgt spid="99331">
                                            <p:txEl>
                                              <p:pRg st="9" end="9"/>
                                            </p:txEl>
                                          </p:spTgt>
                                        </p:tgtEl>
                                      </p:cBhvr>
                                    </p:animEffect>
                                    <p:anim calcmode="lin" valueType="num">
                                      <p:cBhvr>
                                        <p:cTn id="64" dur="1000" fill="hold"/>
                                        <p:tgtEl>
                                          <p:spTgt spid="9933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9933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Date Placeholder 4"/>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7E2E8FD5-5F03-485D-B6A6-2B7524FB48AA}" type="datetime1">
              <a:rPr lang="id-ID" smtClean="0"/>
              <a:pPr>
                <a:defRPr/>
              </a:pPr>
              <a:t>19/06/2019</a:t>
            </a:fld>
            <a:endParaRPr lang="en-US" smtClean="0"/>
          </a:p>
        </p:txBody>
      </p:sp>
      <p:sp>
        <p:nvSpPr>
          <p:cNvPr id="17411" name="Footer Placeholder 6"/>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1741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46B8496-C030-45EC-AEDB-5D62A76F0297}" type="slidenum">
              <a:rPr lang="en-US" smtClean="0"/>
              <a:pPr>
                <a:defRPr/>
              </a:pPr>
              <a:t>7</a:t>
            </a:fld>
            <a:endParaRPr lang="en-US" smtClean="0"/>
          </a:p>
        </p:txBody>
      </p:sp>
      <p:sp>
        <p:nvSpPr>
          <p:cNvPr id="15365" name="Rectangle 2"/>
          <p:cNvSpPr>
            <a:spLocks noChangeArrowheads="1"/>
          </p:cNvSpPr>
          <p:nvPr/>
        </p:nvSpPr>
        <p:spPr bwMode="auto">
          <a:xfrm>
            <a:off x="228600" y="1117600"/>
            <a:ext cx="8686800" cy="5324535"/>
          </a:xfrm>
          <a:prstGeom prst="rect">
            <a:avLst/>
          </a:prstGeom>
          <a:noFill/>
          <a:ln w="9525">
            <a:noFill/>
            <a:miter lim="800000"/>
            <a:headEnd/>
            <a:tailEnd/>
          </a:ln>
        </p:spPr>
        <p:txBody>
          <a:bodyPr anchor="ctr">
            <a:spAutoFit/>
          </a:bodyPr>
          <a:lstStyle/>
          <a:p>
            <a:pPr algn="ctr" eaLnBrk="0" hangingPunct="0"/>
            <a:endParaRPr lang="en-US" sz="2400" b="1" i="1" dirty="0">
              <a:latin typeface="Bookman Old Style" pitchFamily="18" charset="0"/>
            </a:endParaRPr>
          </a:p>
          <a:p>
            <a:pPr algn="ctr" eaLnBrk="0" hangingPunct="0"/>
            <a:endParaRPr lang="en-US" sz="2400" b="1" dirty="0">
              <a:latin typeface="Bookman Old Style" pitchFamily="18" charset="0"/>
            </a:endParaRPr>
          </a:p>
          <a:p>
            <a:pPr algn="ctr" eaLnBrk="0" hangingPunct="0"/>
            <a:endParaRPr lang="id-ID" sz="2400" b="1" i="1" dirty="0">
              <a:latin typeface="Bookman Old Style" pitchFamily="18" charset="0"/>
            </a:endParaRPr>
          </a:p>
          <a:p>
            <a:pPr algn="ctr" eaLnBrk="0" hangingPunct="0"/>
            <a:r>
              <a:rPr lang="en-US" sz="2800" b="1" i="1" dirty="0">
                <a:latin typeface="Bookman Old Style" pitchFamily="18" charset="0"/>
              </a:rPr>
              <a:t>BILA MANA SEORANG NEGOSIATOR MENDAPATKAN SESUATU YANG BER NILAI LEBIH BESAR SEBAGAI GANTI UNTUK SUATU YANG IA TEMPATKAN PADA NILAI YANG RELATIF RENDAH, KEDUA BELAH PIHAK MERASA MENANG DAN PUAS WALAUPUN MUNGKIN MEREKA BERHARAP LEBIH BANYAK.</a:t>
            </a:r>
          </a:p>
          <a:p>
            <a:pPr algn="ctr" eaLnBrk="0" hangingPunct="0"/>
            <a:endParaRPr lang="en-US" sz="2400" b="1" dirty="0">
              <a:latin typeface="Bookman Old Style" pitchFamily="18" charset="0"/>
            </a:endParaRPr>
          </a:p>
          <a:p>
            <a:pPr algn="ctr" eaLnBrk="0" hangingPunct="0"/>
            <a:r>
              <a:rPr lang="en-US" sz="2000" b="1" i="1" dirty="0">
                <a:latin typeface="Bookman Old Style" pitchFamily="18" charset="0"/>
              </a:rPr>
              <a:t>( MUTUAL UNDERSTANDING, MUTUAL BENEFIT, ITS WIN-WIN )</a:t>
            </a:r>
          </a:p>
        </p:txBody>
      </p:sp>
      <p:sp>
        <p:nvSpPr>
          <p:cNvPr id="15366" name="WordArt 3"/>
          <p:cNvSpPr>
            <a:spLocks noChangeArrowheads="1" noChangeShapeType="1" noTextEdit="1"/>
          </p:cNvSpPr>
          <p:nvPr/>
        </p:nvSpPr>
        <p:spPr bwMode="auto">
          <a:xfrm>
            <a:off x="3143250" y="533400"/>
            <a:ext cx="2857500" cy="1295400"/>
          </a:xfrm>
          <a:prstGeom prst="rect">
            <a:avLst/>
          </a:prstGeom>
        </p:spPr>
        <p:txBody>
          <a:bodyPr wrap="none" fromWordArt="1">
            <a:prstTxWarp prst="textInflateTop">
              <a:avLst>
                <a:gd name="adj" fmla="val 31917"/>
              </a:avLst>
            </a:prstTxWarp>
          </a:bodyPr>
          <a:lstStyle/>
          <a:p>
            <a:pPr algn="ctr"/>
            <a:r>
              <a:rPr lang="en-US" sz="3600" kern="10" dirty="0">
                <a:ln w="9525">
                  <a:solidFill>
                    <a:srgbClr val="000000"/>
                  </a:solidFill>
                  <a:round/>
                  <a:headEnd/>
                  <a:tailEnd/>
                </a:ln>
                <a:solidFill>
                  <a:srgbClr val="FF0000"/>
                </a:solidFill>
                <a:latin typeface="Arial Black"/>
              </a:rPr>
              <a:t>NEGOSIASI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5366"/>
                                        </p:tgtEl>
                                        <p:attrNameLst>
                                          <p:attrName>style.visibility</p:attrName>
                                        </p:attrNameLst>
                                      </p:cBhvr>
                                      <p:to>
                                        <p:strVal val="visible"/>
                                      </p:to>
                                    </p:set>
                                    <p:anim by="(-#ppt_w*2)" calcmode="lin" valueType="num">
                                      <p:cBhvr rctx="PPT">
                                        <p:cTn id="7" dur="500" autoRev="1" fill="hold">
                                          <p:stCondLst>
                                            <p:cond delay="0"/>
                                          </p:stCondLst>
                                        </p:cTn>
                                        <p:tgtEl>
                                          <p:spTgt spid="15366"/>
                                        </p:tgtEl>
                                        <p:attrNameLst>
                                          <p:attrName>ppt_w</p:attrName>
                                        </p:attrNameLst>
                                      </p:cBhvr>
                                    </p:anim>
                                    <p:anim by="(#ppt_w*0.50)" calcmode="lin" valueType="num">
                                      <p:cBhvr>
                                        <p:cTn id="8" dur="500" decel="50000" autoRev="1" fill="hold">
                                          <p:stCondLst>
                                            <p:cond delay="0"/>
                                          </p:stCondLst>
                                        </p:cTn>
                                        <p:tgtEl>
                                          <p:spTgt spid="15366"/>
                                        </p:tgtEl>
                                        <p:attrNameLst>
                                          <p:attrName>ppt_x</p:attrName>
                                        </p:attrNameLst>
                                      </p:cBhvr>
                                    </p:anim>
                                    <p:anim from="(-#ppt_h/2)" to="(#ppt_y)" calcmode="lin" valueType="num">
                                      <p:cBhvr>
                                        <p:cTn id="9" dur="1000" fill="hold">
                                          <p:stCondLst>
                                            <p:cond delay="0"/>
                                          </p:stCondLst>
                                        </p:cTn>
                                        <p:tgtEl>
                                          <p:spTgt spid="15366"/>
                                        </p:tgtEl>
                                        <p:attrNameLst>
                                          <p:attrName>ppt_y</p:attrName>
                                        </p:attrNameLst>
                                      </p:cBhvr>
                                    </p:anim>
                                    <p:animRot by="21600000">
                                      <p:cBhvr>
                                        <p:cTn id="10" dur="1000" fill="hold">
                                          <p:stCondLst>
                                            <p:cond delay="0"/>
                                          </p:stCondLst>
                                        </p:cTn>
                                        <p:tgtEl>
                                          <p:spTgt spid="1536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5365"/>
                                        </p:tgtEl>
                                        <p:attrNameLst>
                                          <p:attrName>style.visibility</p:attrName>
                                        </p:attrNameLst>
                                      </p:cBhvr>
                                      <p:to>
                                        <p:strVal val="visible"/>
                                      </p:to>
                                    </p:set>
                                    <p:animEffect transition="in" filter="fade">
                                      <p:cBhvr>
                                        <p:cTn id="15" dur="1000"/>
                                        <p:tgtEl>
                                          <p:spTgt spid="15365"/>
                                        </p:tgtEl>
                                      </p:cBhvr>
                                    </p:animEffect>
                                    <p:anim calcmode="lin" valueType="num">
                                      <p:cBhvr>
                                        <p:cTn id="16" dur="1000" fill="hold"/>
                                        <p:tgtEl>
                                          <p:spTgt spid="15365"/>
                                        </p:tgtEl>
                                        <p:attrNameLst>
                                          <p:attrName>ppt_x</p:attrName>
                                        </p:attrNameLst>
                                      </p:cBhvr>
                                      <p:tavLst>
                                        <p:tav tm="0">
                                          <p:val>
                                            <p:strVal val="#ppt_x"/>
                                          </p:val>
                                        </p:tav>
                                        <p:tav tm="100000">
                                          <p:val>
                                            <p:strVal val="#ppt_x"/>
                                          </p:val>
                                        </p:tav>
                                      </p:tavLst>
                                    </p:anim>
                                    <p:anim calcmode="lin" valueType="num">
                                      <p:cBhvr>
                                        <p:cTn id="17"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838200"/>
            <a:ext cx="8229600" cy="5029200"/>
          </a:xfrm>
        </p:spPr>
        <p:txBody>
          <a:bodyPr/>
          <a:lstStyle/>
          <a:p>
            <a:pPr algn="ctr" eaLnBrk="1" fontAlgn="auto" hangingPunct="1">
              <a:spcAft>
                <a:spcPts val="0"/>
              </a:spcAft>
              <a:defRPr/>
            </a:pPr>
            <a:r>
              <a:rPr lang="en-US" sz="8000" i="1" dirty="0">
                <a:solidFill>
                  <a:schemeClr val="tx1"/>
                </a:solidFill>
              </a:rPr>
              <a:t>NEGOSIASI</a:t>
            </a:r>
            <a:br>
              <a:rPr lang="en-US" sz="8000" i="1" dirty="0">
                <a:solidFill>
                  <a:schemeClr val="tx1"/>
                </a:solidFill>
              </a:rPr>
            </a:br>
            <a:r>
              <a:rPr lang="en-US" i="1" dirty="0"/>
              <a:t/>
            </a:r>
            <a:br>
              <a:rPr lang="en-US" i="1" dirty="0"/>
            </a:br>
            <a:r>
              <a:rPr lang="en-US" sz="4000" i="1" dirty="0"/>
              <a:t>PROSES MENYELESAIKAN PERBEDAAN (</a:t>
            </a:r>
            <a:r>
              <a:rPr lang="en-US" sz="4000" i="1" dirty="0">
                <a:solidFill>
                  <a:srgbClr val="FF0066"/>
                </a:solidFill>
              </a:rPr>
              <a:t>GAP)</a:t>
            </a:r>
            <a:r>
              <a:rPr lang="en-US" sz="4000" i="1" dirty="0"/>
              <a:t> MELALUI PERUNDINGAN UNTUK MENCAPAI SUATU KESEPAKATAN  </a:t>
            </a:r>
            <a:r>
              <a:rPr lang="id-ID" sz="4000" i="1" dirty="0" smtClean="0"/>
              <a:t>(</a:t>
            </a:r>
            <a:r>
              <a:rPr lang="en-US" sz="4000" i="1" dirty="0" smtClean="0">
                <a:solidFill>
                  <a:srgbClr val="3366FF"/>
                </a:solidFill>
              </a:rPr>
              <a:t>AGREEMENT)</a:t>
            </a:r>
            <a:endParaRPr lang="en-US" i="1" dirty="0">
              <a:solidFill>
                <a:srgbClr val="3366FF"/>
              </a:solidFill>
            </a:endParaRPr>
          </a:p>
        </p:txBody>
      </p:sp>
      <p:sp>
        <p:nvSpPr>
          <p:cNvPr id="20483"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29491141-CDDF-40E2-9BEB-B1583DB16E09}" type="datetime1">
              <a:rPr lang="id-ID" smtClean="0"/>
              <a:pPr>
                <a:defRPr/>
              </a:pPr>
              <a:t>19/06/2019</a:t>
            </a:fld>
            <a:endParaRPr lang="en-US" smtClean="0"/>
          </a:p>
        </p:txBody>
      </p:sp>
      <p:sp>
        <p:nvSpPr>
          <p:cNvPr id="20484"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0485"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56134A4A-5D93-4D7C-A79F-05ED1293A771}" type="slidenum">
              <a:rPr lang="en-US" smtClean="0"/>
              <a:pPr>
                <a:defRPr/>
              </a:pPr>
              <a:t>8</a:t>
            </a:fld>
            <a:endParaRPr lang="en-US"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iterate type="lt">
                                    <p:tmPct val="10000"/>
                                  </p:iterate>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800" fill="hold">
                                          <p:stCondLst>
                                            <p:cond delay="0"/>
                                          </p:stCondLst>
                                        </p:cTn>
                                        <p:tgtEl>
                                          <p:spTgt spid="205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0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457200"/>
            <a:ext cx="8839200" cy="6019800"/>
          </a:xfrm>
        </p:spPr>
        <p:txBody>
          <a:bodyPr>
            <a:normAutofit/>
          </a:bodyPr>
          <a:lstStyle/>
          <a:p>
            <a:pPr marL="742950" indent="-742950" eaLnBrk="1" fontAlgn="auto" hangingPunct="1">
              <a:spcAft>
                <a:spcPts val="0"/>
              </a:spcAft>
              <a:defRPr/>
            </a:pPr>
            <a:r>
              <a:rPr lang="id-ID" sz="3600" i="1" dirty="0" smtClean="0">
                <a:solidFill>
                  <a:srgbClr val="FF0000"/>
                </a:solidFill>
              </a:rPr>
              <a:t>     </a:t>
            </a:r>
            <a:r>
              <a:rPr lang="en-US" sz="3600" i="1" dirty="0" smtClean="0">
                <a:solidFill>
                  <a:srgbClr val="FF0000"/>
                </a:solidFill>
              </a:rPr>
              <a:t>TIG</a:t>
            </a:r>
            <a:r>
              <a:rPr lang="en-US" sz="3600" i="1" dirty="0">
                <a:solidFill>
                  <a:srgbClr val="FF0000"/>
                </a:solidFill>
              </a:rPr>
              <a:t>A</a:t>
            </a:r>
            <a:r>
              <a:rPr lang="en-US" sz="3600" i="1" dirty="0" smtClean="0">
                <a:solidFill>
                  <a:srgbClr val="FF0000"/>
                </a:solidFill>
              </a:rPr>
              <a:t> </a:t>
            </a:r>
            <a:r>
              <a:rPr lang="en-US" sz="3600" i="1" dirty="0">
                <a:solidFill>
                  <a:srgbClr val="FF0000"/>
                </a:solidFill>
              </a:rPr>
              <a:t>HAL POKOK </a:t>
            </a:r>
            <a:r>
              <a:rPr lang="en-US" sz="3600" i="1" dirty="0" smtClean="0">
                <a:solidFill>
                  <a:srgbClr val="FF0000"/>
                </a:solidFill>
              </a:rPr>
              <a:t>PENGERTIAN</a:t>
            </a:r>
            <a:r>
              <a:rPr lang="id-ID" sz="3600" i="1" dirty="0" smtClean="0">
                <a:solidFill>
                  <a:srgbClr val="FF0000"/>
                </a:solidFill>
              </a:rPr>
              <a:t>  </a:t>
            </a:r>
            <a:r>
              <a:rPr lang="en-US" sz="3600" i="1" dirty="0">
                <a:solidFill>
                  <a:srgbClr val="FF0000"/>
                </a:solidFill>
              </a:rPr>
              <a:t>N</a:t>
            </a:r>
            <a:r>
              <a:rPr lang="en-US" sz="3600" i="1" dirty="0" smtClean="0">
                <a:solidFill>
                  <a:srgbClr val="FF0000"/>
                </a:solidFill>
              </a:rPr>
              <a:t>EGOSIASI</a:t>
            </a:r>
            <a:r>
              <a:rPr lang="en-US" sz="3600" i="1" dirty="0">
                <a:solidFill>
                  <a:srgbClr val="FF0000"/>
                </a:solidFill>
              </a:rPr>
              <a:t/>
            </a:r>
            <a:br>
              <a:rPr lang="en-US" sz="3600" i="1" dirty="0">
                <a:solidFill>
                  <a:srgbClr val="FF0000"/>
                </a:solidFill>
              </a:rPr>
            </a:br>
            <a:r>
              <a:rPr lang="id-ID" sz="3600" i="1" dirty="0" smtClean="0">
                <a:solidFill>
                  <a:srgbClr val="FF0000"/>
                </a:solidFill>
              </a:rPr>
              <a:t/>
            </a:r>
            <a:br>
              <a:rPr lang="id-ID" sz="3600" i="1" dirty="0" smtClean="0">
                <a:solidFill>
                  <a:srgbClr val="FF0000"/>
                </a:solidFill>
              </a:rPr>
            </a:br>
            <a:r>
              <a:rPr lang="en-US" i="1" dirty="0" smtClean="0"/>
              <a:t>A</a:t>
            </a:r>
            <a:r>
              <a:rPr lang="en-US" sz="4000" i="1" dirty="0" smtClean="0"/>
              <a:t>DANYA </a:t>
            </a:r>
            <a:r>
              <a:rPr lang="en-US" sz="4000" i="1" dirty="0"/>
              <a:t>PERBEDAAN (</a:t>
            </a:r>
            <a:r>
              <a:rPr lang="en-US" sz="4000" i="1" dirty="0">
                <a:solidFill>
                  <a:srgbClr val="FF3399"/>
                </a:solidFill>
              </a:rPr>
              <a:t>GAP</a:t>
            </a:r>
            <a:r>
              <a:rPr lang="en-US" sz="4000" i="1" dirty="0"/>
              <a:t>) ATAU </a:t>
            </a:r>
            <a:r>
              <a:rPr lang="id-ID" sz="4000" i="1" dirty="0" smtClean="0"/>
              <a:t>    </a:t>
            </a:r>
            <a:r>
              <a:rPr lang="en-US" sz="4000" i="1" dirty="0" smtClean="0"/>
              <a:t>MASALAHYANG </a:t>
            </a:r>
            <a:r>
              <a:rPr lang="en-US" sz="4000" i="1" dirty="0"/>
              <a:t>PERLU </a:t>
            </a:r>
            <a:r>
              <a:rPr lang="en-US" sz="4000" i="1" dirty="0" smtClean="0"/>
              <a:t>DISELESAI</a:t>
            </a:r>
            <a:r>
              <a:rPr lang="id-ID" sz="4000" i="1" dirty="0" smtClean="0"/>
              <a:t>k</a:t>
            </a:r>
            <a:r>
              <a:rPr lang="en-US" sz="4000" i="1" dirty="0" smtClean="0"/>
              <a:t>AN</a:t>
            </a:r>
            <a:r>
              <a:rPr lang="en-US" sz="4000" i="1" dirty="0"/>
              <a:t/>
            </a:r>
            <a:br>
              <a:rPr lang="en-US" sz="4000" i="1" dirty="0"/>
            </a:br>
            <a:r>
              <a:rPr lang="en-US" sz="4000" i="1" dirty="0"/>
              <a:t>ADANYA </a:t>
            </a:r>
            <a:r>
              <a:rPr lang="en-US" sz="4000" i="1" dirty="0">
                <a:solidFill>
                  <a:srgbClr val="3366FF"/>
                </a:solidFill>
              </a:rPr>
              <a:t>PROSES</a:t>
            </a:r>
            <a:r>
              <a:rPr lang="en-US" sz="4000" i="1" dirty="0"/>
              <a:t> PERUNDINGAN</a:t>
            </a:r>
            <a:br>
              <a:rPr lang="en-US" sz="4000" i="1" dirty="0"/>
            </a:br>
            <a:r>
              <a:rPr lang="en-US" sz="4000" i="1" dirty="0"/>
              <a:t>TERCAPAINYA KESEPAKATAN</a:t>
            </a:r>
            <a:br>
              <a:rPr lang="en-US" sz="4000" i="1" dirty="0"/>
            </a:br>
            <a:r>
              <a:rPr lang="en-US" sz="4000" i="1" dirty="0"/>
              <a:t>( </a:t>
            </a:r>
            <a:r>
              <a:rPr lang="en-US" sz="4000" i="1" dirty="0">
                <a:solidFill>
                  <a:srgbClr val="66FF33"/>
                </a:solidFill>
              </a:rPr>
              <a:t>AGREEMENT</a:t>
            </a:r>
            <a:r>
              <a:rPr lang="en-US" sz="4000" i="1" dirty="0"/>
              <a:t> </a:t>
            </a:r>
            <a:r>
              <a:rPr lang="en-US" sz="4000" i="1" dirty="0" smtClean="0"/>
              <a:t>)</a:t>
            </a:r>
            <a:r>
              <a:rPr lang="id-ID" sz="4000" i="1" dirty="0" smtClean="0"/>
              <a:t/>
            </a:r>
            <a:br>
              <a:rPr lang="id-ID" sz="4000" i="1" dirty="0" smtClean="0"/>
            </a:br>
            <a:endParaRPr lang="en-US" sz="4000" i="1" dirty="0"/>
          </a:p>
        </p:txBody>
      </p:sp>
      <p:sp>
        <p:nvSpPr>
          <p:cNvPr id="22531" name="Date Placeholder 6"/>
          <p:cNvSpPr>
            <a:spLocks noGrp="1"/>
          </p:cNvSpPr>
          <p:nvPr>
            <p:ph type="dt" sz="half" idx="10"/>
          </p:nvPr>
        </p:nvSpPr>
        <p:spPr bwMode="auto">
          <a:ln>
            <a:miter lim="800000"/>
            <a:headEnd/>
            <a:tailEnd/>
          </a:ln>
        </p:spPr>
        <p:txBody>
          <a:bodyPr wrap="square" lIns="91440" rIns="91440" numCol="1" anchorCtr="0" compatLnSpc="1">
            <a:prstTxWarp prst="textNoShape">
              <a:avLst/>
            </a:prstTxWarp>
          </a:bodyPr>
          <a:lstStyle/>
          <a:p>
            <a:pPr>
              <a:defRPr/>
            </a:pPr>
            <a:fld id="{8F2AA1DE-E8ED-4E78-A02F-738857726B6B}" type="datetime1">
              <a:rPr lang="id-ID" smtClean="0"/>
              <a:pPr>
                <a:defRPr/>
              </a:pPr>
              <a:t>19/06/2019</a:t>
            </a:fld>
            <a:endParaRPr lang="en-US" smtClean="0"/>
          </a:p>
        </p:txBody>
      </p:sp>
      <p:sp>
        <p:nvSpPr>
          <p:cNvPr id="22532" name="Footer Placeholder 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a:defRPr/>
            </a:pPr>
            <a:r>
              <a:rPr lang="en-US" smtClean="0"/>
              <a:t>DESIG BY LEXY COLECTION</a:t>
            </a:r>
          </a:p>
        </p:txBody>
      </p:sp>
      <p:sp>
        <p:nvSpPr>
          <p:cNvPr id="2253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58484EB-E701-4237-B9E5-F3ECA62620E0}" type="slidenum">
              <a:rPr lang="en-US" smtClean="0"/>
              <a:pPr>
                <a:defRPr/>
              </a:pPr>
              <a:t>9</a:t>
            </a:fld>
            <a:endParaRPr lang="en-US"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3070</TotalTime>
  <Words>2371</Words>
  <Application>Microsoft Office PowerPoint</Application>
  <PresentationFormat>On-screen Show (4:3)</PresentationFormat>
  <Paragraphs>576</Paragraphs>
  <Slides>62</Slides>
  <Notes>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NEGOSIASI KOLABORASI &amp; JEJARING KERJA</vt:lpstr>
      <vt:lpstr>PowerPoint Presentation</vt:lpstr>
      <vt:lpstr>AYO KITA TERIAKAN</vt:lpstr>
      <vt:lpstr>PowerPoint Presentation</vt:lpstr>
      <vt:lpstr>PowerPoint Presentation</vt:lpstr>
      <vt:lpstr>PowerPoint Presentation</vt:lpstr>
      <vt:lpstr>PowerPoint Presentation</vt:lpstr>
      <vt:lpstr>NEGOSIASI  PROSES MENYELESAIKAN PERBEDAAN (GAP) MELALUI PERUNDINGAN UNTUK MENCAPAI SUATU KESEPAKATAN  (AGREEMENT)</vt:lpstr>
      <vt:lpstr>     TIGA HAL POKOK PENGERTIAN  NEGOSIASI  ADANYA PERBEDAAN (GAP) ATAU     MASALAHYANG PERLU DISELESAIkAN ADANYA PROSES PERUNDINGAN TERCAPAINYA KESEPAKATAN ( AGREEMENT ) </vt:lpstr>
      <vt:lpstr>dua pradigma dasar negosiasi</vt:lpstr>
      <vt:lpstr>PowerPoint Presentation</vt:lpstr>
      <vt:lpstr>2. INTEGRATIVE BARGAINING</vt:lpstr>
      <vt:lpstr>PowerPoint Presentation</vt:lpstr>
      <vt:lpstr>Lanjut…</vt:lpstr>
      <vt:lpstr>KARAKTERISTIK STRATEGI“ WIN - WIN “ DAN “ WIN - LOSE “</vt:lpstr>
      <vt:lpstr>PowerPoint Presentation</vt:lpstr>
      <vt:lpstr> MENGAPA BERNEGOSIASI</vt:lpstr>
      <vt:lpstr>LANGKAH-LANGKAH NEGOSIASI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ORGANIZATIONAL BEHAVIOUR YUDITH. R GORDON                                                        Yes                         No  </vt:lpstr>
      <vt:lpstr>Situation I </vt:lpstr>
      <vt:lpstr>Situation II </vt:lpstr>
      <vt:lpstr>Situation III  </vt:lpstr>
      <vt:lpstr>Situation IV </vt:lpstr>
      <vt:lpstr>PowerPoint Presentation</vt:lpstr>
      <vt:lpstr>PowerPoint Presentation</vt:lpstr>
      <vt:lpstr>PowerPoint Presentation</vt:lpstr>
      <vt:lpstr>PowerPoint Presentation</vt:lpstr>
      <vt:lpstr>PowerPoint Presentation</vt:lpstr>
      <vt:lpstr>ROGER FISHER AND BILL URY</vt:lpstr>
      <vt:lpstr>PowerPoint Presentation</vt:lpstr>
      <vt:lpstr>PowerPoint Presentation</vt:lpstr>
      <vt:lpstr>PowerPoint Presentation</vt:lpstr>
      <vt:lpstr>1.   THE AGGRESSIVE – OPENER NEGOTIATOR</vt:lpstr>
      <vt:lpstr>2.  THE LONG – PAUSE NEGOTIATOR </vt:lpstr>
      <vt:lpstr>3.  THE MOCKING NEGOTIATOR </vt:lpstr>
      <vt:lpstr>4. THE INTERROGATOR NEGOTIATOR </vt:lpstr>
      <vt:lpstr>5. THE CLOAK OF REASONABLENESS NEGOTIATOR</vt:lpstr>
      <vt:lpstr>   6. DEVIDE AND CONQUER NEGOTIATOR </vt:lpstr>
      <vt:lpstr>7. BILLY BUNTER NEGOTIATOR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KOLABORASI ADALAH PROSES YANG MENDASAR DARI BENTUK KERJASAMA YANG MELAHIRKAN KEPERCAYAAN, INTEGRITAS DAN TEROBOSAN MELALUI PENCAPAIAN KONSENSUS KEPEMILIKAN DAN KETERPADUAN PADA SEMUA ASPEK ORGANISASI </vt:lpstr>
      <vt:lpstr>PowerPoint Presentation</vt:lpstr>
      <vt:lpstr>LIMA KOMPONEN DLM KOLABORASI</vt:lpstr>
      <vt:lpstr>TUJUH NILAI DASAR UNT MENINGKATKAT HUBUNGAN KERJA  ( THE SEVEN CORE VALUES )</vt:lpstr>
      <vt:lpstr>7 nilai dasar koloborasi</vt:lpstr>
      <vt:lpstr>PowerPoint Presentation</vt:lpstr>
      <vt:lpstr>SUASANA KOLABORATIF BAGI ORG ANISASI BILA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NEGOSIASI PROSES MENYELESAIKAN PERBEDAAN (GAP) MELALUI PERUNDINGAN UNTUK MENCAPAI SUATU KESEPAKATAN  ( AGREEMENT )</dc:title>
  <dc:creator>Hamsyani</dc:creator>
  <cp:lastModifiedBy>Windows User</cp:lastModifiedBy>
  <cp:revision>214</cp:revision>
  <dcterms:created xsi:type="dcterms:W3CDTF">2004-05-21T12:00:52Z</dcterms:created>
  <dcterms:modified xsi:type="dcterms:W3CDTF">2019-06-19T11:01:20Z</dcterms:modified>
</cp:coreProperties>
</file>