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85"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6" r:id="rId31"/>
    <p:sldId id="287" r:id="rId32"/>
    <p:sldId id="288" r:id="rId33"/>
    <p:sldId id="289" r:id="rId34"/>
    <p:sldId id="290" r:id="rId35"/>
    <p:sldId id="291" r:id="rId36"/>
    <p:sldId id="292" r:id="rId37"/>
    <p:sldId id="293" r:id="rId38"/>
    <p:sldId id="294" r:id="rId39"/>
    <p:sldId id="284" r:id="rId4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92" autoAdjust="0"/>
    <p:restoredTop sz="94660"/>
  </p:normalViewPr>
  <p:slideViewPr>
    <p:cSldViewPr>
      <p:cViewPr>
        <p:scale>
          <a:sx n="62" d="100"/>
          <a:sy n="62" d="100"/>
        </p:scale>
        <p:origin x="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7393B19-F9E7-4EF6-8F9A-4C33459CE1A6}" type="datetimeFigureOut">
              <a:rPr lang="id-ID" smtClean="0"/>
              <a:pPr/>
              <a:t>15/11/2019</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A0D5851-BD80-43D8-A510-DB74062A96C7}" type="slidenum">
              <a:rPr lang="id-ID" smtClean="0"/>
              <a:pPr/>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393B19-F9E7-4EF6-8F9A-4C33459CE1A6}" type="datetimeFigureOut">
              <a:rPr lang="id-ID" smtClean="0"/>
              <a:pPr/>
              <a:t>15/11/2019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A0D5851-BD80-43D8-A510-DB74062A96C7}"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A0D5851-BD80-43D8-A510-DB74062A96C7}" type="slidenum">
              <a:rPr lang="id-ID" smtClean="0"/>
              <a:pPr/>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393B19-F9E7-4EF6-8F9A-4C33459CE1A6}" type="datetimeFigureOut">
              <a:rPr lang="id-ID" smtClean="0"/>
              <a:pPr/>
              <a:t>15/11/2019</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7393B19-F9E7-4EF6-8F9A-4C33459CE1A6}" type="datetimeFigureOut">
              <a:rPr lang="id-ID" smtClean="0"/>
              <a:pPr/>
              <a:t>15/11/2019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1A0D5851-BD80-43D8-A510-DB74062A96C7}" type="slidenum">
              <a:rPr lang="id-ID" smtClean="0"/>
              <a:pPr/>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A7393B19-F9E7-4EF6-8F9A-4C33459CE1A6}" type="datetimeFigureOut">
              <a:rPr lang="id-ID" smtClean="0"/>
              <a:pPr/>
              <a:t>15/11/2019</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A0D5851-BD80-43D8-A510-DB74062A96C7}" type="slidenum">
              <a:rPr lang="id-ID" smtClean="0"/>
              <a:pPr/>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7393B19-F9E7-4EF6-8F9A-4C33459CE1A6}" type="datetimeFigureOut">
              <a:rPr lang="id-ID" smtClean="0"/>
              <a:pPr/>
              <a:t>15/11/2019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A0D5851-BD80-43D8-A510-DB74062A96C7}" type="slidenum">
              <a:rPr lang="id-ID" smtClean="0"/>
              <a:pPr/>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7393B19-F9E7-4EF6-8F9A-4C33459CE1A6}" type="datetimeFigureOut">
              <a:rPr lang="id-ID" smtClean="0"/>
              <a:pPr/>
              <a:t>15/11/2019</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A0D5851-BD80-43D8-A510-DB74062A96C7}" type="slidenum">
              <a:rPr lang="id-ID" smtClean="0"/>
              <a:pPr/>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393B19-F9E7-4EF6-8F9A-4C33459CE1A6}" type="datetimeFigureOut">
              <a:rPr lang="id-ID" smtClean="0"/>
              <a:pPr/>
              <a:t>15/11/2019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1A0D5851-BD80-43D8-A510-DB74062A96C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7393B19-F9E7-4EF6-8F9A-4C33459CE1A6}" type="datetimeFigureOut">
              <a:rPr lang="id-ID" smtClean="0"/>
              <a:pPr/>
              <a:t>15/11/2019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A0D5851-BD80-43D8-A510-DB74062A96C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A0D5851-BD80-43D8-A510-DB74062A96C7}" type="slidenum">
              <a:rPr lang="id-ID" smtClean="0"/>
              <a:pPr/>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7393B19-F9E7-4EF6-8F9A-4C33459CE1A6}" type="datetimeFigureOut">
              <a:rPr lang="id-ID" smtClean="0"/>
              <a:pPr/>
              <a:t>15/11/2019</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A0D5851-BD80-43D8-A510-DB74062A96C7}" type="slidenum">
              <a:rPr lang="id-ID" smtClean="0"/>
              <a:pPr/>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7393B19-F9E7-4EF6-8F9A-4C33459CE1A6}" type="datetimeFigureOut">
              <a:rPr lang="id-ID" smtClean="0"/>
              <a:pPr/>
              <a:t>15/11/2019</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7393B19-F9E7-4EF6-8F9A-4C33459CE1A6}" type="datetimeFigureOut">
              <a:rPr lang="id-ID" smtClean="0"/>
              <a:pPr/>
              <a:t>15/11/2019</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A0D5851-BD80-43D8-A510-DB74062A96C7}" type="slidenum">
              <a:rPr lang="id-ID" smtClean="0"/>
              <a:pPr/>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ulfikar.com/tag/pesa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bp2.blogger.com/_8_-QmcWoDX8/SEKyljPwfDI/AAAAAAAAAMk/zn3ikIeDX10/s1600-h/teori+strategi+komunikasi.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980656"/>
            <a:ext cx="6400800" cy="1752600"/>
          </a:xfrm>
        </p:spPr>
        <p:style>
          <a:lnRef idx="1">
            <a:schemeClr val="accent6"/>
          </a:lnRef>
          <a:fillRef idx="2">
            <a:schemeClr val="accent6"/>
          </a:fillRef>
          <a:effectRef idx="1">
            <a:schemeClr val="accent6"/>
          </a:effectRef>
          <a:fontRef idx="minor">
            <a:schemeClr val="dk1"/>
          </a:fontRef>
        </p:style>
        <p:txBody>
          <a:bodyPr>
            <a:normAutofit/>
          </a:bodyPr>
          <a:lstStyle/>
          <a:p>
            <a:endParaRPr lang="id-ID" dirty="0" smtClean="0"/>
          </a:p>
          <a:p>
            <a:r>
              <a:rPr lang="id-ID" dirty="0" smtClean="0"/>
              <a:t> </a:t>
            </a:r>
          </a:p>
          <a:p>
            <a:r>
              <a:rPr lang="id-ID" sz="3000" smtClean="0"/>
              <a:t>Dr.Ir.Ratu </a:t>
            </a:r>
            <a:r>
              <a:rPr lang="id-ID" sz="3000" dirty="0" smtClean="0"/>
              <a:t>Mutialela Caropeboka., M.S</a:t>
            </a:r>
            <a:endParaRPr lang="id-ID" sz="3000" dirty="0"/>
          </a:p>
        </p:txBody>
      </p:sp>
      <p:sp>
        <p:nvSpPr>
          <p:cNvPr id="2" name="Title 1"/>
          <p:cNvSpPr>
            <a:spLocks noGrp="1"/>
          </p:cNvSpPr>
          <p:nvPr>
            <p:ph type="ctrTitle"/>
          </p:nvPr>
        </p:nvSpPr>
        <p:spPr>
          <a:xfrm>
            <a:off x="611560" y="1268760"/>
            <a:ext cx="7772400" cy="1974081"/>
          </a:xfrm>
        </p:spPr>
        <p:txBody>
          <a:bodyPr>
            <a:normAutofit fontScale="90000"/>
          </a:bodyPr>
          <a:lstStyle/>
          <a:p>
            <a:r>
              <a:rPr lang="id-ID" dirty="0" smtClean="0"/>
              <a:t/>
            </a:r>
            <a:br>
              <a:rPr lang="id-ID" dirty="0" smtClean="0"/>
            </a:br>
            <a:r>
              <a:rPr lang="id-ID" dirty="0" smtClean="0"/>
              <a:t/>
            </a:r>
            <a:br>
              <a:rPr lang="id-ID" dirty="0" smtClean="0"/>
            </a:br>
            <a:r>
              <a:rPr lang="id-ID" dirty="0" smtClean="0"/>
              <a:t/>
            </a:r>
            <a:br>
              <a:rPr lang="id-ID"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2200" dirty="0" smtClean="0"/>
              <a:t/>
            </a:r>
            <a:br>
              <a:rPr lang="id-ID" sz="2200" dirty="0" smtClean="0"/>
            </a:br>
            <a:r>
              <a:rPr lang="id-ID" sz="4900" dirty="0" smtClean="0"/>
              <a:t/>
            </a:r>
            <a:br>
              <a:rPr lang="id-ID" sz="4900" dirty="0" smtClean="0"/>
            </a:br>
            <a:r>
              <a:rPr lang="id-ID" dirty="0" smtClean="0"/>
              <a:t/>
            </a:r>
            <a:br>
              <a:rPr lang="id-ID" dirty="0" smtClean="0"/>
            </a:br>
            <a:r>
              <a:rPr lang="id-ID" sz="3600" b="1" dirty="0" smtClean="0"/>
              <a:t>STRATEGI PENDEKATAN</a:t>
            </a:r>
            <a:br>
              <a:rPr lang="id-ID" sz="3600" b="1" dirty="0" smtClean="0"/>
            </a:br>
            <a:r>
              <a:rPr lang="id-ID" sz="3600" b="1" dirty="0" smtClean="0"/>
              <a:t>DAN </a:t>
            </a:r>
            <a:br>
              <a:rPr lang="id-ID" sz="3600" b="1" dirty="0" smtClean="0"/>
            </a:br>
            <a:r>
              <a:rPr lang="id-ID" sz="3600" b="1" dirty="0" smtClean="0"/>
              <a:t>KETIDAK STABILAN HUBUNGAN</a:t>
            </a:r>
            <a:r>
              <a:rPr lang="id-ID" sz="8000" b="1" dirty="0" smtClean="0"/>
              <a:t/>
            </a:r>
            <a:br>
              <a:rPr lang="id-ID" sz="8000" b="1" dirty="0" smtClean="0"/>
            </a:br>
            <a:endParaRPr lang="id-ID"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TELAAH KOMUNIKASI </a:t>
            </a:r>
            <a:endParaRPr lang="id-ID" dirty="0"/>
          </a:p>
        </p:txBody>
      </p:sp>
      <p:sp>
        <p:nvSpPr>
          <p:cNvPr id="3" name="Content Placeholder 2"/>
          <p:cNvSpPr>
            <a:spLocks noGrp="1"/>
          </p:cNvSpPr>
          <p:nvPr>
            <p:ph sz="quarter" idx="1"/>
          </p:nvPr>
        </p:nvSpPr>
        <p:spPr/>
        <p:txBody>
          <a:bodyPr/>
          <a:lstStyle/>
          <a:p>
            <a:r>
              <a:rPr lang="id-ID" dirty="0" smtClean="0"/>
              <a:t>1. KOMUNIKATOR</a:t>
            </a:r>
          </a:p>
          <a:p>
            <a:r>
              <a:rPr lang="id-ID" dirty="0" smtClean="0"/>
              <a:t> </a:t>
            </a:r>
            <a:r>
              <a:rPr lang="id-ID" dirty="0"/>
              <a:t>Sejauhmana si komunikator mempunyai percaya diri (</a:t>
            </a:r>
            <a:r>
              <a:rPr lang="id-ID" i="1" dirty="0"/>
              <a:t>self confident</a:t>
            </a:r>
            <a:r>
              <a:rPr lang="id-ID" dirty="0"/>
              <a:t>). Dikarenakan dalam Komunikasi Interpersonal ciri/karakteristiknya yang pertama dimulai dari diri sendiri maka komunikator harus percaya pada kemampuannya sendiri untuk melakukan relasi Komunikasi Interpersonal</a:t>
            </a:r>
            <a:r>
              <a:rPr lang="id-ID" dirty="0" smtClean="0"/>
              <a:t>.</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a:t>Sejauhmana komunikator mengendalikan transaksional, yaitu ketika bertemu dan berkenalan dengan komunikan maka komunikator sudah mempunyai persepsi mengenai identitas dan kepribadian komunikan. </a:t>
            </a:r>
            <a:endParaRPr lang="id-ID" dirty="0" smtClean="0"/>
          </a:p>
          <a:p>
            <a:r>
              <a:rPr lang="id-ID" dirty="0" smtClean="0"/>
              <a:t>Komunikator </a:t>
            </a:r>
            <a:r>
              <a:rPr lang="id-ID" dirty="0"/>
              <a:t>harus tetap mengendalikan identitas dan kepribadian komunikan seperti semula.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a:buNone/>
            </a:pPr>
            <a:r>
              <a:rPr lang="id-ID" dirty="0" smtClean="0"/>
              <a:t>	</a:t>
            </a:r>
          </a:p>
          <a:p>
            <a:pPr>
              <a:buNone/>
            </a:pPr>
            <a:r>
              <a:rPr lang="id-ID" dirty="0" smtClean="0"/>
              <a:t>Komunikator HARUS menguasai materi/pengetahuan </a:t>
            </a:r>
            <a:r>
              <a:rPr lang="id-ID" dirty="0"/>
              <a:t>yang mendalam tentang hah-hal dari isi pesan yang akan di-reciever-kan (disampaikan</a:t>
            </a:r>
            <a:r>
              <a:rPr lang="id-ID" dirty="0" smtClean="0"/>
              <a:t>)</a:t>
            </a:r>
          </a:p>
          <a:p>
            <a:pPr>
              <a:buNone/>
            </a:pPr>
            <a:endParaRPr lang="id-ID" dirty="0" smtClean="0"/>
          </a:p>
          <a:p>
            <a:r>
              <a:rPr lang="id-ID" dirty="0" smtClean="0"/>
              <a:t>Komunikator harus memelihara </a:t>
            </a:r>
            <a:r>
              <a:rPr lang="id-ID" dirty="0"/>
              <a:t>relasi, yaitu memelihara hubungan dengan </a:t>
            </a:r>
            <a:r>
              <a:rPr lang="id-ID" dirty="0" smtClean="0"/>
              <a:t>komunikan.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Telaah pesan</a:t>
            </a:r>
            <a:endParaRPr lang="id-ID" dirty="0"/>
          </a:p>
        </p:txBody>
      </p:sp>
      <p:sp>
        <p:nvSpPr>
          <p:cNvPr id="3" name="Content Placeholder 2"/>
          <p:cNvSpPr>
            <a:spLocks noGrp="1"/>
          </p:cNvSpPr>
          <p:nvPr>
            <p:ph sz="quarter" idx="1"/>
          </p:nvPr>
        </p:nvSpPr>
        <p:spPr/>
        <p:txBody>
          <a:bodyPr>
            <a:normAutofit/>
          </a:bodyPr>
          <a:lstStyle/>
          <a:p>
            <a:r>
              <a:rPr lang="id-ID" dirty="0" smtClean="0"/>
              <a:t>Proses </a:t>
            </a:r>
            <a:r>
              <a:rPr lang="id-ID" dirty="0"/>
              <a:t>Komunikasi Yang Effektif. </a:t>
            </a:r>
            <a:br>
              <a:rPr lang="id-ID" dirty="0"/>
            </a:br>
            <a:r>
              <a:rPr lang="id-ID" dirty="0"/>
              <a:t>Formula dari Lasswell tersebut termasuk dalam katagori model-model dasar dalam </a:t>
            </a:r>
            <a:r>
              <a:rPr lang="id-ID" dirty="0" smtClean="0"/>
              <a:t>strategi komunikasi.</a:t>
            </a:r>
          </a:p>
          <a:p>
            <a:r>
              <a:rPr lang="id-ID" dirty="0" smtClean="0"/>
              <a:t>Pesan </a:t>
            </a:r>
            <a:r>
              <a:rPr lang="id-ID" dirty="0"/>
              <a:t>adalah: “suatu komponen dalam proses komunikasi berupa paduan dari pikiran dan perasaan seseorang dengan menggunakan lambang, bahasa/lambang-lambang lainnya disampaikan kepada orang lain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a:t>Menurut De Vito, pesan adalah pernyataan tentang pikiran dan perasaan kita yang dikirim kepada orang lain agar orang tersebut diharapkan bisa mengerti dan memahami apa yang diinginkan oleh sipengirim pesan.</a:t>
            </a:r>
          </a:p>
          <a:p>
            <a:r>
              <a:rPr lang="id-ID" dirty="0"/>
              <a:t>Dari pengertian di atas dapat disimpulkan bahwa </a:t>
            </a:r>
            <a:r>
              <a:rPr lang="id-ID" dirty="0">
                <a:hlinkClick r:id="rId2"/>
              </a:rPr>
              <a:t>pesan</a:t>
            </a:r>
            <a:r>
              <a:rPr lang="id-ID" dirty="0"/>
              <a:t> adalah suatu materi yang disampaikan kepada orang lain dalam bentuk gagasan baik verbal maupun </a:t>
            </a:r>
            <a:r>
              <a:rPr lang="id-ID" dirty="0" smtClean="0"/>
              <a:t>nonverbal</a:t>
            </a:r>
            <a:r>
              <a:rPr lang="id-ID"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8 Pendekatan </a:t>
            </a:r>
            <a:r>
              <a:rPr lang="id-ID" b="1" dirty="0" smtClean="0"/>
              <a:t>Komunikasi </a:t>
            </a:r>
            <a:r>
              <a:rPr lang="id-ID" b="1" dirty="0"/>
              <a:t>Persuasif</a:t>
            </a:r>
            <a:endParaRPr lang="id-ID" dirty="0"/>
          </a:p>
        </p:txBody>
      </p:sp>
      <p:sp>
        <p:nvSpPr>
          <p:cNvPr id="3" name="Content Placeholder 2"/>
          <p:cNvSpPr>
            <a:spLocks noGrp="1"/>
          </p:cNvSpPr>
          <p:nvPr>
            <p:ph sz="quarter" idx="1"/>
          </p:nvPr>
        </p:nvSpPr>
        <p:spPr/>
        <p:txBody>
          <a:bodyPr>
            <a:normAutofit/>
          </a:bodyPr>
          <a:lstStyle/>
          <a:p>
            <a:r>
              <a:rPr lang="id-ID" dirty="0"/>
              <a:t>Komunikasi dianggap dapat mengubah pola pikir dan perilaku manusia. Komunikasi yang efektif akan memudahkan seseorang dalam memahami informasi yang disampaikan oleh komunikator kepada </a:t>
            </a:r>
            <a:r>
              <a:rPr lang="id-ID" dirty="0" smtClean="0"/>
              <a:t>komunikan</a:t>
            </a:r>
          </a:p>
          <a:p>
            <a:r>
              <a:rPr lang="id-ID" dirty="0" smtClean="0"/>
              <a:t>Menurut </a:t>
            </a:r>
            <a:r>
              <a:rPr lang="id-ID" dirty="0"/>
              <a:t>Devito (2009), komunikasi persuasif memiliki tujuan untuk memperkuat suatu argumentasi seseorang, untuk mengubah perilaku dan pola pikir seseorang, dan untuk memotivasi seseorang dalam melakukan suatu tindakan</a:t>
            </a:r>
            <a:endParaRPr lang="id-ID" dirty="0" smtClean="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t>Abdurrahman juga, mendefinisikan persuasif atau ajakan sebagai suatu tindakan yang berdasarkan segi-segi psikologis yang dapat membangkitkan kesadaran individu.</a:t>
            </a:r>
          </a:p>
          <a:p>
            <a:r>
              <a:rPr lang="id-ID" dirty="0" smtClean="0"/>
              <a:t> Komunikasi persuasif merupakan suatu cara komunikasi yang berguna untuk mengajak seseorang dalam mengubah pola perilaku, pola pikir, sikap, dan pendapat dengan menggunakan ucapan, tindakan, gambar, dan alat lainnya yang bersifat persuasif atau mengajak</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Pendekatan </a:t>
            </a:r>
            <a:r>
              <a:rPr lang="id-ID" dirty="0"/>
              <a:t>dalam studi komunikasi persuasif</a:t>
            </a:r>
          </a:p>
        </p:txBody>
      </p:sp>
      <p:sp>
        <p:nvSpPr>
          <p:cNvPr id="3" name="Content Placeholder 2"/>
          <p:cNvSpPr>
            <a:spLocks noGrp="1"/>
          </p:cNvSpPr>
          <p:nvPr>
            <p:ph sz="quarter" idx="1"/>
          </p:nvPr>
        </p:nvSpPr>
        <p:spPr/>
        <p:txBody>
          <a:bodyPr>
            <a:normAutofit/>
          </a:bodyPr>
          <a:lstStyle/>
          <a:p>
            <a:pPr lvl="0"/>
            <a:r>
              <a:rPr lang="id-ID" b="1" i="1" dirty="0" smtClean="0"/>
              <a:t>1.Logical </a:t>
            </a:r>
            <a:r>
              <a:rPr lang="id-ID" b="1" i="1" dirty="0"/>
              <a:t>argument </a:t>
            </a:r>
            <a:r>
              <a:rPr lang="id-ID" b="1" dirty="0"/>
              <a:t>(</a:t>
            </a:r>
            <a:r>
              <a:rPr lang="id-ID" b="1" i="1" dirty="0"/>
              <a:t>logos)</a:t>
            </a:r>
            <a:endParaRPr lang="id-ID" dirty="0"/>
          </a:p>
          <a:p>
            <a:r>
              <a:rPr lang="id-ID" dirty="0" smtClean="0"/>
              <a:t>Pendekatan </a:t>
            </a:r>
            <a:r>
              <a:rPr lang="id-ID" dirty="0"/>
              <a:t>ini dikemukakan </a:t>
            </a:r>
            <a:r>
              <a:rPr lang="id-ID" dirty="0" smtClean="0"/>
              <a:t>Aristoteles</a:t>
            </a:r>
            <a:r>
              <a:rPr lang="id-ID" dirty="0"/>
              <a:t>. Pendekatan persuasif ini merupakan penyampaian pesan melalui ajakan dengan menggunakan argumentasi dari data-data yang telah ditemukan. </a:t>
            </a:r>
            <a:endParaRPr lang="id-ID" dirty="0" smtClean="0"/>
          </a:p>
          <a:p>
            <a:r>
              <a:rPr lang="id-ID" dirty="0" smtClean="0"/>
              <a:t>Argumentasi </a:t>
            </a:r>
            <a:r>
              <a:rPr lang="id-ID" dirty="0"/>
              <a:t>yang ditemukan dari data-data tersebut bersifat nyata dan sesuai dengan penalaran </a:t>
            </a:r>
            <a:r>
              <a:rPr lang="id-ID" dirty="0" smtClean="0"/>
              <a:t>logika (FILSAFAT ILMU)</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lvl="0"/>
            <a:r>
              <a:rPr lang="id-ID" b="1" i="1" dirty="0" smtClean="0"/>
              <a:t>2.Psychological/emotional </a:t>
            </a:r>
            <a:r>
              <a:rPr lang="id-ID" b="1" i="1" dirty="0"/>
              <a:t>argument (pathos)</a:t>
            </a:r>
            <a:endParaRPr lang="id-ID" dirty="0"/>
          </a:p>
          <a:p>
            <a:r>
              <a:rPr lang="id-ID" dirty="0" smtClean="0"/>
              <a:t>Pendekatan </a:t>
            </a:r>
            <a:r>
              <a:rPr lang="id-ID" dirty="0"/>
              <a:t>persuasif ini juga merupakan asumsi dari Arsitoteles</a:t>
            </a:r>
            <a:r>
              <a:rPr lang="id-ID" dirty="0" smtClean="0"/>
              <a:t>.</a:t>
            </a:r>
          </a:p>
          <a:p>
            <a:r>
              <a:rPr lang="id-ID" dirty="0" smtClean="0"/>
              <a:t> </a:t>
            </a:r>
            <a:r>
              <a:rPr lang="id-ID" dirty="0"/>
              <a:t>Pendekatan </a:t>
            </a:r>
            <a:r>
              <a:rPr lang="id-ID" i="1" dirty="0"/>
              <a:t>psychological/ emotional argument</a:t>
            </a:r>
            <a:r>
              <a:rPr lang="id-ID" dirty="0"/>
              <a:t> atau </a:t>
            </a:r>
            <a:r>
              <a:rPr lang="id-ID" i="1" dirty="0"/>
              <a:t>pathos</a:t>
            </a:r>
            <a:r>
              <a:rPr lang="id-ID" dirty="0"/>
              <a:t> adalah penyampaian pesan melalui ajakan dengan menggunakan emosional seseorang baik emosional yang positif maupun emosional yang negatif. </a:t>
            </a:r>
            <a:endParaRPr lang="id-ID"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lvl="0"/>
            <a:r>
              <a:rPr lang="id-ID" b="1" i="1" dirty="0" smtClean="0"/>
              <a:t>3.Argument </a:t>
            </a:r>
            <a:r>
              <a:rPr lang="id-ID" b="1" i="1" dirty="0"/>
              <a:t>based on credibility (ethos)</a:t>
            </a:r>
            <a:endParaRPr lang="id-ID" dirty="0"/>
          </a:p>
          <a:p>
            <a:r>
              <a:rPr lang="id-ID"/>
              <a:t>Pendekatan </a:t>
            </a:r>
            <a:r>
              <a:rPr lang="id-ID" i="1" smtClean="0"/>
              <a:t>ethos</a:t>
            </a:r>
            <a:r>
              <a:rPr lang="id-ID"/>
              <a:t> </a:t>
            </a:r>
            <a:r>
              <a:rPr lang="id-ID" smtClean="0"/>
              <a:t>(etik), </a:t>
            </a:r>
            <a:r>
              <a:rPr lang="id-ID" dirty="0"/>
              <a:t>Pendekatan persuasif ini mengedepankan karakter atau kredibilitas dari seorang komunikator</a:t>
            </a:r>
            <a:r>
              <a:rPr lang="id-ID" dirty="0" smtClean="0"/>
              <a:t>.</a:t>
            </a:r>
          </a:p>
          <a:p>
            <a:r>
              <a:rPr lang="id-ID" dirty="0" smtClean="0"/>
              <a:t>Komunikasi </a:t>
            </a:r>
            <a:r>
              <a:rPr lang="id-ID" dirty="0"/>
              <a:t>yang berupa ajakan ini berupa arahan atau saran yang akan dituruti oleh komunikan karena seorang komunikator dianggap memiliki kredibilitas yang tinggi dalam bidangnya.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t>Untuk </a:t>
            </a:r>
            <a:r>
              <a:rPr lang="id-ID" dirty="0"/>
              <a:t>menilai keberhasilan proses komunikasi tersebut terutama efek dari proses komunikasi tersebut digunakan </a:t>
            </a:r>
            <a:r>
              <a:rPr lang="id-ID" b="1" dirty="0"/>
              <a:t>telaah model </a:t>
            </a:r>
            <a:r>
              <a:rPr lang="id-ID" b="1" dirty="0" smtClean="0"/>
              <a:t>komunikasi</a:t>
            </a:r>
          </a:p>
          <a:p>
            <a:r>
              <a:rPr lang="id-ID" dirty="0" smtClean="0"/>
              <a:t>Strategi </a:t>
            </a:r>
            <a:r>
              <a:rPr lang="id-ID" dirty="0"/>
              <a:t>komunikasi merupakan panduan dari </a:t>
            </a:r>
            <a:r>
              <a:rPr lang="id-ID" b="1" dirty="0"/>
              <a:t>perencanaan komunikasi (</a:t>
            </a:r>
            <a:r>
              <a:rPr lang="id-ID" b="1" i="1" dirty="0"/>
              <a:t>communication planning</a:t>
            </a:r>
            <a:r>
              <a:rPr lang="id-ID" b="1" dirty="0"/>
              <a:t>) dan manajemen (</a:t>
            </a:r>
            <a:r>
              <a:rPr lang="id-ID" b="1" i="1" dirty="0"/>
              <a:t>communications management</a:t>
            </a:r>
            <a:r>
              <a:rPr lang="id-ID" dirty="0"/>
              <a:t>) untuk mencapai suatu tujuan. </a:t>
            </a:r>
            <a:endParaRPr lang="id-ID" dirty="0" smtClean="0"/>
          </a:p>
          <a:p>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lvl="0"/>
            <a:r>
              <a:rPr lang="id-ID" b="1" dirty="0" smtClean="0"/>
              <a:t>4.Pendekatan </a:t>
            </a:r>
            <a:r>
              <a:rPr lang="id-ID" b="1" dirty="0"/>
              <a:t>berdasarkan bukti</a:t>
            </a:r>
            <a:endParaRPr lang="id-ID" dirty="0"/>
          </a:p>
          <a:p>
            <a:r>
              <a:rPr lang="id-ID" dirty="0"/>
              <a:t>Pendekatan komunikasi persuasif ini menitikberatkan argumentasi melalui data-data yang valid dan sesuai dengan fakta yang terjadi, sehingga argumentasi seorang komunikator lebih kuat untuk mempengaruhi komunikan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lvl="0"/>
            <a:r>
              <a:rPr lang="id-ID" b="1" dirty="0" smtClean="0"/>
              <a:t>5.Pendekatan </a:t>
            </a:r>
            <a:r>
              <a:rPr lang="id-ID" b="1" dirty="0"/>
              <a:t>berdasarkan diksi</a:t>
            </a:r>
            <a:endParaRPr lang="id-ID" dirty="0"/>
          </a:p>
          <a:p>
            <a:r>
              <a:rPr lang="id-ID" dirty="0"/>
              <a:t>Pendekatan selanjutnya yang dilakukan oleh seorang komunikator adalah berdasarkan diksi. </a:t>
            </a:r>
            <a:endParaRPr lang="id-ID" dirty="0" smtClean="0"/>
          </a:p>
          <a:p>
            <a:r>
              <a:rPr lang="id-ID" dirty="0" smtClean="0"/>
              <a:t>Diksi </a:t>
            </a:r>
            <a:r>
              <a:rPr lang="id-ID" dirty="0"/>
              <a:t>merupakan suatu pemilihan kata. Pendekatan persuasif berdasarkan diksi artinya suatu ajakan komunikator dengan menggunakan pemilihan kata yang sesuai dan menarik, sehingga mudah untuk diingat oleh seorang komunikan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lvl="0"/>
            <a:r>
              <a:rPr lang="id-ID" b="1" dirty="0" smtClean="0"/>
              <a:t>6.Pendekatan </a:t>
            </a:r>
            <a:r>
              <a:rPr lang="id-ID" b="1" dirty="0"/>
              <a:t>berdasarkan humor</a:t>
            </a:r>
            <a:endParaRPr lang="id-ID" dirty="0"/>
          </a:p>
          <a:p>
            <a:r>
              <a:rPr lang="id-ID" dirty="0"/>
              <a:t>Humor merupakan suatu tindakan yang dianggap lucu dan dapat membuat orang lain tertawa. Humor tidak hanya dilakukan melalui tindakan tetapi dapat diekspresikan melalui tulisan, gambar, atau ucapan.</a:t>
            </a:r>
          </a:p>
          <a:p>
            <a:r>
              <a:rPr lang="id-ID" dirty="0"/>
              <a:t>Humor merupakan salah satu pendekatan persuasif yang menghibur. Ajakan dengan menggunakan humor ini sering digunakan untuk menyampaikan berbagai informasi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lvl="0"/>
            <a:r>
              <a:rPr lang="id-ID" b="1" dirty="0" smtClean="0"/>
              <a:t>7.Pendekatan </a:t>
            </a:r>
            <a:r>
              <a:rPr lang="id-ID" b="1" dirty="0"/>
              <a:t>berdasarkan ketakutan</a:t>
            </a:r>
            <a:endParaRPr lang="id-ID" dirty="0"/>
          </a:p>
          <a:p>
            <a:r>
              <a:rPr lang="id-ID" dirty="0"/>
              <a:t>Pendekatan pesuasif ini dilakukan oleh komunikator dengan menggunakan fenomena-fenomena yang sedang terjadi di masyarakat yang bersifat menakutkan. </a:t>
            </a:r>
            <a:endParaRPr lang="id-ID" dirty="0" smtClean="0"/>
          </a:p>
          <a:p>
            <a:r>
              <a:rPr lang="id-ID" dirty="0" smtClean="0"/>
              <a:t>Fenomena </a:t>
            </a:r>
            <a:r>
              <a:rPr lang="id-ID" dirty="0"/>
              <a:t>tersebut dapat mempengaruhi seseorang untuk memahami makna yang disampaikan oleh komunikator.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pPr lvl="0"/>
            <a:r>
              <a:rPr lang="id-ID" b="1" dirty="0" smtClean="0"/>
              <a:t>8.Pendekatan </a:t>
            </a:r>
            <a:r>
              <a:rPr lang="id-ID" b="1" dirty="0"/>
              <a:t>berdasarkan psikologis</a:t>
            </a:r>
            <a:endParaRPr lang="id-ID" dirty="0"/>
          </a:p>
          <a:p>
            <a:r>
              <a:rPr lang="id-ID" dirty="0"/>
              <a:t>Seorang komunikator mampu melihat lingkungan sekitar termasuk psikologis seseorang ketika ingin melakukan komunikasi persuasif. Pendekatan persuasif kali ini berkaitan dengan psikologis seseorang. Apabila seorang komunikan sedang tidak memiliki keadaan psikologis yang baik maka seorang komunikator akan sulit mempengaruhinya. Psikologis yang sehat mampu merespon komunikator dengan baik. sebaliknya, seseorang yang psikologisnya kurang baik akan sulit memahami ajakan dari komunikator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EFEK KOMUNIKASI</a:t>
            </a:r>
            <a:endParaRPr lang="id-ID" dirty="0"/>
          </a:p>
        </p:txBody>
      </p:sp>
      <p:sp>
        <p:nvSpPr>
          <p:cNvPr id="3" name="Content Placeholder 2"/>
          <p:cNvSpPr>
            <a:spLocks noGrp="1"/>
          </p:cNvSpPr>
          <p:nvPr>
            <p:ph sz="quarter" idx="1"/>
          </p:nvPr>
        </p:nvSpPr>
        <p:spPr/>
        <p:txBody>
          <a:bodyPr/>
          <a:lstStyle/>
          <a:p>
            <a:pPr>
              <a:buNone/>
            </a:pPr>
            <a:endParaRPr lang="id-ID" dirty="0" smtClean="0"/>
          </a:p>
          <a:p>
            <a:pPr>
              <a:buNone/>
            </a:pPr>
            <a:r>
              <a:rPr lang="id-ID" dirty="0" smtClean="0"/>
              <a:t>Strategi </a:t>
            </a:r>
            <a:r>
              <a:rPr lang="id-ID" dirty="0"/>
              <a:t>komunikasi harus juga meramalkan efek komunikasi yang diharapkan, yaitu dapat berupa :</a:t>
            </a:r>
            <a:br>
              <a:rPr lang="id-ID" dirty="0"/>
            </a:br>
            <a:r>
              <a:rPr lang="id-ID" dirty="0" smtClean="0"/>
              <a:t>1. menyebarkan </a:t>
            </a:r>
            <a:r>
              <a:rPr lang="id-ID" dirty="0"/>
              <a:t>informasi</a:t>
            </a:r>
            <a:br>
              <a:rPr lang="id-ID" dirty="0"/>
            </a:br>
            <a:r>
              <a:rPr lang="id-ID" dirty="0" smtClean="0"/>
              <a:t>2. melakukan </a:t>
            </a:r>
            <a:r>
              <a:rPr lang="id-ID" dirty="0"/>
              <a:t>persuasi</a:t>
            </a:r>
            <a:br>
              <a:rPr lang="id-ID" dirty="0"/>
            </a:br>
            <a:r>
              <a:rPr lang="id-ID" dirty="0" smtClean="0"/>
              <a:t>3. melaksanakan </a:t>
            </a:r>
            <a:r>
              <a:rPr lang="id-ID" dirty="0"/>
              <a:t>intruksi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r>
              <a:rPr lang="id-ID" dirty="0" smtClean="0"/>
              <a:t>Berdasarkan  efek yang </a:t>
            </a:r>
            <a:r>
              <a:rPr lang="id-ID" dirty="0"/>
              <a:t>diharapkan tersebut dapat ditetapkan bagaimana cara berkomunikasi (how to communicate), </a:t>
            </a:r>
            <a:r>
              <a:rPr lang="id-ID" dirty="0" smtClean="0"/>
              <a:t> yaitu dapat </a:t>
            </a:r>
            <a:r>
              <a:rPr lang="id-ID" dirty="0"/>
              <a:t>dengan :</a:t>
            </a:r>
            <a:br>
              <a:rPr lang="id-ID" dirty="0"/>
            </a:br>
            <a:r>
              <a:rPr lang="id-ID" dirty="0" smtClean="0"/>
              <a:t>1. Komunikasi </a:t>
            </a:r>
            <a:r>
              <a:rPr lang="id-ID" dirty="0"/>
              <a:t>tatap muka (</a:t>
            </a:r>
            <a:r>
              <a:rPr lang="id-ID" b="1" i="1" dirty="0"/>
              <a:t>face to face communication</a:t>
            </a:r>
            <a:r>
              <a:rPr lang="id-ID" dirty="0"/>
              <a:t>), dipergunakan apabila kita mengharapkan efek perubahan tingkah laku (behaviour change) dari komunikan karena sifatnya lebih </a:t>
            </a:r>
            <a:r>
              <a:rPr lang="id-ID" dirty="0" smtClean="0"/>
              <a:t>persuasif</a:t>
            </a:r>
          </a:p>
          <a:p>
            <a:r>
              <a:rPr lang="id-ID" dirty="0"/>
              <a:t/>
            </a:r>
            <a:br>
              <a:rPr lang="id-ID" dirty="0"/>
            </a:br>
            <a:r>
              <a:rPr lang="id-ID" dirty="0" smtClean="0"/>
              <a:t>2. Komunikasi </a:t>
            </a:r>
            <a:r>
              <a:rPr lang="id-ID" dirty="0"/>
              <a:t>bermedia (</a:t>
            </a:r>
            <a:r>
              <a:rPr lang="id-ID" b="1" i="1" dirty="0"/>
              <a:t>mediated commu</a:t>
            </a:r>
            <a:r>
              <a:rPr lang="id-ID" dirty="0"/>
              <a:t>nication), dipergunakan lebih banyak untuk komunikasi informatif dengan menjangkau lebih banyak komunikan tetapi sangat lemah dalam hal </a:t>
            </a:r>
            <a:r>
              <a:rPr lang="id-ID" dirty="0" smtClean="0"/>
              <a:t>persuasif</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a:t>Dalam strategi komunikasi peranan komunikator sangatlah penting, itulah sebabnya strategi komunikasi harus luwes supaya komunikator sebagai pelaksana dapat segera mengadakan perubahan bila dalam pelaksanaan menemui hambatan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r>
              <a:rPr lang="id-ID" dirty="0" smtClean="0"/>
              <a:t>Upaya </a:t>
            </a:r>
            <a:r>
              <a:rPr lang="id-ID" dirty="0"/>
              <a:t>untuk melancarkan komunikasi yang lebih baik mempergunakan pendekatan A-A Procedure (from Attention to Action Procedure) dengan lima langkah yang disingkat AIDDA. </a:t>
            </a:r>
            <a:br>
              <a:rPr lang="id-ID" dirty="0"/>
            </a:br>
            <a:endParaRPr lang="id-ID" dirty="0" smtClean="0"/>
          </a:p>
          <a:p>
            <a:r>
              <a:rPr lang="id-ID" dirty="0" smtClean="0"/>
              <a:t>A </a:t>
            </a:r>
            <a:r>
              <a:rPr lang="id-ID" dirty="0"/>
              <a:t>Attention (perhatian)</a:t>
            </a:r>
            <a:br>
              <a:rPr lang="id-ID" dirty="0"/>
            </a:br>
            <a:r>
              <a:rPr lang="id-ID" dirty="0"/>
              <a:t>I Interest (minat)</a:t>
            </a:r>
            <a:br>
              <a:rPr lang="id-ID" dirty="0"/>
            </a:br>
            <a:r>
              <a:rPr lang="id-ID" dirty="0"/>
              <a:t>D Desire (hasrat)</a:t>
            </a:r>
            <a:br>
              <a:rPr lang="id-ID" dirty="0"/>
            </a:br>
            <a:r>
              <a:rPr lang="id-ID" dirty="0"/>
              <a:t>D Decision (keputusan)</a:t>
            </a:r>
            <a:br>
              <a:rPr lang="id-ID" dirty="0"/>
            </a:br>
            <a:r>
              <a:rPr lang="id-ID" dirty="0"/>
              <a:t>A Action (kegiatan)</a:t>
            </a:r>
            <a:br>
              <a:rPr lang="id-ID" dirty="0"/>
            </a:b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r>
              <a:rPr lang="id-ID" sz="4000" dirty="0" smtClean="0">
                <a:latin typeface="Arial Black" pitchFamily="34" charset="0"/>
              </a:rPr>
              <a:t>Komunikasi </a:t>
            </a:r>
            <a:r>
              <a:rPr lang="id-ID" sz="4000" dirty="0">
                <a:latin typeface="Arial Black" pitchFamily="34" charset="0"/>
              </a:rPr>
              <a:t>dengan </a:t>
            </a:r>
            <a:r>
              <a:rPr lang="id-ID" sz="4000" dirty="0" smtClean="0">
                <a:latin typeface="Arial Black" pitchFamily="34" charset="0"/>
              </a:rPr>
              <a:t>PENDEKATAN  dengan membangkitkan </a:t>
            </a:r>
            <a:r>
              <a:rPr lang="id-ID" sz="4000" dirty="0">
                <a:latin typeface="Arial Black" pitchFamily="34" charset="0"/>
              </a:rPr>
              <a:t>perhatian akan menjadikan </a:t>
            </a:r>
            <a:r>
              <a:rPr lang="id-ID" sz="4000" dirty="0" smtClean="0">
                <a:latin typeface="Arial Black" pitchFamily="34" charset="0"/>
              </a:rPr>
              <a:t>suksesnya  komunikasi</a:t>
            </a:r>
          </a:p>
          <a:p>
            <a:r>
              <a:rPr lang="id-ID" sz="4000" dirty="0" smtClean="0">
                <a:latin typeface="Arial Black" pitchFamily="34" charset="0"/>
              </a:rPr>
              <a:t>Hubungan yang tidak stabil dapat menyebabkan  instabiliting relationship</a:t>
            </a:r>
          </a:p>
          <a:p>
            <a:endParaRPr lang="id-ID" sz="4000"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STRATEGI KOMUNIKASI</a:t>
            </a:r>
            <a:endParaRPr lang="id-ID" dirty="0"/>
          </a:p>
        </p:txBody>
      </p:sp>
      <p:sp>
        <p:nvSpPr>
          <p:cNvPr id="3" name="Content Placeholder 2"/>
          <p:cNvSpPr>
            <a:spLocks noGrp="1"/>
          </p:cNvSpPr>
          <p:nvPr>
            <p:ph sz="quarter" idx="1"/>
          </p:nvPr>
        </p:nvSpPr>
        <p:spPr/>
        <p:txBody>
          <a:bodyPr/>
          <a:lstStyle/>
          <a:p>
            <a:r>
              <a:rPr lang="id-ID" dirty="0"/>
              <a:t>Keberhasilan kegiatan komunikasi secara efektif banyak ditentukan oleh penentuan strategi </a:t>
            </a:r>
            <a:r>
              <a:rPr lang="id-ID" dirty="0" smtClean="0"/>
              <a:t>komunikasi</a:t>
            </a:r>
          </a:p>
          <a:p>
            <a:pPr>
              <a:buNone/>
            </a:pPr>
            <a:endParaRPr lang="id-ID" dirty="0" smtClean="0"/>
          </a:p>
          <a:p>
            <a:r>
              <a:rPr lang="id-ID" dirty="0"/>
              <a:t>J</a:t>
            </a:r>
            <a:r>
              <a:rPr lang="id-ID" dirty="0" smtClean="0"/>
              <a:t>ika </a:t>
            </a:r>
            <a:r>
              <a:rPr lang="id-ID" dirty="0"/>
              <a:t>tidak ada strategi komunikasi yang baik efek dari proses komunikasi (terutama komunikasi media massa) bukan tidak mungkin akan menimbulkan pengaruh negatif</a:t>
            </a:r>
            <a:endParaRPr lang="id-ID" dirty="0" smtClean="0"/>
          </a:p>
          <a:p>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GLOBALISASI KOMUNIKASI</a:t>
            </a:r>
            <a:endParaRPr lang="id-ID" dirty="0"/>
          </a:p>
        </p:txBody>
      </p:sp>
      <p:sp>
        <p:nvSpPr>
          <p:cNvPr id="3" name="Content Placeholder 2"/>
          <p:cNvSpPr>
            <a:spLocks noGrp="1"/>
          </p:cNvSpPr>
          <p:nvPr>
            <p:ph sz="quarter" idx="1"/>
          </p:nvPr>
        </p:nvSpPr>
        <p:spPr/>
        <p:txBody>
          <a:bodyPr/>
          <a:lstStyle/>
          <a:p>
            <a:endParaRPr lang="id-ID" b="1" dirty="0" smtClean="0"/>
          </a:p>
          <a:p>
            <a:r>
              <a:rPr lang="id-ID" b="1" dirty="0" smtClean="0"/>
              <a:t>STRATEGI KESEIMBANGAN</a:t>
            </a:r>
            <a:r>
              <a:rPr lang="id-ID" dirty="0" smtClean="0"/>
              <a:t/>
            </a:r>
            <a:br>
              <a:rPr lang="id-ID" dirty="0" smtClean="0"/>
            </a:br>
            <a:r>
              <a:rPr lang="id-ID" dirty="0" smtClean="0"/>
              <a:t>Pertukaran berita, bekerjasama dalam penelitian dan pembagian peliputan, media negara berkembang akan mampu menghapuskan monopoli dalam penyiaran kegiatan-kegiatan regional yang menonjol</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RELATIONSHIP</a:t>
            </a:r>
            <a:endParaRPr lang="id-ID" dirty="0"/>
          </a:p>
        </p:txBody>
      </p:sp>
      <p:sp>
        <p:nvSpPr>
          <p:cNvPr id="3" name="Content Placeholder 2"/>
          <p:cNvSpPr>
            <a:spLocks noGrp="1"/>
          </p:cNvSpPr>
          <p:nvPr>
            <p:ph sz="quarter" idx="1"/>
          </p:nvPr>
        </p:nvSpPr>
        <p:spPr/>
        <p:txBody>
          <a:bodyPr>
            <a:normAutofit/>
          </a:bodyPr>
          <a:lstStyle/>
          <a:p>
            <a:r>
              <a:rPr lang="id-ID" b="1" dirty="0" smtClean="0"/>
              <a:t>GLOBALISASI </a:t>
            </a:r>
            <a:r>
              <a:rPr lang="id-ID" dirty="0" smtClean="0"/>
              <a:t/>
            </a:r>
            <a:br>
              <a:rPr lang="id-ID" dirty="0" smtClean="0"/>
            </a:br>
            <a:r>
              <a:rPr lang="id-ID" dirty="0" smtClean="0"/>
              <a:t>Dinamika sosial masyarakat tidak lagi dipahami sebagai dinamika tunggal tapi dipahami sebagai dinamika bersama meskipun dalam perbedaan waktu dan tempat yang secara signifikan berjauhan.</a:t>
            </a:r>
          </a:p>
          <a:p>
            <a:r>
              <a:rPr lang="id-ID" dirty="0" smtClean="0"/>
              <a:t> Perubahan dinamika ini, disinyalir dipengaruhi oleh perkembangan teknologi komunikasi. </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t>Komunikasi Internasional dikuasai negara maju. Arus informasi yg bebas dan terbuka dari negara maju dinilai lebih merugikan negara-negara berkembang. Media lokal berperan hanya </a:t>
            </a:r>
            <a:r>
              <a:rPr lang="id-ID" b="1" dirty="0" smtClean="0"/>
              <a:t>sebagai gate keeper</a:t>
            </a:r>
            <a:r>
              <a:rPr lang="id-ID" dirty="0" smtClean="0"/>
              <a:t>.</a:t>
            </a:r>
          </a:p>
          <a:p>
            <a:r>
              <a:rPr lang="id-ID" dirty="0" smtClean="0"/>
              <a:t> EFEK GLOBALISASI Sistem global yang masuk dalam industri komunikasi modern berdampak dalam beberapa segi. Dampak-dampak itu adalah </a:t>
            </a:r>
            <a:r>
              <a:rPr lang="id-ID" b="1" dirty="0" smtClean="0"/>
              <a:t>subversi kebudayaan dan ideologi korporat</a:t>
            </a:r>
          </a:p>
          <a:p>
            <a:endParaRPr lang="id-ID" dirty="0" smtClean="0"/>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t>SUBVERSI KEBUDAYAAN Dampak nyata dengan globalisasi media adalah salah satunya sistem kepemilikan global yang menjadi tren industri media massa modern.</a:t>
            </a:r>
          </a:p>
          <a:p>
            <a:r>
              <a:rPr lang="id-ID" dirty="0" smtClean="0"/>
              <a:t> Kekuatan modal asing mampu berpenetrasi dalam struktur media lokal atau nasional yang pada akhirnya berpengaruh pada masalah transmisi kebudayaan global ke tingkat yang lebih rendah dalam hal ini nasional dan lokal. </a:t>
            </a: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ANCAMAN MEDIA</a:t>
            </a:r>
            <a:endParaRPr lang="id-ID" dirty="0"/>
          </a:p>
        </p:txBody>
      </p:sp>
      <p:sp>
        <p:nvSpPr>
          <p:cNvPr id="3" name="Content Placeholder 2"/>
          <p:cNvSpPr>
            <a:spLocks noGrp="1"/>
          </p:cNvSpPr>
          <p:nvPr>
            <p:ph sz="quarter" idx="1"/>
          </p:nvPr>
        </p:nvSpPr>
        <p:spPr/>
        <p:txBody>
          <a:bodyPr>
            <a:normAutofit fontScale="92500" lnSpcReduction="10000"/>
          </a:bodyPr>
          <a:lstStyle/>
          <a:p>
            <a:r>
              <a:rPr lang="id-ID" dirty="0" smtClean="0"/>
              <a:t>Ancaman media global tidak berhenti pada masalah sosial politik saja tapi justru masuk secara pelan dan hegemonik dalam nilai-nilai budaya masyarakat. </a:t>
            </a:r>
          </a:p>
          <a:p>
            <a:endParaRPr lang="id-ID" dirty="0" smtClean="0"/>
          </a:p>
          <a:p>
            <a:r>
              <a:rPr lang="id-ID" dirty="0" smtClean="0"/>
              <a:t>Ideologi korporat dalam media massa kontemporer adalah akumulasi modal atau akumulasi keuntungan.</a:t>
            </a:r>
          </a:p>
          <a:p>
            <a:endParaRPr lang="id-ID" dirty="0" smtClean="0"/>
          </a:p>
          <a:p>
            <a:r>
              <a:rPr lang="id-ID" dirty="0" smtClean="0"/>
              <a:t> Konsekuensi logis dari kapitalisme media adalah selain pengembangan pasar dan kapasitas teknologi juga melibatkan perluasan dan peningkatan volume kapital atau modal melalui diversifikasi barang atau jasa media massa modern. </a:t>
            </a:r>
          </a:p>
          <a:p>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IMPERALISME KEBUDAYAAN</a:t>
            </a:r>
            <a:endParaRPr lang="id-ID" dirty="0"/>
          </a:p>
        </p:txBody>
      </p:sp>
      <p:sp>
        <p:nvSpPr>
          <p:cNvPr id="3" name="Content Placeholder 2"/>
          <p:cNvSpPr>
            <a:spLocks noGrp="1"/>
          </p:cNvSpPr>
          <p:nvPr>
            <p:ph sz="quarter" idx="1"/>
          </p:nvPr>
        </p:nvSpPr>
        <p:spPr/>
        <p:txBody>
          <a:bodyPr/>
          <a:lstStyle/>
          <a:p>
            <a:pPr>
              <a:buNone/>
            </a:pPr>
            <a:r>
              <a:rPr lang="id-ID" dirty="0" smtClean="0"/>
              <a:t/>
            </a:r>
            <a:br>
              <a:rPr lang="id-ID" dirty="0" smtClean="0"/>
            </a:br>
            <a:r>
              <a:rPr lang="id-ID" dirty="0" smtClean="0"/>
              <a:t>Pengaruh negara maju atau pendudukan negara maju tidak lagi diartikan sebagai pengaruh atau pendudukan secara fisik tapi bahwa negara-negara tidak maju dijajah dalam konteks kebudayaan.</a:t>
            </a:r>
          </a:p>
          <a:p>
            <a:pPr>
              <a:buNone/>
            </a:pPr>
            <a:r>
              <a:rPr lang="id-ID" dirty="0" smtClean="0"/>
              <a:t> Imperialisme kebudayaan berpengaruh pada sistem pemikiran dan mental masyarakat. </a:t>
            </a:r>
          </a:p>
          <a:p>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t>Perubahan mindset berpola dan berpengaruh pada sikap dan tindakan dalam sebuah masyarakat. </a:t>
            </a:r>
          </a:p>
          <a:p>
            <a:r>
              <a:rPr lang="id-ID" dirty="0" smtClean="0"/>
              <a:t>Imperialisme kultur selalu menawarkan pola komunikasi searah dan ini berarti terjadi ketimpangan dalam proses komunikasi, terutama dalam proses komunikasi massa kontemporer. Dominasi kebudayaan melalui media massa semakin membentuk perilaku dependen. </a:t>
            </a:r>
          </a:p>
          <a:p>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TATA KOMUNIKASI DAN INFORMASI DUNIA BARU</a:t>
            </a:r>
            <a:endParaRPr lang="id-ID" dirty="0"/>
          </a:p>
        </p:txBody>
      </p:sp>
      <p:sp>
        <p:nvSpPr>
          <p:cNvPr id="3" name="Content Placeholder 2"/>
          <p:cNvSpPr>
            <a:spLocks noGrp="1"/>
          </p:cNvSpPr>
          <p:nvPr>
            <p:ph sz="quarter" idx="1"/>
          </p:nvPr>
        </p:nvSpPr>
        <p:spPr/>
        <p:txBody>
          <a:bodyPr>
            <a:normAutofit/>
          </a:bodyPr>
          <a:lstStyle/>
          <a:p>
            <a:pPr>
              <a:buNone/>
            </a:pPr>
            <a:r>
              <a:rPr lang="id-ID" dirty="0" smtClean="0"/>
              <a:t>Gagasan Tata Komunikasi dan Informasi Dunia Baru berasal dari berbagai keprihatinan tentang struktur komunikasi internasional lama yang dianggap terlalu didominasi oleh negara-negara maju. </a:t>
            </a:r>
          </a:p>
          <a:p>
            <a:pPr>
              <a:buNone/>
            </a:pPr>
            <a:r>
              <a:rPr lang="id-ID" dirty="0" smtClean="0"/>
              <a:t>Gagasan ini menjadi semakin menguat terutama pada dekade Saat itu terlihat adanya potensi perkembangan dalam dunia teknologi komunikasi dan informasi</a:t>
            </a: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Dominasi negara-negara maju ini berakar dari kenyataan bahwa tata komunikasi dan informasi yang ada sebenarnya dikuasai negara-negara maju, yang ditunjukkan oleh dominasi negara-negara tersebut dalam hal industri berita, televisi, film, musik, dan berbagai sektor komunikasi lainnya.</a:t>
            </a:r>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000" dirty="0" smtClean="0"/>
              <a:t>DISKUSI </a:t>
            </a:r>
            <a:r>
              <a:rPr lang="id-ID" sz="2000" smtClean="0"/>
              <a:t>DAN </a:t>
            </a:r>
            <a:r>
              <a:rPr lang="id-ID" sz="2000" smtClean="0"/>
              <a:t>ANALISAKAN</a:t>
            </a:r>
            <a:r>
              <a:rPr lang="id-ID" sz="2000" smtClean="0"/>
              <a:t/>
            </a:r>
            <a:br>
              <a:rPr lang="id-ID" sz="2000" smtClean="0"/>
            </a:br>
            <a:r>
              <a:rPr lang="id-ID" sz="2000" smtClean="0"/>
              <a:t>KUMPULKAN DALAM HARD COPY  TGL 30 NOVEMBER2019</a:t>
            </a:r>
            <a:endParaRPr lang="id-ID" sz="2000" dirty="0"/>
          </a:p>
        </p:txBody>
      </p:sp>
      <p:sp>
        <p:nvSpPr>
          <p:cNvPr id="3" name="Content Placeholder 2"/>
          <p:cNvSpPr>
            <a:spLocks noGrp="1"/>
          </p:cNvSpPr>
          <p:nvPr>
            <p:ph sz="quarter" idx="1"/>
          </p:nvPr>
        </p:nvSpPr>
        <p:spPr/>
        <p:txBody>
          <a:bodyPr>
            <a:normAutofit fontScale="55000" lnSpcReduction="20000"/>
          </a:bodyPr>
          <a:lstStyle/>
          <a:p>
            <a:pPr algn="just">
              <a:buNone/>
            </a:pPr>
            <a:endParaRPr lang="id-ID" sz="3800" dirty="0" smtClean="0">
              <a:latin typeface="Arial" pitchFamily="34" charset="0"/>
              <a:cs typeface="Arial" pitchFamily="34" charset="0"/>
            </a:endParaRPr>
          </a:p>
          <a:p>
            <a:pPr algn="just">
              <a:buNone/>
            </a:pPr>
            <a:r>
              <a:rPr lang="id-ID" sz="3800" dirty="0" smtClean="0">
                <a:latin typeface="Arial" pitchFamily="34" charset="0"/>
                <a:cs typeface="Arial" pitchFamily="34" charset="0"/>
              </a:rPr>
              <a:t>1.Jika Dinamika sosial masyarakat tidak lagi dipahami sebagai dinamika tunggal tapi dipahami sebagai dinamika bersama, bagaimanakah analisa Sdr dengan  keadaan tersebut</a:t>
            </a:r>
          </a:p>
          <a:p>
            <a:pPr algn="just">
              <a:buNone/>
            </a:pPr>
            <a:endParaRPr lang="id-ID" sz="3800" dirty="0" smtClean="0">
              <a:latin typeface="Arial" pitchFamily="34" charset="0"/>
              <a:cs typeface="Arial" pitchFamily="34" charset="0"/>
            </a:endParaRPr>
          </a:p>
          <a:p>
            <a:pPr algn="just">
              <a:buNone/>
            </a:pPr>
            <a:r>
              <a:rPr lang="id-ID" sz="3800" dirty="0" smtClean="0">
                <a:latin typeface="Arial" pitchFamily="34" charset="0"/>
                <a:cs typeface="Arial" pitchFamily="34" charset="0"/>
              </a:rPr>
              <a:t>2. Bagaimakanakah pendapat dan analisa sdr tentang hubungan antar pribadi saat ini setelah berkembang pesatnya media sosial, serta  </a:t>
            </a:r>
          </a:p>
          <a:p>
            <a:pPr algn="just">
              <a:buNone/>
            </a:pPr>
            <a:r>
              <a:rPr lang="id-ID" sz="3800" dirty="0" smtClean="0">
                <a:latin typeface="Arial" pitchFamily="34" charset="0"/>
                <a:cs typeface="Arial" pitchFamily="34" charset="0"/>
              </a:rPr>
              <a:t> 	melihat  kemajuan  dari situasi hubungan  tersebut </a:t>
            </a:r>
            <a:r>
              <a:rPr lang="id-ID" sz="3800" smtClean="0">
                <a:latin typeface="Arial" pitchFamily="34" charset="0"/>
                <a:cs typeface="Arial" pitchFamily="34" charset="0"/>
              </a:rPr>
              <a:t>di tinjau dari segi positif dan negatif   dari kekerabatan dan pekerjaan , </a:t>
            </a:r>
            <a:endParaRPr lang="id-ID" sz="3800" dirty="0" smtClean="0">
              <a:latin typeface="Arial" pitchFamily="34" charset="0"/>
              <a:cs typeface="Arial" pitchFamily="34" charset="0"/>
            </a:endParaRPr>
          </a:p>
          <a:p>
            <a:pPr algn="just">
              <a:buNone/>
            </a:pPr>
            <a:endParaRPr lang="id-ID" dirty="0" smtClean="0"/>
          </a:p>
          <a:p>
            <a:pPr algn="ctr">
              <a:buNone/>
            </a:pPr>
            <a:endParaRPr lang="id-ID" dirty="0" smtClean="0"/>
          </a:p>
          <a:p>
            <a:pPr algn="just">
              <a:buNone/>
            </a:pPr>
            <a:r>
              <a:rPr lang="id-ID" dirty="0" smtClean="0"/>
              <a:t>RUJUKAN </a:t>
            </a:r>
          </a:p>
          <a:p>
            <a:pPr algn="just">
              <a:buNone/>
            </a:pPr>
            <a:r>
              <a:rPr lang="id-ID" dirty="0" smtClean="0"/>
              <a:t>BUKU INTERPERSONAL COMMUNICATION  BY STEVEN.A. BEEBE. SUSAN J.BEEBE. MARK V. REDMOND</a:t>
            </a:r>
          </a:p>
          <a:p>
            <a:pPr algn="ctr">
              <a:buNone/>
            </a:pPr>
            <a:r>
              <a:rPr lang="id-ID" dirty="0"/>
              <a:t> </a:t>
            </a:r>
            <a:r>
              <a:rPr lang="id-ID" dirty="0" smtClean="0"/>
              <a:t>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Untuk mencapai tujuan tersebut strategi komunikasi harus dapat menunjukkan </a:t>
            </a:r>
            <a:r>
              <a:rPr lang="id-ID" b="1" dirty="0" smtClean="0"/>
              <a:t>bagaimana operasionalnya secara taktis harus dilakukan, dalam arti kata bahwa pendekatan (</a:t>
            </a:r>
            <a:r>
              <a:rPr lang="id-ID" b="1" i="1" dirty="0" smtClean="0"/>
              <a:t>approach</a:t>
            </a:r>
            <a:r>
              <a:rPr lang="id-ID" b="1" dirty="0" smtClean="0"/>
              <a:t>) bisa berbeda sewaktu-waktu tergantung dari situasi dan kondisi”.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r>
              <a:rPr lang="id-ID" dirty="0" smtClean="0"/>
              <a:t>Menurut </a:t>
            </a:r>
            <a:r>
              <a:rPr lang="id-ID" dirty="0"/>
              <a:t>Onong Uchjana Effendi bahwa strategi komunikasi terdiri dari dua aspek, yaitu :</a:t>
            </a:r>
            <a:br>
              <a:rPr lang="id-ID" dirty="0"/>
            </a:br>
            <a:r>
              <a:rPr lang="id-ID" dirty="0" smtClean="0"/>
              <a:t>1.Secara </a:t>
            </a:r>
            <a:r>
              <a:rPr lang="id-ID" dirty="0"/>
              <a:t>makro (Planned multi-media strategy)</a:t>
            </a:r>
            <a:br>
              <a:rPr lang="id-ID" dirty="0"/>
            </a:br>
            <a:r>
              <a:rPr lang="id-ID" dirty="0" smtClean="0"/>
              <a:t>2.Secara </a:t>
            </a:r>
            <a:r>
              <a:rPr lang="id-ID" dirty="0"/>
              <a:t>mikro (single communication medium strategy</a:t>
            </a:r>
            <a:r>
              <a:rPr lang="id-ID" dirty="0" smtClean="0"/>
              <a:t>)</a:t>
            </a:r>
          </a:p>
          <a:p>
            <a:r>
              <a:rPr lang="id-ID" dirty="0"/>
              <a:t/>
            </a:r>
            <a:br>
              <a:rPr lang="id-ID" dirty="0"/>
            </a:br>
            <a:r>
              <a:rPr lang="id-ID" dirty="0"/>
              <a:t>Kedua aspek tersebut mempunyai fungsi ganda, yaitu :</a:t>
            </a:r>
            <a:br>
              <a:rPr lang="id-ID" dirty="0"/>
            </a:br>
            <a:r>
              <a:rPr lang="id-ID" dirty="0"/>
              <a:t>Menyebarluaskan pesan komunikasi yang bersifat informatif, persuasif dan instruktif secara sistematis kepada sasaran untuk memperoleh hasil yang optimal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normAutofit fontScale="92500" lnSpcReduction="10000"/>
          </a:bodyPr>
          <a:lstStyle/>
          <a:p>
            <a:r>
              <a:rPr lang="id-ID" dirty="0"/>
              <a:t>Anwar Arifin dalam buku ‘Strategi Komunikasi’ menyatakan bahwa : Sesungguhnya suatu strategi adalah keseluruhan keputusan kondisional tentang tindakan yang akan dijalankan, guna mencapai tujuan</a:t>
            </a:r>
            <a:r>
              <a:rPr lang="id-ID" dirty="0" smtClean="0"/>
              <a:t>.</a:t>
            </a:r>
          </a:p>
          <a:p>
            <a:r>
              <a:rPr lang="id-ID" dirty="0" smtClean="0"/>
              <a:t> Merumuskan </a:t>
            </a:r>
            <a:r>
              <a:rPr lang="id-ID" dirty="0"/>
              <a:t>strategi komunikasi, berarti memperhitungkan kondisi dan situasi (ruang dan waktu) yang dihadapi dan yang akan mungkin dihadapi di masa depan, guna mencapai efektivitas. </a:t>
            </a:r>
            <a:endParaRPr lang="id-ID" dirty="0" smtClean="0"/>
          </a:p>
          <a:p>
            <a:r>
              <a:rPr lang="id-ID" dirty="0" smtClean="0"/>
              <a:t>Dengan </a:t>
            </a:r>
            <a:r>
              <a:rPr lang="id-ID" dirty="0"/>
              <a:t>strategi komunikasi ini, berarti dapat ditempuh beberapa cara memakai komunikasi secara sadar untuk menciptakan perubahan pada diri khalayak dengan mudah dan cepat.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Dalam Strategi Komunikasi</a:t>
            </a:r>
            <a:endParaRPr lang="id-ID" dirty="0"/>
          </a:p>
        </p:txBody>
      </p:sp>
      <p:sp>
        <p:nvSpPr>
          <p:cNvPr id="3" name="Content Placeholder 2"/>
          <p:cNvSpPr>
            <a:spLocks noGrp="1"/>
          </p:cNvSpPr>
          <p:nvPr>
            <p:ph sz="quarter" idx="1"/>
          </p:nvPr>
        </p:nvSpPr>
        <p:spPr/>
        <p:txBody>
          <a:bodyPr>
            <a:normAutofit/>
          </a:bodyPr>
          <a:lstStyle/>
          <a:p>
            <a:pPr>
              <a:buNone/>
            </a:pPr>
            <a:r>
              <a:rPr lang="id-ID" dirty="0" smtClean="0"/>
              <a:t> </a:t>
            </a:r>
            <a:r>
              <a:rPr lang="id-ID" dirty="0"/>
              <a:t/>
            </a:r>
            <a:br>
              <a:rPr lang="id-ID" dirty="0"/>
            </a:br>
            <a:r>
              <a:rPr lang="id-ID" dirty="0" smtClean="0"/>
              <a:t>Teori </a:t>
            </a:r>
            <a:r>
              <a:rPr lang="id-ID" dirty="0"/>
              <a:t>merupakan pengetahuan mendasar pengalaman yang sudah diuji kebenarannya. Karena teori merupakan suatu statement (pernyataan) atau suatu konklusi dari beberapa statement yang menghubungkan (mengkorelasikan) suatu statement yang satu dengan statement lainnya.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t>Harold </a:t>
            </a:r>
            <a:r>
              <a:rPr lang="id-ID" dirty="0"/>
              <a:t>D. Lasswell </a:t>
            </a:r>
            <a:r>
              <a:rPr lang="id-ID" dirty="0" smtClean="0"/>
              <a:t>menyatakan </a:t>
            </a:r>
            <a:r>
              <a:rPr lang="id-ID" dirty="0"/>
              <a:t>bahwa cara yang terbaik untuk menerangkan kegiatan komunikasi atau cara untuk menggambarkan dengan tepat sebuah tindak komunikasi ialah menjawab pertanyaan </a:t>
            </a:r>
            <a:endParaRPr lang="id-ID" dirty="0" smtClean="0"/>
          </a:p>
          <a:p>
            <a:r>
              <a:rPr lang="id-ID" dirty="0" smtClean="0"/>
              <a:t>“</a:t>
            </a:r>
            <a:r>
              <a:rPr lang="id-ID" dirty="0"/>
              <a:t>Who Says What In Which Channel To Whom With What Effect ? (siapa mengatakan apa dengan cara apa kepada siapa dengan efek bagaimana)”.</a:t>
            </a:r>
            <a:br>
              <a:rPr lang="id-ID" dirty="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FORMULASI HARORLD D. LASSWELL</a:t>
            </a:r>
            <a:endParaRPr lang="id-ID" dirty="0"/>
          </a:p>
        </p:txBody>
      </p:sp>
      <p:pic>
        <p:nvPicPr>
          <p:cNvPr id="4" name="BLOGGER_PHOTO_ID_5206920477379951666" descr="http://bp2.blogger.com/_8_-QmcWoDX8/SEKyljPwfDI/AAAAAAAAAMk/zn3ikIeDX10/s400/teori+strategi+komunikasi.jpg">
            <a:hlinkClick r:id="rId2"/>
          </p:cNvPr>
          <p:cNvPicPr>
            <a:picLocks noGrp="1"/>
          </p:cNvPicPr>
          <p:nvPr>
            <p:ph sz="quarter" idx="1"/>
          </p:nvPr>
        </p:nvPicPr>
        <p:blipFill>
          <a:blip r:embed="rId3" cstate="print"/>
          <a:stretch>
            <a:fillRect/>
          </a:stretch>
        </p:blipFill>
        <p:spPr bwMode="auto">
          <a:xfrm>
            <a:off x="467544" y="2348880"/>
            <a:ext cx="8676456" cy="259228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196</TotalTime>
  <Words>1365</Words>
  <Application>Microsoft Office PowerPoint</Application>
  <PresentationFormat>On-screen Show (4:3)</PresentationFormat>
  <Paragraphs>109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Civic</vt:lpstr>
      <vt:lpstr>                  STRATEGI PENDEKATAN DAN  KETIDAK STABILAN HUBUNGAN </vt:lpstr>
      <vt:lpstr>Slide 2</vt:lpstr>
      <vt:lpstr>STRATEGI KOMUNIKASI</vt:lpstr>
      <vt:lpstr>Slide 4</vt:lpstr>
      <vt:lpstr>Slide 5</vt:lpstr>
      <vt:lpstr>Slide 6</vt:lpstr>
      <vt:lpstr>Teori Dalam Strategi Komunikasi</vt:lpstr>
      <vt:lpstr>Slide 8</vt:lpstr>
      <vt:lpstr>FORMULASI HARORLD D. LASSWELL</vt:lpstr>
      <vt:lpstr>TELAAH KOMUNIKASI </vt:lpstr>
      <vt:lpstr>Slide 11</vt:lpstr>
      <vt:lpstr>Slide 12</vt:lpstr>
      <vt:lpstr>Telaah pesan</vt:lpstr>
      <vt:lpstr>Slide 14</vt:lpstr>
      <vt:lpstr>8 Pendekatan Komunikasi Persuasif</vt:lpstr>
      <vt:lpstr>Slide 16</vt:lpstr>
      <vt:lpstr>Pendekatan dalam studi komunikasi persuasif</vt:lpstr>
      <vt:lpstr>Slide 18</vt:lpstr>
      <vt:lpstr>Slide 19</vt:lpstr>
      <vt:lpstr>Slide 20</vt:lpstr>
      <vt:lpstr>Slide 21</vt:lpstr>
      <vt:lpstr>Slide 22</vt:lpstr>
      <vt:lpstr>Slide 23</vt:lpstr>
      <vt:lpstr>Slide 24</vt:lpstr>
      <vt:lpstr>EFEK KOMUNIKASI</vt:lpstr>
      <vt:lpstr>Slide 26</vt:lpstr>
      <vt:lpstr>Slide 27</vt:lpstr>
      <vt:lpstr>Slide 28</vt:lpstr>
      <vt:lpstr>Slide 29</vt:lpstr>
      <vt:lpstr>GLOBALISASI KOMUNIKASI</vt:lpstr>
      <vt:lpstr>RELATIONSHIP</vt:lpstr>
      <vt:lpstr>Slide 32</vt:lpstr>
      <vt:lpstr>Slide 33</vt:lpstr>
      <vt:lpstr>ANCAMAN MEDIA</vt:lpstr>
      <vt:lpstr>IMPERALISME KEBUDAYAAN</vt:lpstr>
      <vt:lpstr>Slide 36</vt:lpstr>
      <vt:lpstr>TATA KOMUNIKASI DAN INFORMASI DUNIA BARU</vt:lpstr>
      <vt:lpstr>Slide 38</vt:lpstr>
      <vt:lpstr>DISKUSI DAN ANALISAKAN KUMPULKAN DALAM HARD COPY  TGL 30 NOVEMBER2019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STRATEGY (Strategi pendekatan)</dc:title>
  <dc:creator>BUNDA RATU</dc:creator>
  <cp:lastModifiedBy>BUNDA RATU</cp:lastModifiedBy>
  <cp:revision>16</cp:revision>
  <dcterms:created xsi:type="dcterms:W3CDTF">2018-10-26T06:23:17Z</dcterms:created>
  <dcterms:modified xsi:type="dcterms:W3CDTF">2019-11-15T03:44:20Z</dcterms:modified>
</cp:coreProperties>
</file>