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handoutMasterIdLst>
    <p:handoutMasterId r:id="rId9"/>
  </p:handoutMasterIdLst>
  <p:sldIdLst>
    <p:sldId id="256" r:id="rId2"/>
    <p:sldId id="259" r:id="rId3"/>
    <p:sldId id="260" r:id="rId4"/>
    <p:sldId id="261" r:id="rId5"/>
    <p:sldId id="262" r:id="rId6"/>
    <p:sldId id="274" r:id="rId7"/>
    <p:sldId id="263" r:id="rId8"/>
  </p:sldIdLst>
  <p:sldSz cx="9144000" cy="6858000" type="screen4x3"/>
  <p:notesSz cx="6858000" cy="93122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25763"/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37" autoAdjust="0"/>
    <p:restoredTop sz="94679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555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4555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7A83B28-AB21-446A-A847-AF58B93B40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0179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5828ED-3F48-4CB5-BAB8-0AEAE7E50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9BCC3D-A6CF-4F51-B68C-A8B6E3A081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ABE14B-8DDB-40A0-9A8D-9A2DC8691F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5DB348-0594-4C22-BAFA-7DAE59FD5F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B9710D-716D-4A16-89DC-B3B6453A62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FBD4E-7C2F-4CD0-9AFC-21C26C9BD2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9E6022-3E02-4F76-A795-45501A9036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4AD70D-2190-4F5E-A291-3341A6BE45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7F638F-45BA-4B9C-98BC-F846843259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A2A71C-AAB6-4270-8EEE-6EE3303B75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6EED0E-BAE2-478C-9640-A53662829B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9155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6F39AC9B-8DE3-4826-8DEC-0745780452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0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914400" y="3429000"/>
            <a:ext cx="7772400" cy="2819400"/>
          </a:xfrm>
        </p:spPr>
        <p:txBody>
          <a:bodyPr/>
          <a:lstStyle/>
          <a:p>
            <a:pPr eaLnBrk="1" hangingPunct="1">
              <a:defRPr/>
            </a:pPr>
            <a:endParaRPr lang="en-US" b="1" dirty="0" smtClean="0">
              <a:latin typeface="Algerian" pitchFamily="82" charset="0"/>
            </a:endParaRPr>
          </a:p>
        </p:txBody>
      </p:sp>
      <p:pic>
        <p:nvPicPr>
          <p:cNvPr id="5" name="Picture 4" descr="menulis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664373">
            <a:off x="648608" y="594241"/>
            <a:ext cx="3786190" cy="3643314"/>
          </a:xfrm>
          <a:prstGeom prst="rect">
            <a:avLst/>
          </a:prstGeom>
        </p:spPr>
      </p:pic>
      <p:sp>
        <p:nvSpPr>
          <p:cNvPr id="2051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762000" y="3276600"/>
            <a:ext cx="8382000" cy="4495800"/>
          </a:xfrm>
        </p:spPr>
        <p:txBody>
          <a:bodyPr/>
          <a:lstStyle/>
          <a:p>
            <a:pPr eaLnBrk="1" hangingPunct="1">
              <a:defRPr/>
            </a:pPr>
            <a:r>
              <a:rPr lang="id-ID" sz="6000" b="1" dirty="0" smtClean="0">
                <a:solidFill>
                  <a:srgbClr val="FFC000"/>
                </a:solidFill>
                <a:latin typeface="Algerian" pitchFamily="82" charset="0"/>
              </a:rPr>
              <a:t>Teknik </a:t>
            </a:r>
            <a:br>
              <a:rPr lang="id-ID" sz="6000" b="1" dirty="0" smtClean="0">
                <a:solidFill>
                  <a:srgbClr val="FFC000"/>
                </a:solidFill>
                <a:latin typeface="Algerian" pitchFamily="82" charset="0"/>
              </a:rPr>
            </a:br>
            <a:r>
              <a:rPr lang="id-ID" sz="6000" b="1" dirty="0" smtClean="0">
                <a:solidFill>
                  <a:srgbClr val="FFC000"/>
                </a:solidFill>
                <a:latin typeface="Algerian" pitchFamily="82" charset="0"/>
              </a:rPr>
              <a:t>Penulisan Ilmiah</a:t>
            </a:r>
            <a:endParaRPr lang="en-US" sz="6000" dirty="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1000" y="838200"/>
            <a:ext cx="8510588" cy="1325563"/>
          </a:xfrm>
        </p:spPr>
        <p:txBody>
          <a:bodyPr/>
          <a:lstStyle/>
          <a:p>
            <a:r>
              <a:rPr lang="id-ID" sz="2400" dirty="0" smtClean="0"/>
              <a:t/>
            </a:r>
            <a:br>
              <a:rPr lang="id-ID" sz="2400" dirty="0" smtClean="0"/>
            </a:br>
            <a:r>
              <a:rPr lang="id-ID" sz="2400" dirty="0" smtClean="0"/>
              <a:t> Penulisan ilmiah merujuk penulisan yang berlandaskan metodologi keilmuan atau metodologi saintifik </a:t>
            </a:r>
            <a:endParaRPr lang="en-US" sz="2400" dirty="0" smtClean="0"/>
          </a:p>
        </p:txBody>
      </p:sp>
      <p:sp>
        <p:nvSpPr>
          <p:cNvPr id="512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2590800"/>
            <a:ext cx="8540750" cy="3508375"/>
          </a:xfrm>
        </p:spPr>
        <p:txBody>
          <a:bodyPr/>
          <a:lstStyle/>
          <a:p>
            <a:endParaRPr lang="id-ID" sz="2000" dirty="0" smtClean="0"/>
          </a:p>
          <a:p>
            <a:pPr algn="ctr">
              <a:buNone/>
            </a:pPr>
            <a:r>
              <a:rPr lang="id-ID" sz="2400" b="1" dirty="0" smtClean="0">
                <a:solidFill>
                  <a:srgbClr val="FFC000"/>
                </a:solidFill>
                <a:effectLst/>
              </a:rPr>
              <a:t>	 Metodologi saintifik ialah :</a:t>
            </a:r>
          </a:p>
          <a:p>
            <a:pPr algn="ctr">
              <a:buNone/>
            </a:pPr>
            <a:r>
              <a:rPr lang="id-ID" sz="2400" b="1" dirty="0" smtClean="0">
                <a:solidFill>
                  <a:srgbClr val="FFC000"/>
                </a:solidFill>
                <a:effectLst/>
              </a:rPr>
              <a:t>pendekatan mengungkapkan fakta dan bukti bagi mendukung kebenaran melalui bebarapa langkah seperti perumusan masalah, pembentukan hipotesis, dan pengujian kebenaran. </a:t>
            </a:r>
            <a:endParaRPr lang="en-US" sz="2400" b="1" dirty="0" smtClean="0">
              <a:solidFill>
                <a:srgbClr val="FFC00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28600" y="1143000"/>
            <a:ext cx="8510588" cy="4724400"/>
          </a:xfrm>
        </p:spPr>
        <p:txBody>
          <a:bodyPr/>
          <a:lstStyle/>
          <a:p>
            <a:r>
              <a:rPr lang="id-ID" sz="2800" dirty="0" smtClean="0"/>
              <a:t/>
            </a:r>
            <a:br>
              <a:rPr lang="id-ID" sz="2800" dirty="0" smtClean="0"/>
            </a:br>
            <a:r>
              <a:rPr lang="id-ID" sz="2800" dirty="0" smtClean="0"/>
              <a:t> Bahasa penulisan ilmiah, biasanya memilih kata, istilah, ungkapan yang maknanya bersifat denotasi, yaitu tepat dan jelas supaya tidak disalahartikan dengan makna-makna lain. Dengan demikian karangan ilmiah harus bersifat objektif, jujur dan tepat. 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381000"/>
            <a:ext cx="8510588" cy="1325563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/>
              <a:t>TEKNIK PENULISAN  ILMIAH </a:t>
            </a:r>
            <a:r>
              <a:rPr lang="id-ID" sz="2800" b="1" dirty="0" smtClean="0"/>
              <a:t/>
            </a:r>
            <a:br>
              <a:rPr lang="id-ID" sz="2800" b="1" dirty="0" smtClean="0"/>
            </a:br>
            <a:r>
              <a:rPr lang="id-ID" sz="2400" b="1" dirty="0" smtClean="0"/>
              <a:t>(konsep dasar)</a:t>
            </a:r>
            <a:endParaRPr lang="en-US" sz="2400" dirty="0" smtClean="0"/>
          </a:p>
        </p:txBody>
      </p:sp>
      <p:sp>
        <p:nvSpPr>
          <p:cNvPr id="2253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4800" y="1981200"/>
            <a:ext cx="8540750" cy="4422775"/>
          </a:xfrm>
        </p:spPr>
        <p:txBody>
          <a:bodyPr/>
          <a:lstStyle/>
          <a:p>
            <a:pPr lvl="0"/>
            <a:r>
              <a:rPr lang="en-US" sz="2400" dirty="0" err="1" smtClean="0">
                <a:solidFill>
                  <a:srgbClr val="FFC000"/>
                </a:solidFill>
              </a:rPr>
              <a:t>Karya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</a:rPr>
              <a:t>ilmiah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</a:rPr>
              <a:t>merupakan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</a:rPr>
              <a:t>perwujudan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</a:rPr>
              <a:t>kegiatan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</a:rPr>
              <a:t>ilmiah</a:t>
            </a:r>
            <a:r>
              <a:rPr lang="en-US" sz="2400" dirty="0" smtClean="0">
                <a:solidFill>
                  <a:srgbClr val="FFC000"/>
                </a:solidFill>
              </a:rPr>
              <a:t> yang </a:t>
            </a:r>
            <a:r>
              <a:rPr lang="en-US" sz="2400" dirty="0" err="1" smtClean="0">
                <a:solidFill>
                  <a:srgbClr val="FFC000"/>
                </a:solidFill>
              </a:rPr>
              <a:t>dikomunikasikan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</a:rPr>
              <a:t>lewat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</a:rPr>
              <a:t>bahasa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</a:rPr>
              <a:t>tulisan</a:t>
            </a:r>
            <a:r>
              <a:rPr lang="en-US" sz="2400" dirty="0" smtClean="0">
                <a:solidFill>
                  <a:srgbClr val="FFC000"/>
                </a:solidFill>
              </a:rPr>
              <a:t>.</a:t>
            </a:r>
            <a:endParaRPr lang="id-ID" sz="2400" dirty="0" smtClean="0">
              <a:solidFill>
                <a:srgbClr val="FFC000"/>
              </a:solidFill>
            </a:endParaRPr>
          </a:p>
          <a:p>
            <a:pPr lvl="0">
              <a:buNone/>
            </a:pPr>
            <a:endParaRPr lang="id-ID" sz="2400" dirty="0" smtClean="0">
              <a:solidFill>
                <a:srgbClr val="FFC000"/>
              </a:solidFill>
            </a:endParaRPr>
          </a:p>
          <a:p>
            <a:pPr lvl="0"/>
            <a:r>
              <a:rPr lang="en-US" sz="2400" dirty="0" err="1" smtClean="0">
                <a:solidFill>
                  <a:srgbClr val="FFC000"/>
                </a:solidFill>
              </a:rPr>
              <a:t>Karangan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</a:rPr>
              <a:t>atau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</a:rPr>
              <a:t>karya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</a:rPr>
              <a:t>tulis</a:t>
            </a:r>
            <a:r>
              <a:rPr lang="en-US" sz="2400" dirty="0" smtClean="0">
                <a:solidFill>
                  <a:srgbClr val="FFC000"/>
                </a:solidFill>
              </a:rPr>
              <a:t> yang </a:t>
            </a:r>
            <a:r>
              <a:rPr lang="en-US" sz="2400" dirty="0" err="1" smtClean="0">
                <a:solidFill>
                  <a:srgbClr val="FFC000"/>
                </a:solidFill>
              </a:rPr>
              <a:t>menyajikan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</a:rPr>
              <a:t>fakta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</a:rPr>
              <a:t>dan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</a:rPr>
              <a:t>ditulis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</a:rPr>
              <a:t>dengan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</a:rPr>
              <a:t>menggunakan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</a:rPr>
              <a:t>metode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</a:rPr>
              <a:t>penulisan</a:t>
            </a:r>
            <a:r>
              <a:rPr lang="en-US" sz="2400" dirty="0" smtClean="0">
                <a:solidFill>
                  <a:srgbClr val="FFC000"/>
                </a:solidFill>
              </a:rPr>
              <a:t> yang </a:t>
            </a:r>
            <a:r>
              <a:rPr lang="en-US" sz="2400" dirty="0" err="1" smtClean="0">
                <a:solidFill>
                  <a:srgbClr val="FFC000"/>
                </a:solidFill>
              </a:rPr>
              <a:t>baku</a:t>
            </a:r>
            <a:endParaRPr lang="id-ID" sz="2400" dirty="0" smtClean="0">
              <a:solidFill>
                <a:srgbClr val="FFC000"/>
              </a:solidFill>
            </a:endParaRPr>
          </a:p>
          <a:p>
            <a:pPr lvl="0">
              <a:buNone/>
            </a:pPr>
            <a:endParaRPr lang="id-ID" sz="2400" dirty="0" smtClean="0">
              <a:solidFill>
                <a:srgbClr val="FFC000"/>
              </a:solidFill>
            </a:endParaRPr>
          </a:p>
          <a:p>
            <a:pPr lvl="0"/>
            <a:r>
              <a:rPr lang="en-US" sz="2400" dirty="0" err="1" smtClean="0">
                <a:solidFill>
                  <a:srgbClr val="FFC000"/>
                </a:solidFill>
              </a:rPr>
              <a:t>Suatu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</a:rPr>
              <a:t>tulisan</a:t>
            </a:r>
            <a:r>
              <a:rPr lang="en-US" sz="2400" dirty="0" smtClean="0">
                <a:solidFill>
                  <a:srgbClr val="FFC000"/>
                </a:solidFill>
              </a:rPr>
              <a:t> yang </a:t>
            </a:r>
            <a:r>
              <a:rPr lang="en-US" sz="2400" dirty="0" err="1" smtClean="0">
                <a:solidFill>
                  <a:srgbClr val="FFC000"/>
                </a:solidFill>
              </a:rPr>
              <a:t>membahas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</a:rPr>
              <a:t>permasalahan</a:t>
            </a:r>
            <a:r>
              <a:rPr lang="en-US" sz="2400" dirty="0" smtClean="0">
                <a:solidFill>
                  <a:srgbClr val="FFC000"/>
                </a:solidFill>
              </a:rPr>
              <a:t>. </a:t>
            </a:r>
            <a:r>
              <a:rPr lang="en-US" sz="2400" dirty="0" err="1" smtClean="0">
                <a:solidFill>
                  <a:srgbClr val="FFC000"/>
                </a:solidFill>
              </a:rPr>
              <a:t>Pembahasan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</a:rPr>
              <a:t>itu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</a:rPr>
              <a:t>dilakukan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</a:rPr>
              <a:t>berdasarkan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</a:rPr>
              <a:t>penyelidikan</a:t>
            </a:r>
            <a:r>
              <a:rPr lang="en-US" sz="2400" dirty="0" smtClean="0">
                <a:solidFill>
                  <a:srgbClr val="FFC000"/>
                </a:solidFill>
              </a:rPr>
              <a:t>, </a:t>
            </a:r>
            <a:r>
              <a:rPr lang="en-US" sz="2400" dirty="0" err="1" smtClean="0">
                <a:solidFill>
                  <a:srgbClr val="FFC000"/>
                </a:solidFill>
              </a:rPr>
              <a:t>pengamatan</a:t>
            </a:r>
            <a:r>
              <a:rPr lang="en-US" sz="2400" dirty="0" smtClean="0">
                <a:solidFill>
                  <a:srgbClr val="FFC000"/>
                </a:solidFill>
              </a:rPr>
              <a:t>, </a:t>
            </a:r>
            <a:r>
              <a:rPr lang="en-US" sz="2400" dirty="0" err="1" smtClean="0">
                <a:solidFill>
                  <a:srgbClr val="FFC000"/>
                </a:solidFill>
              </a:rPr>
              <a:t>pengumpulan</a:t>
            </a:r>
            <a:r>
              <a:rPr lang="en-US" sz="2400" dirty="0" smtClean="0">
                <a:solidFill>
                  <a:srgbClr val="FFC000"/>
                </a:solidFill>
              </a:rPr>
              <a:t> data yang </a:t>
            </a:r>
            <a:r>
              <a:rPr lang="en-US" sz="2400" dirty="0" err="1" smtClean="0">
                <a:solidFill>
                  <a:srgbClr val="FFC000"/>
                </a:solidFill>
              </a:rPr>
              <a:t>diperoleh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</a:rPr>
              <a:t>melalui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</a:rPr>
              <a:t>penelitian</a:t>
            </a:r>
            <a:r>
              <a:rPr lang="en-US" sz="2400" dirty="0" smtClean="0">
                <a:solidFill>
                  <a:srgbClr val="FFC000"/>
                </a:solidFill>
              </a:rPr>
              <a:t>.</a:t>
            </a:r>
            <a:endParaRPr lang="id-ID" sz="24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1" name="Rectangle 9"/>
          <p:cNvSpPr>
            <a:spLocks noGrp="1" noRot="1" noChangeArrowheads="1"/>
          </p:cNvSpPr>
          <p:nvPr>
            <p:ph type="ctrTitle"/>
          </p:nvPr>
        </p:nvSpPr>
        <p:spPr>
          <a:xfrm>
            <a:off x="228600" y="0"/>
            <a:ext cx="6477000" cy="1600200"/>
          </a:xfrm>
        </p:spPr>
        <p:txBody>
          <a:bodyPr/>
          <a:lstStyle/>
          <a:p>
            <a:pPr algn="l"/>
            <a:r>
              <a:rPr lang="en-US" sz="2400" b="1" dirty="0" smtClean="0"/>
              <a:t>HAL YANG HARUS ADA DALAM KARYA TULIS ILMIAH</a:t>
            </a:r>
            <a:r>
              <a:rPr lang="id-ID" sz="2400" b="1" dirty="0" smtClean="0"/>
              <a:t>:</a:t>
            </a:r>
            <a:endParaRPr lang="id-ID" sz="24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0" y="1676400"/>
            <a:ext cx="9144000" cy="5181600"/>
          </a:xfrm>
        </p:spPr>
        <p:txBody>
          <a:bodyPr/>
          <a:lstStyle/>
          <a:p>
            <a:pPr marL="457200" lvl="0" indent="-457200" algn="just">
              <a:buFont typeface="+mj-lt"/>
              <a:buAutoNum type="alphaLcPeriod"/>
            </a:pPr>
            <a:r>
              <a:rPr lang="en-US" sz="2400" dirty="0" err="1" smtClean="0"/>
              <a:t>Karya</a:t>
            </a:r>
            <a:r>
              <a:rPr lang="en-US" sz="2400" dirty="0" smtClean="0"/>
              <a:t> </a:t>
            </a:r>
            <a:r>
              <a:rPr lang="en-US" sz="2400" dirty="0" err="1" smtClean="0"/>
              <a:t>ilmiah</a:t>
            </a:r>
            <a:r>
              <a:rPr lang="en-US" sz="2400" dirty="0" smtClean="0"/>
              <a:t> </a:t>
            </a:r>
            <a:r>
              <a:rPr lang="en-US" sz="2400" dirty="0" err="1" smtClean="0"/>
              <a:t>memuat</a:t>
            </a:r>
            <a:r>
              <a:rPr lang="en-US" sz="2400" dirty="0" smtClean="0"/>
              <a:t> </a:t>
            </a:r>
            <a:r>
              <a:rPr lang="en-US" sz="2400" dirty="0" err="1" smtClean="0"/>
              <a:t>gagasan</a:t>
            </a:r>
            <a:r>
              <a:rPr lang="en-US" sz="2400" dirty="0" smtClean="0"/>
              <a:t> </a:t>
            </a:r>
            <a:r>
              <a:rPr lang="en-US" sz="2400" dirty="0" err="1" smtClean="0"/>
              <a:t>ilmiah</a:t>
            </a:r>
            <a:r>
              <a:rPr lang="en-US" sz="2400" dirty="0" smtClean="0"/>
              <a:t> </a:t>
            </a:r>
            <a:endParaRPr lang="id-ID" sz="2400" dirty="0" smtClean="0"/>
          </a:p>
          <a:p>
            <a:pPr marL="457200" lvl="0" indent="-457200" algn="just">
              <a:buFont typeface="+mj-lt"/>
              <a:buAutoNum type="alphaLcPeriod"/>
              <a:tabLst>
                <a:tab pos="265113" algn="l"/>
              </a:tabLst>
            </a:pPr>
            <a:r>
              <a:rPr lang="en-US" sz="2400" dirty="0" err="1" smtClean="0"/>
              <a:t>Keindahan</a:t>
            </a:r>
            <a:r>
              <a:rPr lang="en-US" sz="2400" dirty="0" smtClean="0"/>
              <a:t> </a:t>
            </a:r>
            <a:r>
              <a:rPr lang="en-US" sz="2400" dirty="0" err="1" smtClean="0"/>
              <a:t>karya</a:t>
            </a:r>
            <a:r>
              <a:rPr lang="en-US" sz="2400" dirty="0" smtClean="0"/>
              <a:t> </a:t>
            </a:r>
            <a:r>
              <a:rPr lang="en-US" sz="2400" dirty="0" err="1" smtClean="0"/>
              <a:t>ilmiah</a:t>
            </a:r>
            <a:r>
              <a:rPr lang="en-US" sz="2400" dirty="0" smtClean="0"/>
              <a:t> </a:t>
            </a:r>
            <a:r>
              <a:rPr lang="en-US" sz="2400" dirty="0" err="1" smtClean="0"/>
              <a:t>terletak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bangun</a:t>
            </a:r>
            <a:r>
              <a:rPr lang="en-US" sz="2400" dirty="0" smtClean="0"/>
              <a:t> </a:t>
            </a:r>
            <a:r>
              <a:rPr lang="en-US" sz="2400" dirty="0" err="1" smtClean="0"/>
              <a:t>pikir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unsur-unsur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menyangganya</a:t>
            </a:r>
            <a:endParaRPr lang="id-ID" sz="2400" dirty="0" smtClean="0"/>
          </a:p>
          <a:p>
            <a:pPr marL="457200" lvl="0" indent="-457200" algn="just">
              <a:buFont typeface="+mj-lt"/>
              <a:buAutoNum type="alphaLcPeriod"/>
            </a:pPr>
            <a:r>
              <a:rPr lang="en-US" sz="2400" dirty="0" err="1" smtClean="0"/>
              <a:t>Karya</a:t>
            </a:r>
            <a:r>
              <a:rPr lang="en-US" sz="2400" dirty="0" smtClean="0"/>
              <a:t> </a:t>
            </a:r>
            <a:r>
              <a:rPr lang="en-US" sz="2400" dirty="0" err="1" smtClean="0"/>
              <a:t>ilmiah</a:t>
            </a:r>
            <a:r>
              <a:rPr lang="en-US" sz="2400" dirty="0" smtClean="0"/>
              <a:t> </a:t>
            </a:r>
            <a:r>
              <a:rPr lang="en-US" sz="2400" dirty="0" err="1" smtClean="0"/>
              <a:t>terdiri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unsur-unsur</a:t>
            </a:r>
            <a:r>
              <a:rPr lang="en-US" sz="2400" dirty="0" smtClean="0"/>
              <a:t> : </a:t>
            </a:r>
            <a:r>
              <a:rPr lang="en-US" sz="2400" dirty="0" err="1" smtClean="0"/>
              <a:t>kata</a:t>
            </a:r>
            <a:r>
              <a:rPr lang="en-US" sz="2400" dirty="0" smtClean="0"/>
              <a:t>, </a:t>
            </a:r>
            <a:r>
              <a:rPr lang="en-US" sz="2400" dirty="0" err="1" smtClean="0"/>
              <a:t>angka</a:t>
            </a:r>
            <a:r>
              <a:rPr lang="en-US" sz="2400" dirty="0" smtClean="0"/>
              <a:t>, </a:t>
            </a:r>
            <a:r>
              <a:rPr lang="en-US" sz="2400" dirty="0" err="1" smtClean="0"/>
              <a:t>tabel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gambar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tersusun</a:t>
            </a:r>
            <a:r>
              <a:rPr lang="en-US" sz="2400" dirty="0" smtClean="0"/>
              <a:t> </a:t>
            </a:r>
            <a:r>
              <a:rPr lang="en-US" sz="2400" dirty="0" err="1" smtClean="0"/>
              <a:t>mendukung</a:t>
            </a:r>
            <a:r>
              <a:rPr lang="en-US" sz="2400" dirty="0" smtClean="0"/>
              <a:t> </a:t>
            </a:r>
            <a:r>
              <a:rPr lang="en-US" sz="2400" dirty="0" err="1" smtClean="0"/>
              <a:t>alur</a:t>
            </a:r>
            <a:r>
              <a:rPr lang="en-US" sz="2400" dirty="0" smtClean="0"/>
              <a:t> </a:t>
            </a:r>
            <a:r>
              <a:rPr lang="en-US" sz="2400" dirty="0" err="1" smtClean="0"/>
              <a:t>pikir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teratur</a:t>
            </a:r>
            <a:endParaRPr lang="id-ID" sz="2400" dirty="0" smtClean="0"/>
          </a:p>
          <a:p>
            <a:pPr marL="457200" lvl="0" indent="-457200" algn="just">
              <a:buFont typeface="+mj-lt"/>
              <a:buAutoNum type="alphaLcPeriod"/>
            </a:pPr>
            <a:r>
              <a:rPr lang="en-US" sz="2400" dirty="0" err="1" smtClean="0"/>
              <a:t>Alur</a:t>
            </a:r>
            <a:r>
              <a:rPr lang="en-US" sz="2400" dirty="0" smtClean="0"/>
              <a:t> </a:t>
            </a:r>
            <a:r>
              <a:rPr lang="en-US" sz="2400" dirty="0" err="1" smtClean="0"/>
              <a:t>pikir</a:t>
            </a:r>
            <a:r>
              <a:rPr lang="en-US" sz="2400" dirty="0" smtClean="0"/>
              <a:t> </a:t>
            </a:r>
            <a:r>
              <a:rPr lang="en-US" sz="2400" dirty="0" err="1" smtClean="0"/>
              <a:t>dituangkan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sistematika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notasi</a:t>
            </a:r>
            <a:endParaRPr lang="id-ID" sz="2400" dirty="0" smtClean="0"/>
          </a:p>
          <a:p>
            <a:pPr marL="457200" lvl="0" indent="-457200" algn="just">
              <a:buFont typeface="+mj-lt"/>
              <a:buAutoNum type="alphaLcPeriod"/>
            </a:pPr>
            <a:r>
              <a:rPr lang="en-US" sz="2400" dirty="0" err="1" smtClean="0"/>
              <a:t>Karya</a:t>
            </a:r>
            <a:r>
              <a:rPr lang="en-US" sz="2400" dirty="0" smtClean="0"/>
              <a:t> </a:t>
            </a:r>
            <a:r>
              <a:rPr lang="en-US" sz="2400" dirty="0" err="1" smtClean="0"/>
              <a:t>ilmiah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mampu</a:t>
            </a:r>
            <a:r>
              <a:rPr lang="en-US" sz="2400" dirty="0" smtClean="0"/>
              <a:t> </a:t>
            </a:r>
            <a:r>
              <a:rPr lang="en-US" sz="2400" dirty="0" err="1" smtClean="0"/>
              <a:t>mengekspresikan</a:t>
            </a:r>
            <a:r>
              <a:rPr lang="en-US" sz="2400" dirty="0" smtClean="0"/>
              <a:t> </a:t>
            </a:r>
            <a:r>
              <a:rPr lang="en-US" sz="2400" dirty="0" err="1" smtClean="0"/>
              <a:t>asas-asas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terkandung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hakikat</a:t>
            </a:r>
            <a:r>
              <a:rPr lang="en-US" sz="2400" dirty="0" smtClean="0"/>
              <a:t> </a:t>
            </a:r>
            <a:r>
              <a:rPr lang="en-US" sz="2400" dirty="0" err="1" smtClean="0"/>
              <a:t>ilmu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mengindahkan</a:t>
            </a:r>
            <a:r>
              <a:rPr lang="en-US" sz="2400" dirty="0" smtClean="0"/>
              <a:t> </a:t>
            </a:r>
            <a:r>
              <a:rPr lang="en-US" sz="2400" dirty="0" err="1" smtClean="0"/>
              <a:t>kaidah-kaidah</a:t>
            </a:r>
            <a:r>
              <a:rPr lang="en-US" sz="2400" dirty="0" smtClean="0"/>
              <a:t> </a:t>
            </a:r>
            <a:r>
              <a:rPr lang="en-US" sz="2400" dirty="0" err="1" smtClean="0"/>
              <a:t>kebahasaan</a:t>
            </a:r>
            <a:r>
              <a:rPr lang="en-US" sz="2400" dirty="0" smtClean="0"/>
              <a:t>.</a:t>
            </a:r>
            <a:endParaRPr lang="id-ID" sz="2400" dirty="0" smtClean="0"/>
          </a:p>
          <a:p>
            <a:pPr marL="457200" lvl="0" indent="-457200" algn="just">
              <a:buFont typeface="+mj-lt"/>
              <a:buAutoNum type="alphaLcPeriod"/>
            </a:pPr>
            <a:r>
              <a:rPr lang="en-US" sz="2400" dirty="0" err="1" smtClean="0"/>
              <a:t>Karya</a:t>
            </a:r>
            <a:r>
              <a:rPr lang="en-US" sz="2400" dirty="0" smtClean="0"/>
              <a:t> </a:t>
            </a:r>
            <a:r>
              <a:rPr lang="en-US" sz="2400" dirty="0" err="1" smtClean="0"/>
              <a:t>ilmiah</a:t>
            </a:r>
            <a:r>
              <a:rPr lang="en-US" sz="2400" dirty="0" smtClean="0"/>
              <a:t> </a:t>
            </a:r>
            <a:r>
              <a:rPr lang="en-US" sz="2400" dirty="0" err="1" smtClean="0"/>
              <a:t>terdiri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serangkaian</a:t>
            </a:r>
            <a:r>
              <a:rPr lang="en-US" sz="2400" dirty="0" smtClean="0"/>
              <a:t> </a:t>
            </a:r>
            <a:r>
              <a:rPr lang="en-US" sz="2400" dirty="0" err="1" smtClean="0"/>
              <a:t>narasi</a:t>
            </a:r>
            <a:r>
              <a:rPr lang="en-US" sz="2400" dirty="0" smtClean="0"/>
              <a:t> (</a:t>
            </a:r>
            <a:r>
              <a:rPr lang="en-US" sz="2400" dirty="0" err="1" smtClean="0"/>
              <a:t>penceritaan</a:t>
            </a:r>
            <a:r>
              <a:rPr lang="en-US" sz="2400" dirty="0" smtClean="0"/>
              <a:t>), </a:t>
            </a:r>
            <a:r>
              <a:rPr lang="en-US" sz="2400" dirty="0" err="1" smtClean="0"/>
              <a:t>eksposisi</a:t>
            </a:r>
            <a:r>
              <a:rPr lang="en-US" sz="2400" dirty="0" smtClean="0"/>
              <a:t> (</a:t>
            </a:r>
            <a:r>
              <a:rPr lang="en-US" sz="2400" dirty="0" err="1" smtClean="0"/>
              <a:t>paparan</a:t>
            </a:r>
            <a:r>
              <a:rPr lang="en-US" sz="2400" dirty="0" smtClean="0"/>
              <a:t>), </a:t>
            </a:r>
            <a:r>
              <a:rPr lang="en-US" sz="2400" dirty="0" err="1" smtClean="0"/>
              <a:t>deskripsi</a:t>
            </a:r>
            <a:r>
              <a:rPr lang="en-US" sz="2400" dirty="0" smtClean="0"/>
              <a:t> (</a:t>
            </a:r>
            <a:r>
              <a:rPr lang="en-US" sz="2400" dirty="0" err="1" smtClean="0"/>
              <a:t>lukisan</a:t>
            </a:r>
            <a:r>
              <a:rPr lang="en-US" sz="2400" dirty="0" smtClean="0"/>
              <a:t>),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argumentasi</a:t>
            </a:r>
            <a:r>
              <a:rPr lang="en-US" sz="2400" dirty="0" smtClean="0"/>
              <a:t> (</a:t>
            </a:r>
            <a:r>
              <a:rPr lang="en-US" sz="2400" dirty="0" err="1" smtClean="0"/>
              <a:t>alasan</a:t>
            </a:r>
            <a:r>
              <a:rPr lang="en-US" sz="2400" dirty="0" smtClean="0"/>
              <a:t>).</a:t>
            </a:r>
            <a:endParaRPr lang="id-ID" sz="2400" dirty="0" smtClean="0"/>
          </a:p>
          <a:p>
            <a:pPr marL="457200" indent="-457200" algn="just">
              <a:buFont typeface="+mj-lt"/>
              <a:buAutoNum type="alphaLcPeriod"/>
            </a:pPr>
            <a:endParaRPr lang="id-ID" sz="24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28600" y="685800"/>
            <a:ext cx="7543800" cy="838200"/>
          </a:xfrm>
        </p:spPr>
        <p:txBody>
          <a:bodyPr/>
          <a:lstStyle/>
          <a:p>
            <a:pPr algn="l"/>
            <a:r>
              <a:rPr lang="en-US" sz="2800" b="1" dirty="0" smtClean="0"/>
              <a:t>KONSEP DASAR KARYA ILMIAH :</a:t>
            </a:r>
            <a:r>
              <a:rPr lang="id-ID" sz="2800" dirty="0" smtClean="0"/>
              <a:t/>
            </a:r>
            <a:br>
              <a:rPr lang="id-ID" sz="2800" dirty="0" smtClean="0"/>
            </a:br>
            <a:endParaRPr lang="id-ID" sz="28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28600" y="1752600"/>
            <a:ext cx="8686800" cy="4953000"/>
          </a:xfrm>
        </p:spPr>
        <p:txBody>
          <a:bodyPr/>
          <a:lstStyle/>
          <a:p>
            <a:pPr marL="457200" lvl="0" indent="-457200" algn="just">
              <a:buFont typeface="+mj-lt"/>
              <a:buAutoNum type="alphaLcPeriod"/>
            </a:pPr>
            <a:r>
              <a:rPr lang="en-US" sz="2000" dirty="0" err="1" smtClean="0"/>
              <a:t>Karya</a:t>
            </a:r>
            <a:r>
              <a:rPr lang="en-US" sz="2000" dirty="0" smtClean="0"/>
              <a:t> </a:t>
            </a:r>
            <a:r>
              <a:rPr lang="en-US" sz="2000" dirty="0" err="1" smtClean="0"/>
              <a:t>ilmiah</a:t>
            </a:r>
            <a:r>
              <a:rPr lang="en-US" sz="2000" dirty="0" smtClean="0"/>
              <a:t>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permasalahan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pemecahan</a:t>
            </a:r>
            <a:r>
              <a:rPr lang="en-US" sz="2000" dirty="0" smtClean="0"/>
              <a:t> </a:t>
            </a:r>
            <a:r>
              <a:rPr lang="en-US" sz="2000" dirty="0" err="1" smtClean="0"/>
              <a:t>masalah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menggunakan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alur</a:t>
            </a:r>
            <a:r>
              <a:rPr lang="en-US" sz="2000" dirty="0" smtClean="0"/>
              <a:t> </a:t>
            </a:r>
            <a:r>
              <a:rPr lang="en-US" sz="2000" dirty="0" err="1" smtClean="0"/>
              <a:t>pemikiran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pemecahan</a:t>
            </a:r>
            <a:r>
              <a:rPr lang="en-US" sz="2000" dirty="0" smtClean="0"/>
              <a:t> </a:t>
            </a:r>
            <a:r>
              <a:rPr lang="en-US" sz="2000" dirty="0" err="1" smtClean="0"/>
              <a:t>masalah</a:t>
            </a:r>
            <a:endParaRPr lang="id-ID" sz="2000" dirty="0" smtClean="0"/>
          </a:p>
          <a:p>
            <a:pPr marL="457200" lvl="0" indent="-457200" algn="just">
              <a:buFont typeface="+mj-lt"/>
              <a:buAutoNum type="alphaLcPeriod"/>
            </a:pPr>
            <a:r>
              <a:rPr lang="en-US" sz="2000" dirty="0" err="1" smtClean="0"/>
              <a:t>Alur</a:t>
            </a:r>
            <a:r>
              <a:rPr lang="en-US" sz="2000" dirty="0" smtClean="0"/>
              <a:t> </a:t>
            </a:r>
            <a:r>
              <a:rPr lang="en-US" sz="2000" dirty="0" err="1" smtClean="0"/>
              <a:t>pemikiran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 </a:t>
            </a:r>
            <a:r>
              <a:rPr lang="en-US" sz="2000" dirty="0" err="1" smtClean="0"/>
              <a:t>tertuang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metode</a:t>
            </a:r>
            <a:r>
              <a:rPr lang="en-US" sz="2000" dirty="0" smtClean="0"/>
              <a:t> </a:t>
            </a:r>
            <a:r>
              <a:rPr lang="en-US" sz="2000" dirty="0" err="1" smtClean="0"/>
              <a:t>penelitian</a:t>
            </a:r>
            <a:endParaRPr lang="id-ID" sz="2000" dirty="0" smtClean="0"/>
          </a:p>
          <a:p>
            <a:pPr marL="457200" lvl="0" indent="-457200" algn="just">
              <a:buFont typeface="+mj-lt"/>
              <a:buAutoNum type="alphaLcPeriod"/>
            </a:pPr>
            <a:r>
              <a:rPr lang="en-US" sz="2000" dirty="0" err="1" smtClean="0"/>
              <a:t>Metode</a:t>
            </a:r>
            <a:r>
              <a:rPr lang="en-US" sz="2000" dirty="0" smtClean="0"/>
              <a:t> </a:t>
            </a:r>
            <a:r>
              <a:rPr lang="en-US" sz="2000" dirty="0" err="1" smtClean="0"/>
              <a:t>penelitian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mengungkapkan</a:t>
            </a:r>
            <a:r>
              <a:rPr lang="en-US" sz="2000" dirty="0" smtClean="0"/>
              <a:t> </a:t>
            </a:r>
            <a:r>
              <a:rPr lang="en-US" sz="2000" dirty="0" err="1" smtClean="0"/>
              <a:t>pemecahan</a:t>
            </a:r>
            <a:r>
              <a:rPr lang="en-US" sz="2000" dirty="0" smtClean="0"/>
              <a:t> </a:t>
            </a:r>
            <a:r>
              <a:rPr lang="en-US" sz="2000" dirty="0" err="1" smtClean="0"/>
              <a:t>masalah</a:t>
            </a:r>
            <a:r>
              <a:rPr lang="en-US" sz="2000" dirty="0" smtClean="0"/>
              <a:t>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cara</a:t>
            </a:r>
            <a:r>
              <a:rPr lang="en-US" sz="2000" dirty="0" smtClean="0"/>
              <a:t> </a:t>
            </a:r>
            <a:r>
              <a:rPr lang="en-US" sz="2000" dirty="0" err="1" smtClean="0"/>
              <a:t>ilmiah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mendapatkan</a:t>
            </a:r>
            <a:r>
              <a:rPr lang="en-US" sz="2000" dirty="0" smtClean="0"/>
              <a:t> data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tujuan</a:t>
            </a:r>
            <a:r>
              <a:rPr lang="en-US" sz="2000" dirty="0" smtClean="0"/>
              <a:t> </a:t>
            </a:r>
            <a:r>
              <a:rPr lang="en-US" sz="2000" dirty="0" err="1" smtClean="0"/>
              <a:t>tertentu</a:t>
            </a:r>
            <a:endParaRPr lang="id-ID" sz="2000" dirty="0" smtClean="0"/>
          </a:p>
          <a:p>
            <a:pPr marL="457200" lvl="0" indent="-457200" algn="just">
              <a:buFont typeface="+mj-lt"/>
              <a:buAutoNum type="alphaLcPeriod"/>
            </a:pPr>
            <a:r>
              <a:rPr lang="en-US" sz="2000" dirty="0" smtClean="0"/>
              <a:t>Cara </a:t>
            </a:r>
            <a:r>
              <a:rPr lang="en-US" sz="2000" dirty="0" err="1" smtClean="0"/>
              <a:t>ilmiah</a:t>
            </a:r>
            <a:r>
              <a:rPr lang="en-US" sz="2000" dirty="0" smtClean="0"/>
              <a:t> </a:t>
            </a:r>
            <a:r>
              <a:rPr lang="en-US" sz="2000" dirty="0" err="1" smtClean="0"/>
              <a:t>itu</a:t>
            </a:r>
            <a:r>
              <a:rPr lang="en-US" sz="2000" dirty="0" smtClean="0"/>
              <a:t> </a:t>
            </a:r>
            <a:r>
              <a:rPr lang="en-US" sz="2000" dirty="0" err="1" smtClean="0"/>
              <a:t>dilandasi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metode</a:t>
            </a:r>
            <a:r>
              <a:rPr lang="en-US" sz="2000" dirty="0" smtClean="0"/>
              <a:t> </a:t>
            </a:r>
            <a:r>
              <a:rPr lang="en-US" sz="2000" dirty="0" err="1" smtClean="0"/>
              <a:t>rasional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metode</a:t>
            </a:r>
            <a:r>
              <a:rPr lang="en-US" sz="2000" dirty="0" smtClean="0"/>
              <a:t> </a:t>
            </a:r>
            <a:r>
              <a:rPr lang="en-US" sz="2000" dirty="0" err="1" smtClean="0"/>
              <a:t>empiris</a:t>
            </a:r>
            <a:r>
              <a:rPr lang="en-US" sz="2000" dirty="0" smtClean="0"/>
              <a:t> </a:t>
            </a:r>
            <a:r>
              <a:rPr lang="en-US" sz="2000" dirty="0" err="1" smtClean="0"/>
              <a:t>serta</a:t>
            </a:r>
            <a:r>
              <a:rPr lang="en-US" sz="2000" dirty="0" smtClean="0"/>
              <a:t> </a:t>
            </a:r>
            <a:r>
              <a:rPr lang="en-US" sz="2000" dirty="0" err="1" smtClean="0"/>
              <a:t>metode</a:t>
            </a:r>
            <a:r>
              <a:rPr lang="en-US" sz="2000" dirty="0" smtClean="0"/>
              <a:t> </a:t>
            </a:r>
            <a:r>
              <a:rPr lang="en-US" sz="2000" dirty="0" err="1" smtClean="0"/>
              <a:t>kesisteman</a:t>
            </a:r>
            <a:endParaRPr lang="id-ID" sz="2000" dirty="0" smtClean="0"/>
          </a:p>
          <a:p>
            <a:pPr marL="457200" lvl="0" indent="-457200" algn="just">
              <a:buFont typeface="+mj-lt"/>
              <a:buAutoNum type="alphaLcPeriod"/>
            </a:pPr>
            <a:r>
              <a:rPr lang="en-US" sz="2000" dirty="0" err="1" smtClean="0"/>
              <a:t>Karya</a:t>
            </a:r>
            <a:r>
              <a:rPr lang="en-US" sz="2000" dirty="0" smtClean="0"/>
              <a:t> </a:t>
            </a:r>
            <a:r>
              <a:rPr lang="en-US" sz="2000" dirty="0" err="1" smtClean="0"/>
              <a:t>ilmiah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juga</a:t>
            </a:r>
            <a:r>
              <a:rPr lang="en-US" sz="2000" dirty="0" smtClean="0"/>
              <a:t> </a:t>
            </a:r>
            <a:r>
              <a:rPr lang="en-US" sz="2000" dirty="0" err="1" smtClean="0"/>
              <a:t>disebut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laporan</a:t>
            </a:r>
            <a:r>
              <a:rPr lang="en-US" sz="2000" dirty="0" smtClean="0"/>
              <a:t> </a:t>
            </a:r>
            <a:r>
              <a:rPr lang="en-US" sz="2000" dirty="0" err="1" smtClean="0"/>
              <a:t>hasil</a:t>
            </a:r>
            <a:r>
              <a:rPr lang="en-US" sz="2000" dirty="0" smtClean="0"/>
              <a:t> </a:t>
            </a:r>
            <a:r>
              <a:rPr lang="en-US" sz="2000" dirty="0" err="1" smtClean="0"/>
              <a:t>penelitian</a:t>
            </a:r>
            <a:endParaRPr lang="id-ID" sz="2000" dirty="0" smtClean="0"/>
          </a:p>
          <a:p>
            <a:pPr marL="457200" lvl="0" indent="-457200" algn="just">
              <a:buFont typeface="+mj-lt"/>
              <a:buAutoNum type="alphaLcPeriod"/>
            </a:pPr>
            <a:r>
              <a:rPr lang="en-US" sz="2000" dirty="0" err="1" smtClean="0"/>
              <a:t>Laporan</a:t>
            </a:r>
            <a:r>
              <a:rPr lang="en-US" sz="2000" dirty="0" smtClean="0"/>
              <a:t> </a:t>
            </a:r>
            <a:r>
              <a:rPr lang="en-US" sz="2000" dirty="0" err="1" smtClean="0"/>
              <a:t>hasil</a:t>
            </a:r>
            <a:r>
              <a:rPr lang="en-US" sz="2000" dirty="0" smtClean="0"/>
              <a:t> </a:t>
            </a:r>
            <a:r>
              <a:rPr lang="en-US" sz="2000" dirty="0" err="1" smtClean="0"/>
              <a:t>penelitian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ditulis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dua</a:t>
            </a:r>
            <a:r>
              <a:rPr lang="en-US" sz="2000" dirty="0" smtClean="0"/>
              <a:t> </a:t>
            </a:r>
            <a:r>
              <a:rPr lang="en-US" sz="2000" dirty="0" err="1" smtClean="0"/>
              <a:t>macam</a:t>
            </a:r>
            <a:r>
              <a:rPr lang="en-US" sz="2000" dirty="0" smtClean="0"/>
              <a:t>, </a:t>
            </a:r>
            <a:r>
              <a:rPr lang="en-US" sz="2000" dirty="0" err="1" smtClean="0"/>
              <a:t>yaitu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dokumentasi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publikasi</a:t>
            </a:r>
            <a:endParaRPr lang="id-ID" sz="2000" dirty="0" smtClean="0"/>
          </a:p>
          <a:p>
            <a:pPr algn="just"/>
            <a:endParaRPr lang="id-ID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533400"/>
            <a:ext cx="8510588" cy="1325563"/>
          </a:xfrm>
        </p:spPr>
        <p:txBody>
          <a:bodyPr/>
          <a:lstStyle/>
          <a:p>
            <a:pPr algn="l"/>
            <a:r>
              <a:rPr lang="en-US" sz="2800" b="1" dirty="0" smtClean="0"/>
              <a:t>CIRI KHUSUS KARANGAN ILMIAH</a:t>
            </a:r>
            <a:r>
              <a:rPr lang="id-ID" sz="2800" b="1" dirty="0" smtClean="0"/>
              <a:t>:</a:t>
            </a:r>
            <a:endParaRPr lang="id-ID" sz="2800" dirty="0"/>
          </a:p>
        </p:txBody>
      </p:sp>
      <p:sp>
        <p:nvSpPr>
          <p:cNvPr id="2969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2057400"/>
            <a:ext cx="8540750" cy="4343400"/>
          </a:xfrm>
        </p:spPr>
        <p:txBody>
          <a:bodyPr/>
          <a:lstStyle/>
          <a:p>
            <a:pPr lvl="0"/>
            <a:r>
              <a:rPr lang="en-US" sz="2400" dirty="0" err="1" smtClean="0">
                <a:solidFill>
                  <a:srgbClr val="FFC000"/>
                </a:solidFill>
              </a:rPr>
              <a:t>Jujur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</a:rPr>
              <a:t>dan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</a:rPr>
              <a:t>Akurat</a:t>
            </a:r>
            <a:endParaRPr lang="id-ID" sz="2400" dirty="0" smtClean="0">
              <a:solidFill>
                <a:srgbClr val="FFC000"/>
              </a:solidFill>
            </a:endParaRPr>
          </a:p>
          <a:p>
            <a:pPr lvl="0"/>
            <a:r>
              <a:rPr lang="en-US" sz="2400" dirty="0" err="1" smtClean="0">
                <a:solidFill>
                  <a:srgbClr val="FFC000"/>
                </a:solidFill>
              </a:rPr>
              <a:t>Objektif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</a:rPr>
              <a:t>sesuai</a:t>
            </a:r>
            <a:r>
              <a:rPr lang="en-US" sz="2400" dirty="0" smtClean="0">
                <a:solidFill>
                  <a:srgbClr val="FFC000"/>
                </a:solidFill>
              </a:rPr>
              <a:t> data </a:t>
            </a:r>
            <a:r>
              <a:rPr lang="en-US" sz="2400" dirty="0" err="1" smtClean="0">
                <a:solidFill>
                  <a:srgbClr val="FFC000"/>
                </a:solidFill>
              </a:rPr>
              <a:t>dan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</a:rPr>
              <a:t>fakta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</a:rPr>
              <a:t>di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</a:rPr>
              <a:t>lapangan</a:t>
            </a:r>
            <a:endParaRPr lang="id-ID" sz="2400" dirty="0" smtClean="0">
              <a:solidFill>
                <a:srgbClr val="FFC000"/>
              </a:solidFill>
            </a:endParaRPr>
          </a:p>
          <a:p>
            <a:pPr lvl="0"/>
            <a:r>
              <a:rPr lang="en-US" sz="2400" dirty="0" err="1" smtClean="0">
                <a:solidFill>
                  <a:srgbClr val="FFC000"/>
                </a:solidFill>
              </a:rPr>
              <a:t>Penyajian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</a:rPr>
              <a:t>topik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</a:rPr>
              <a:t>secara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</a:rPr>
              <a:t>sistematis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</a:rPr>
              <a:t>dgn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</a:rPr>
              <a:t>bahasa</a:t>
            </a:r>
            <a:r>
              <a:rPr lang="en-US" sz="2400" dirty="0" smtClean="0">
                <a:solidFill>
                  <a:srgbClr val="FFC000"/>
                </a:solidFill>
              </a:rPr>
              <a:t> yang </a:t>
            </a:r>
            <a:r>
              <a:rPr lang="en-US" sz="2400" dirty="0" err="1" smtClean="0">
                <a:solidFill>
                  <a:srgbClr val="FFC000"/>
                </a:solidFill>
              </a:rPr>
              <a:t>khas</a:t>
            </a:r>
            <a:endParaRPr lang="id-ID" sz="2400" dirty="0" smtClean="0">
              <a:solidFill>
                <a:srgbClr val="FFC000"/>
              </a:solidFill>
            </a:endParaRPr>
          </a:p>
          <a:p>
            <a:pPr lvl="0"/>
            <a:r>
              <a:rPr lang="en-US" sz="2400" dirty="0" err="1" smtClean="0">
                <a:solidFill>
                  <a:srgbClr val="FFC000"/>
                </a:solidFill>
              </a:rPr>
              <a:t>Konseptual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</a:rPr>
              <a:t>dan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err="1" smtClean="0">
                <a:solidFill>
                  <a:srgbClr val="FFC000"/>
                </a:solidFill>
              </a:rPr>
              <a:t>prosedural</a:t>
            </a:r>
            <a:endParaRPr lang="id-ID" sz="24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ouds">
  <a:themeElements>
    <a:clrScheme name="Clouds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Clou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louds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s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Clouds</Template>
  <TotalTime>533</TotalTime>
  <Words>252</Words>
  <Application>Microsoft Office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Clouds</vt:lpstr>
      <vt:lpstr>Slide 1</vt:lpstr>
      <vt:lpstr>  Penulisan ilmiah merujuk penulisan yang berlandaskan metodologi keilmuan atau metodologi saintifik </vt:lpstr>
      <vt:lpstr>  Bahasa penulisan ilmiah, biasanya memilih kata, istilah, ungkapan yang maknanya bersifat denotasi, yaitu tepat dan jelas supaya tidak disalahartikan dengan makna-makna lain. Dengan demikian karangan ilmiah harus bersifat objektif, jujur dan tepat. </vt:lpstr>
      <vt:lpstr>TEKNIK PENULISAN  ILMIAH  (konsep dasar)</vt:lpstr>
      <vt:lpstr>HAL YANG HARUS ADA DALAM KARYA TULIS ILMIAH:</vt:lpstr>
      <vt:lpstr>KONSEP DASAR KARYA ILMIAH : </vt:lpstr>
      <vt:lpstr>CIRI KHUSUS KARANGAN ILMIAH: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 KOMUNIKASI (3 SKS)</dc:title>
  <dc:creator>ACER</dc:creator>
  <cp:lastModifiedBy>dwimaharani</cp:lastModifiedBy>
  <cp:revision>39</cp:revision>
  <dcterms:created xsi:type="dcterms:W3CDTF">2008-02-26T10:11:02Z</dcterms:created>
  <dcterms:modified xsi:type="dcterms:W3CDTF">2015-09-28T19:17:43Z</dcterms:modified>
</cp:coreProperties>
</file>