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86" r:id="rId3"/>
    <p:sldId id="257" r:id="rId4"/>
    <p:sldId id="258" r:id="rId5"/>
    <p:sldId id="284" r:id="rId6"/>
    <p:sldId id="285" r:id="rId7"/>
    <p:sldId id="287" r:id="rId8"/>
    <p:sldId id="288" r:id="rId9"/>
    <p:sldId id="291" r:id="rId10"/>
    <p:sldId id="292" r:id="rId11"/>
    <p:sldId id="261" r:id="rId12"/>
    <p:sldId id="289" r:id="rId13"/>
    <p:sldId id="290" r:id="rId14"/>
    <p:sldId id="293" r:id="rId15"/>
    <p:sldId id="294" r:id="rId16"/>
    <p:sldId id="279" r:id="rId17"/>
  </p:sldIdLst>
  <p:sldSz cx="9144000" cy="5143500" type="screen16x9"/>
  <p:notesSz cx="6858000" cy="9144000"/>
  <p:embeddedFontLst>
    <p:embeddedFont>
      <p:font typeface="Roboto" panose="020B0604020202020204" charset="0"/>
      <p:regular r:id="rId19"/>
      <p:bold r:id="rId20"/>
      <p:italic r:id="rId21"/>
      <p:boldItalic r:id="rId22"/>
    </p:embeddedFont>
    <p:embeddedFont>
      <p:font typeface="Dosis" panose="020B060402020202020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38D879C-BC76-48D0-B192-84C5F3BB20B1}">
  <a:tblStyle styleId="{438D879C-BC76-48D0-B192-84C5F3BB20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22997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5233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5994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4368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5178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9646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7237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4548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152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819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0525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112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0085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7685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1615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1534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655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8700">
              <a:alpha val="8538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" name="Google Shape;13;p2"/>
          <p:cNvSpPr/>
          <p:nvPr/>
        </p:nvSpPr>
        <p:spPr>
          <a:xfrm flipH="1">
            <a:off x="1028475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Google Shape;32;p5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5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42" name="Google Shape;42;p6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6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5004949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53" name="Google Shape;53;p7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7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>
            <a:off x="1104900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2"/>
          </p:nvPr>
        </p:nvSpPr>
        <p:spPr>
          <a:xfrm>
            <a:off x="3652189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3"/>
          </p:nvPr>
        </p:nvSpPr>
        <p:spPr>
          <a:xfrm>
            <a:off x="6199478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inverted">
  <p:cSld name="BLANK_1">
    <p:bg>
      <p:bgPr>
        <a:solidFill>
          <a:srgbClr val="22222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Google Shape;97;p1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2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2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44050" y="-38100"/>
            <a:ext cx="4139800" cy="519262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23" name="Google Shape;23;p4"/>
          <p:cNvSpPr/>
          <p:nvPr/>
        </p:nvSpPr>
        <p:spPr>
          <a:xfrm flipH="1">
            <a:off x="-647600" y="-14750"/>
            <a:ext cx="24819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990375" y="1021950"/>
            <a:ext cx="7343100" cy="33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457200" rtl="0">
              <a:spcBef>
                <a:spcPts val="600"/>
              </a:spcBef>
              <a:spcAft>
                <a:spcPts val="0"/>
              </a:spcAft>
              <a:buSzPts val="3600"/>
              <a:buChar char="▸"/>
              <a:defRPr sz="3600" i="1"/>
            </a:lvl1pPr>
            <a:lvl2pPr marL="914400" lvl="1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2pPr>
            <a:lvl3pPr marL="1371600" lvl="2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3pPr>
            <a:lvl4pPr marL="1828800" lvl="3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4pPr>
            <a:lvl5pPr marL="2286000" lvl="4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5pPr>
            <a:lvl6pPr marL="2743200" lvl="5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6pPr>
            <a:lvl7pPr marL="3200400" lvl="6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7pPr>
            <a:lvl8pPr marL="3657600" lvl="7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8pPr>
            <a:lvl9pPr marL="4114800" lvl="8" indent="-45720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9pPr>
          </a:lstStyle>
          <a:p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-121150" y="-271850"/>
            <a:ext cx="19557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50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6" name="Google Shape;26;p4"/>
          <p:cNvSpPr/>
          <p:nvPr/>
        </p:nvSpPr>
        <p:spPr>
          <a:xfrm flipH="1">
            <a:off x="1440947" y="-14750"/>
            <a:ext cx="7458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 flipH="1">
            <a:off x="6957299" y="4394650"/>
            <a:ext cx="26439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 txBox="1"/>
          <p:nvPr/>
        </p:nvSpPr>
        <p:spPr>
          <a:xfrm>
            <a:off x="6957475" y="4137550"/>
            <a:ext cx="2186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  <a:endParaRPr sz="150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9" name="Google Shape;29;p4"/>
          <p:cNvSpPr/>
          <p:nvPr/>
        </p:nvSpPr>
        <p:spPr>
          <a:xfrm flipH="1">
            <a:off x="6626547" y="4394650"/>
            <a:ext cx="7458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498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FF87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17" name="Google Shape;17;p3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8" name="Google Shape;18;p3"/>
          <p:cNvSpPr/>
          <p:nvPr/>
        </p:nvSpPr>
        <p:spPr>
          <a:xfrm flipH="1">
            <a:off x="1028475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5220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028475" y="3449650"/>
            <a:ext cx="5220000" cy="57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19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8" r:id="rId5"/>
    <p:sldLayoutId id="2147483660" r:id="rId6"/>
    <p:sldLayoutId id="2147483661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>
            <a:spLocks noGrp="1"/>
          </p:cNvSpPr>
          <p:nvPr>
            <p:ph type="ctrTitle"/>
          </p:nvPr>
        </p:nvSpPr>
        <p:spPr>
          <a:xfrm>
            <a:off x="948266" y="0"/>
            <a:ext cx="5604929" cy="402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4944536" y="4097876"/>
            <a:ext cx="4080933" cy="372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: Junior Zamrud Pahalmas, </a:t>
            </a:r>
            <a:r>
              <a:rPr lang="en-US" dirty="0" err="1" smtClean="0">
                <a:solidFill>
                  <a:schemeClr val="tx1"/>
                </a:solidFill>
              </a:rPr>
              <a:t>M.I.Kom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1"/>
          </p:nvPr>
        </p:nvSpPr>
        <p:spPr>
          <a:xfrm>
            <a:off x="1104900" y="1236133"/>
            <a:ext cx="3625200" cy="331044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 smtClean="0"/>
              <a:t>Sistem sosial selalu berubah oleh karena lingkungan masyarakat yang berubah-ubah, maka sistem sosial lebih bersifat terbuka. </a:t>
            </a:r>
            <a:br>
              <a:rPr lang="en" sz="2000" dirty="0" smtClean="0"/>
            </a:br>
            <a:r>
              <a:rPr lang="en" sz="2000" dirty="0" smtClean="0"/>
              <a:t/>
            </a:r>
            <a:br>
              <a:rPr lang="en" sz="2000" dirty="0" smtClean="0"/>
            </a:br>
            <a:r>
              <a:rPr lang="en" sz="2000" dirty="0" smtClean="0"/>
              <a:t>Setiap perubahan, individu dan masyarakat dituntut untuk menyesuaikan diri dengan lingkungannya.</a:t>
            </a:r>
            <a:endParaRPr sz="2000" dirty="0"/>
          </a:p>
        </p:txBody>
      </p:sp>
      <p:sp>
        <p:nvSpPr>
          <p:cNvPr id="184" name="Google Shape;184;p2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100" y="1492249"/>
            <a:ext cx="4031399" cy="270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9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Tiga Sistem Sosial dalam Kehidupan Masyarakat:</a:t>
            </a:r>
            <a:endParaRPr dirty="0"/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2450" lvl="0" indent="-514350" algn="l" rtl="0">
              <a:spcBef>
                <a:spcPts val="600"/>
              </a:spcBef>
              <a:spcAft>
                <a:spcPts val="0"/>
              </a:spcAft>
              <a:buSzPts val="3000"/>
              <a:buFont typeface="+mj-lt"/>
              <a:buAutoNum type="arabicPeriod"/>
            </a:pPr>
            <a:r>
              <a:rPr lang="en" sz="2800" b="1" dirty="0" smtClean="0"/>
              <a:t>Masyarakat (kelompok) pecinta kehidupan</a:t>
            </a:r>
            <a:r>
              <a:rPr lang="en" sz="2800" dirty="0" smtClean="0"/>
              <a:t> </a:t>
            </a:r>
            <a:r>
              <a:rPr lang="en-US" sz="2800" dirty="0" smtClean="0"/>
              <a:t>S</a:t>
            </a:r>
            <a:r>
              <a:rPr lang="en" sz="2800" dirty="0" smtClean="0"/>
              <a:t>ifat sosial penuh cita-cita, menjaga kelangsungan kehidupan dan berupaya untuk kerjasama. Kendestruktifan/kekejaman jarang terjadi, tidak terjadi hukuman fisik yang merusak.</a:t>
            </a:r>
            <a:endParaRPr sz="2800"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dirty="0"/>
              <a:t>Tiga Sistem </a:t>
            </a:r>
            <a:r>
              <a:rPr lang="en" dirty="0" smtClean="0"/>
              <a:t>Sosial dalam Kehidupan Masyarakat:</a:t>
            </a:r>
            <a:endParaRPr dirty="0"/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2450" lvl="0" indent="-514350" algn="l" rtl="0">
              <a:spcBef>
                <a:spcPts val="600"/>
              </a:spcBef>
              <a:spcAft>
                <a:spcPts val="0"/>
              </a:spcAft>
              <a:buSzPts val="3000"/>
              <a:buFont typeface="+mj-lt"/>
              <a:buAutoNum type="arabicPeriod" startAt="2"/>
            </a:pPr>
            <a:r>
              <a:rPr lang="en-US" sz="2800" b="1" dirty="0" err="1" smtClean="0"/>
              <a:t>Masyarakat</a:t>
            </a:r>
            <a:r>
              <a:rPr lang="en-US" sz="2800" b="1" dirty="0" smtClean="0"/>
              <a:t> non-</a:t>
            </a:r>
            <a:r>
              <a:rPr lang="en-US" sz="2800" b="1" dirty="0" err="1" smtClean="0"/>
              <a:t>destruktif</a:t>
            </a:r>
            <a:r>
              <a:rPr lang="en-US" sz="2800" b="1" dirty="0" smtClean="0"/>
              <a:t>-</a:t>
            </a:r>
            <a:r>
              <a:rPr lang="en-US" sz="2800" b="1" dirty="0" err="1" smtClean="0"/>
              <a:t>agresif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memandang</a:t>
            </a:r>
            <a:r>
              <a:rPr lang="en-US" sz="2800" dirty="0" smtClean="0"/>
              <a:t> </a:t>
            </a:r>
            <a:r>
              <a:rPr lang="en-US" sz="2800" dirty="0" err="1" smtClean="0"/>
              <a:t>agresifan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kedestrutifan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biasa</a:t>
            </a:r>
            <a:r>
              <a:rPr lang="en-US" sz="2800" dirty="0" smtClean="0"/>
              <a:t>. </a:t>
            </a:r>
            <a:r>
              <a:rPr lang="en-US" sz="2800" dirty="0" err="1" smtClean="0"/>
              <a:t>Persaingan</a:t>
            </a:r>
            <a:r>
              <a:rPr lang="en-US" sz="2800" dirty="0" smtClean="0"/>
              <a:t>, </a:t>
            </a:r>
            <a:r>
              <a:rPr lang="en-US" sz="2800" dirty="0" err="1" smtClean="0"/>
              <a:t>hierarki</a:t>
            </a:r>
            <a:r>
              <a:rPr lang="en-US" sz="2800" dirty="0" smtClean="0"/>
              <a:t> </a:t>
            </a:r>
            <a:r>
              <a:rPr lang="en-US" sz="2800" dirty="0" err="1" smtClean="0"/>
              <a:t>lazim</a:t>
            </a:r>
            <a:r>
              <a:rPr lang="en-US" sz="2800" dirty="0" smtClean="0"/>
              <a:t> </a:t>
            </a:r>
            <a:r>
              <a:rPr lang="en-US" sz="2800" dirty="0" err="1" smtClean="0"/>
              <a:t>ditemui</a:t>
            </a:r>
            <a:r>
              <a:rPr lang="en-US" sz="2800" dirty="0" smtClean="0"/>
              <a:t>.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percaya</a:t>
            </a:r>
            <a:r>
              <a:rPr lang="en-US" sz="2800" dirty="0"/>
              <a:t>.</a:t>
            </a:r>
            <a:endParaRPr sz="2800"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57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dirty="0"/>
              <a:t>Tiga Sistem </a:t>
            </a:r>
            <a:r>
              <a:rPr lang="en" dirty="0" smtClean="0"/>
              <a:t>Sosial dalam Kehidupan Masyarakat:</a:t>
            </a:r>
            <a:endParaRPr dirty="0"/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2450" lvl="0" indent="-514350" algn="l" rtl="0">
              <a:spcBef>
                <a:spcPts val="600"/>
              </a:spcBef>
              <a:spcAft>
                <a:spcPts val="0"/>
              </a:spcAft>
              <a:buSzPts val="3000"/>
              <a:buFont typeface="+mj-lt"/>
              <a:buAutoNum type="arabicPeriod" startAt="3"/>
            </a:pPr>
            <a:r>
              <a:rPr lang="en-US" sz="2800" b="1" dirty="0" err="1" smtClean="0"/>
              <a:t>Masyarakat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destruktif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sosialnya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destruktif</a:t>
            </a:r>
            <a:r>
              <a:rPr lang="en-US" sz="2800" dirty="0" smtClean="0"/>
              <a:t>, </a:t>
            </a:r>
            <a:r>
              <a:rPr lang="en-US" sz="2800" dirty="0" err="1" smtClean="0"/>
              <a:t>agresif</a:t>
            </a:r>
            <a:r>
              <a:rPr lang="en-US" sz="2800" dirty="0" smtClean="0"/>
              <a:t>, </a:t>
            </a:r>
            <a:r>
              <a:rPr lang="en-US" sz="2800" dirty="0" err="1" smtClean="0"/>
              <a:t>kebrutalan</a:t>
            </a:r>
            <a:r>
              <a:rPr lang="en-US" sz="2800" dirty="0" smtClean="0"/>
              <a:t>, </a:t>
            </a:r>
            <a:r>
              <a:rPr lang="en-US" sz="2800" dirty="0" err="1" smtClean="0"/>
              <a:t>dendam</a:t>
            </a:r>
            <a:r>
              <a:rPr lang="en-US" sz="2800" dirty="0" smtClean="0"/>
              <a:t>, </a:t>
            </a:r>
            <a:r>
              <a:rPr lang="en-US" sz="2800" dirty="0" err="1" smtClean="0"/>
              <a:t>pengkhianatan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penuh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permusuhan</a:t>
            </a:r>
            <a:r>
              <a:rPr lang="en-US" sz="2800" dirty="0" smtClean="0"/>
              <a:t>.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mengutamakan</a:t>
            </a:r>
            <a:r>
              <a:rPr lang="en-US" sz="2800" dirty="0" smtClean="0"/>
              <a:t> </a:t>
            </a:r>
            <a:r>
              <a:rPr lang="en-US" sz="2800" dirty="0" err="1" smtClean="0"/>
              <a:t>kekayaan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simbol-simbol</a:t>
            </a:r>
            <a:r>
              <a:rPr lang="en-US" sz="2800" dirty="0" smtClean="0"/>
              <a:t> </a:t>
            </a:r>
            <a:r>
              <a:rPr lang="en-US" sz="2800" dirty="0" err="1" smtClean="0"/>
              <a:t>kemewahan</a:t>
            </a:r>
            <a:r>
              <a:rPr lang="en-US" sz="2800" dirty="0" smtClean="0"/>
              <a:t>.</a:t>
            </a:r>
            <a:endParaRPr sz="2800"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80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0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smtClean="0"/>
              <a:t>Unsur-unsur Sistem Sosial menurut Alvin L. Bertrand (1980)</a:t>
            </a:r>
            <a:endParaRPr sz="2200" dirty="0"/>
          </a:p>
        </p:txBody>
      </p:sp>
      <p:sp>
        <p:nvSpPr>
          <p:cNvPr id="254" name="Google Shape;254;p30"/>
          <p:cNvSpPr txBox="1">
            <a:spLocks noGrp="1"/>
          </p:cNvSpPr>
          <p:nvPr>
            <p:ph type="body" idx="1"/>
          </p:nvPr>
        </p:nvSpPr>
        <p:spPr>
          <a:xfrm>
            <a:off x="1104900" y="1376750"/>
            <a:ext cx="2423100" cy="1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1. Keyakinan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S</a:t>
            </a:r>
            <a:r>
              <a:rPr lang="en" sz="1200" dirty="0" smtClean="0"/>
              <a:t>ebagai pedoman melakukan penerimaan suatu pengetahuan dalam kehiduapn kelompok sosial dalam masyarakat. Untuk menilai seuatu kebenaran melalui keyakinan bersama.</a:t>
            </a:r>
            <a:endParaRPr sz="1200" dirty="0"/>
          </a:p>
        </p:txBody>
      </p:sp>
      <p:sp>
        <p:nvSpPr>
          <p:cNvPr id="255" name="Google Shape;255;p30"/>
          <p:cNvSpPr txBox="1">
            <a:spLocks noGrp="1"/>
          </p:cNvSpPr>
          <p:nvPr>
            <p:ph type="body" idx="2"/>
          </p:nvPr>
        </p:nvSpPr>
        <p:spPr>
          <a:xfrm>
            <a:off x="3652188" y="1376750"/>
            <a:ext cx="2423100" cy="1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2. Perasaan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Menunjuk pada perasaan anggota suatu sistem sosial (anggota kelompok) tentang hal-hal, peristiwa-peristiwa serta tempat-tempat tertentu</a:t>
            </a:r>
            <a:endParaRPr sz="1200" dirty="0"/>
          </a:p>
        </p:txBody>
      </p:sp>
      <p:sp>
        <p:nvSpPr>
          <p:cNvPr id="256" name="Google Shape;256;p30"/>
          <p:cNvSpPr txBox="1">
            <a:spLocks noGrp="1"/>
          </p:cNvSpPr>
          <p:nvPr>
            <p:ph type="body" idx="3"/>
          </p:nvPr>
        </p:nvSpPr>
        <p:spPr>
          <a:xfrm>
            <a:off x="6199476" y="1376750"/>
            <a:ext cx="2423100" cy="1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3. Tujuan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pedoman</a:t>
            </a:r>
            <a:r>
              <a:rPr lang="en-US" sz="1200" dirty="0" smtClean="0"/>
              <a:t> </a:t>
            </a:r>
            <a:r>
              <a:rPr lang="en-US" sz="1200" dirty="0" err="1" smtClean="0"/>
              <a:t>bertindak</a:t>
            </a:r>
            <a:r>
              <a:rPr lang="en-US" sz="1200" dirty="0" smtClean="0"/>
              <a:t> agar program </a:t>
            </a:r>
            <a:r>
              <a:rPr lang="en-US" sz="1200" dirty="0" err="1" smtClean="0"/>
              <a:t>kerja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telah</a:t>
            </a:r>
            <a:r>
              <a:rPr lang="en-US" sz="1200" dirty="0" smtClean="0"/>
              <a:t> di </a:t>
            </a:r>
            <a:r>
              <a:rPr lang="en-US" sz="1200" dirty="0" err="1" smtClean="0"/>
              <a:t>tetapkan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disepakati</a:t>
            </a:r>
            <a:r>
              <a:rPr lang="en-US" sz="1200" dirty="0" smtClean="0"/>
              <a:t> </a:t>
            </a:r>
            <a:r>
              <a:rPr lang="en-US" sz="1200" dirty="0" err="1" smtClean="0"/>
              <a:t>bersama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tercapai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efektif</a:t>
            </a:r>
            <a:r>
              <a:rPr lang="en-US" sz="1200" dirty="0" smtClean="0"/>
              <a:t>.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57" name="Google Shape;257;p3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258" name="Google Shape;258;p30"/>
          <p:cNvSpPr txBox="1">
            <a:spLocks noGrp="1"/>
          </p:cNvSpPr>
          <p:nvPr>
            <p:ph type="body" idx="1"/>
          </p:nvPr>
        </p:nvSpPr>
        <p:spPr>
          <a:xfrm>
            <a:off x="1104900" y="2976950"/>
            <a:ext cx="2423100" cy="1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4. Norma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S</a:t>
            </a:r>
            <a:r>
              <a:rPr lang="en" sz="1200" dirty="0" smtClean="0"/>
              <a:t>ebagai patikan tingkah laku manusia dalam situasi tertentu agar tercipta keselarasan, ketertiban dan keteraturan kehidupan masyarakat.</a:t>
            </a:r>
            <a:endParaRPr sz="1200" dirty="0"/>
          </a:p>
        </p:txBody>
      </p:sp>
      <p:sp>
        <p:nvSpPr>
          <p:cNvPr id="259" name="Google Shape;259;p30"/>
          <p:cNvSpPr txBox="1">
            <a:spLocks noGrp="1"/>
          </p:cNvSpPr>
          <p:nvPr>
            <p:ph type="body" idx="2"/>
          </p:nvPr>
        </p:nvSpPr>
        <p:spPr>
          <a:xfrm>
            <a:off x="3652188" y="2976950"/>
            <a:ext cx="2423100" cy="1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5. Status&amp;Peranan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 smtClean="0"/>
              <a:t>Status dapat menentukan sifat, tingkah kewajiban dan tanggung jawab dalam kelompok masyarakat.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007052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0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smtClean="0"/>
              <a:t>Unsur-unsur Sistem Sosial menurut Alvin L. Bertrand (1980)</a:t>
            </a:r>
            <a:endParaRPr sz="2200" dirty="0"/>
          </a:p>
        </p:txBody>
      </p:sp>
      <p:sp>
        <p:nvSpPr>
          <p:cNvPr id="254" name="Google Shape;254;p30"/>
          <p:cNvSpPr txBox="1">
            <a:spLocks noGrp="1"/>
          </p:cNvSpPr>
          <p:nvPr>
            <p:ph type="body" idx="1"/>
          </p:nvPr>
        </p:nvSpPr>
        <p:spPr>
          <a:xfrm>
            <a:off x="1104900" y="1376750"/>
            <a:ext cx="2423100" cy="1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6</a:t>
            </a:r>
            <a:r>
              <a:rPr lang="en" b="1" dirty="0" smtClean="0"/>
              <a:t>. Hirarki (pangkat)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err="1" smtClean="0"/>
              <a:t>Unsur</a:t>
            </a:r>
            <a:r>
              <a:rPr lang="en-US" sz="1200" dirty="0" smtClean="0"/>
              <a:t> system </a:t>
            </a:r>
            <a:r>
              <a:rPr lang="en-US" sz="1200" dirty="0" err="1" smtClean="0"/>
              <a:t>sosial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berfungsi</a:t>
            </a:r>
            <a:r>
              <a:rPr lang="en-US" sz="1200" dirty="0" smtClean="0"/>
              <a:t> </a:t>
            </a:r>
            <a:r>
              <a:rPr lang="en-US" sz="1200" dirty="0" err="1" smtClean="0"/>
              <a:t>menilai</a:t>
            </a:r>
            <a:r>
              <a:rPr lang="en-US" sz="1200" dirty="0" smtClean="0"/>
              <a:t> </a:t>
            </a:r>
            <a:r>
              <a:rPr lang="en-US" sz="1200" dirty="0" err="1" smtClean="0"/>
              <a:t>perilaku-perilaku</a:t>
            </a:r>
            <a:r>
              <a:rPr lang="en-US" sz="1200" dirty="0" smtClean="0"/>
              <a:t> </a:t>
            </a:r>
            <a:r>
              <a:rPr lang="en-US" sz="1200" dirty="0" err="1" smtClean="0"/>
              <a:t>anggota</a:t>
            </a:r>
            <a:r>
              <a:rPr lang="en-US" sz="1200" dirty="0" smtClean="0"/>
              <a:t> </a:t>
            </a:r>
            <a:r>
              <a:rPr lang="en-US" sz="1200" dirty="0" err="1" smtClean="0"/>
              <a:t>kelompok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kepangkatan</a:t>
            </a:r>
            <a:r>
              <a:rPr lang="en-US" sz="1200" dirty="0" smtClean="0"/>
              <a:t> (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hirarki</a:t>
            </a:r>
            <a:r>
              <a:rPr lang="en-US" sz="1200" dirty="0" smtClean="0"/>
              <a:t>) yang </a:t>
            </a:r>
            <a:r>
              <a:rPr lang="en-US" sz="1200" dirty="0" err="1" smtClean="0"/>
              <a:t>sesuai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prestasi</a:t>
            </a:r>
            <a:r>
              <a:rPr lang="en-US" sz="1200" dirty="0" smtClean="0"/>
              <a:t> </a:t>
            </a:r>
            <a:r>
              <a:rPr lang="en-US" sz="1200" dirty="0" err="1" smtClean="0"/>
              <a:t>telah</a:t>
            </a:r>
            <a:r>
              <a:rPr lang="en-US" sz="1200" dirty="0" smtClean="0"/>
              <a:t> di </a:t>
            </a:r>
            <a:r>
              <a:rPr lang="en-US" sz="1200" dirty="0" err="1" smtClean="0"/>
              <a:t>capai</a:t>
            </a:r>
            <a:r>
              <a:rPr lang="en-US" sz="1200" dirty="0" smtClean="0"/>
              <a:t>,</a:t>
            </a:r>
            <a:endParaRPr sz="1200" dirty="0"/>
          </a:p>
        </p:txBody>
      </p:sp>
      <p:sp>
        <p:nvSpPr>
          <p:cNvPr id="255" name="Google Shape;255;p30"/>
          <p:cNvSpPr txBox="1">
            <a:spLocks noGrp="1"/>
          </p:cNvSpPr>
          <p:nvPr>
            <p:ph type="body" idx="2"/>
          </p:nvPr>
        </p:nvSpPr>
        <p:spPr>
          <a:xfrm>
            <a:off x="3652188" y="1376750"/>
            <a:ext cx="2423100" cy="1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7</a:t>
            </a:r>
            <a:r>
              <a:rPr lang="en" b="1" dirty="0" smtClean="0"/>
              <a:t>. Kekuasaan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smtClean="0"/>
              <a:t>U</a:t>
            </a:r>
            <a:r>
              <a:rPr lang="en" sz="1200" dirty="0" smtClean="0"/>
              <a:t>ntuk mengatur tindakan orang lain demi kepentingan tertentu, kekuasaan bersandar pada status tertentu (otoritas)</a:t>
            </a:r>
            <a:endParaRPr sz="1200" dirty="0"/>
          </a:p>
        </p:txBody>
      </p:sp>
      <p:sp>
        <p:nvSpPr>
          <p:cNvPr id="256" name="Google Shape;256;p30"/>
          <p:cNvSpPr txBox="1">
            <a:spLocks noGrp="1"/>
          </p:cNvSpPr>
          <p:nvPr>
            <p:ph type="body" idx="3"/>
          </p:nvPr>
        </p:nvSpPr>
        <p:spPr>
          <a:xfrm>
            <a:off x="6199476" y="1376750"/>
            <a:ext cx="2423100" cy="1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8</a:t>
            </a:r>
            <a:r>
              <a:rPr lang="en" b="1" dirty="0" smtClean="0"/>
              <a:t>. Sanksi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err="1" smtClean="0"/>
              <a:t>Hukuman</a:t>
            </a:r>
            <a:r>
              <a:rPr lang="en-US" sz="1200" dirty="0" smtClean="0"/>
              <a:t> </a:t>
            </a:r>
            <a:r>
              <a:rPr lang="en-US" sz="1200" dirty="0" err="1" smtClean="0"/>
              <a:t>ditetapkan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diterapkan</a:t>
            </a:r>
            <a:r>
              <a:rPr lang="en-US" sz="1200" dirty="0" smtClean="0"/>
              <a:t> </a:t>
            </a:r>
            <a:r>
              <a:rPr lang="en-US" sz="1200" dirty="0" err="1" smtClean="0"/>
              <a:t>masyarakat</a:t>
            </a:r>
            <a:r>
              <a:rPr lang="en-US" sz="1200" dirty="0" smtClean="0"/>
              <a:t> </a:t>
            </a:r>
            <a:r>
              <a:rPr lang="en-US" sz="1200" dirty="0" err="1" smtClean="0"/>
              <a:t>sesuai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norma-norma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perkembangan</a:t>
            </a:r>
            <a:r>
              <a:rPr lang="en-US" sz="1200" dirty="0" smtClean="0"/>
              <a:t> </a:t>
            </a:r>
            <a:r>
              <a:rPr lang="en-US" sz="1200" dirty="0" err="1" smtClean="0"/>
              <a:t>aspirasi</a:t>
            </a:r>
            <a:r>
              <a:rPr lang="en-US" sz="1200" dirty="0" smtClean="0"/>
              <a:t> </a:t>
            </a:r>
            <a:r>
              <a:rPr lang="en-US" sz="1200" dirty="0" err="1" smtClean="0"/>
              <a:t>masyarakat</a:t>
            </a:r>
            <a:r>
              <a:rPr lang="en-US" sz="1200" dirty="0" smtClean="0"/>
              <a:t>.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57" name="Google Shape;257;p3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258" name="Google Shape;258;p30"/>
          <p:cNvSpPr txBox="1">
            <a:spLocks noGrp="1"/>
          </p:cNvSpPr>
          <p:nvPr>
            <p:ph type="body" idx="1"/>
          </p:nvPr>
        </p:nvSpPr>
        <p:spPr>
          <a:xfrm>
            <a:off x="1104900" y="2976950"/>
            <a:ext cx="2423100" cy="1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9. Sarana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prinsipnya</a:t>
            </a:r>
            <a:r>
              <a:rPr lang="en-US" sz="1200" dirty="0" smtClean="0"/>
              <a:t>, </a:t>
            </a:r>
            <a:r>
              <a:rPr lang="en-US" sz="1200" dirty="0" err="1" smtClean="0"/>
              <a:t>mengutamakan</a:t>
            </a:r>
            <a:r>
              <a:rPr lang="en-US" sz="1200" dirty="0" smtClean="0"/>
              <a:t> </a:t>
            </a:r>
            <a:r>
              <a:rPr lang="en-US" sz="1200" dirty="0" err="1" smtClean="0"/>
              <a:t>fungsi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sarana</a:t>
            </a:r>
            <a:r>
              <a:rPr lang="en-US" sz="1200" dirty="0" smtClean="0"/>
              <a:t> agar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dimanfaatkan</a:t>
            </a:r>
            <a:r>
              <a:rPr lang="en-US" sz="1200" dirty="0" smtClean="0"/>
              <a:t> </a:t>
            </a:r>
            <a:r>
              <a:rPr lang="en-US" sz="1200" dirty="0" err="1" smtClean="0"/>
              <a:t>sesmaksimal</a:t>
            </a:r>
            <a:r>
              <a:rPr lang="en-US" sz="1200" dirty="0" smtClean="0"/>
              <a:t> </a:t>
            </a:r>
            <a:r>
              <a:rPr lang="en-US" sz="1200" dirty="0" err="1" smtClean="0"/>
              <a:t>mungkin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mencapai</a:t>
            </a:r>
            <a:r>
              <a:rPr lang="en-US" sz="1200" dirty="0" smtClean="0"/>
              <a:t> </a:t>
            </a:r>
            <a:r>
              <a:rPr lang="en-US" sz="1200" dirty="0" err="1" smtClean="0"/>
              <a:t>tujuan</a:t>
            </a:r>
            <a:r>
              <a:rPr lang="en-US" sz="1200" dirty="0" smtClean="0"/>
              <a:t> </a:t>
            </a:r>
            <a:r>
              <a:rPr lang="en-US" sz="1200" dirty="0" err="1" smtClean="0"/>
              <a:t>bersama</a:t>
            </a:r>
            <a:r>
              <a:rPr lang="en-US" sz="1200" dirty="0" smtClean="0"/>
              <a:t>.</a:t>
            </a:r>
            <a:endParaRPr sz="1200" dirty="0"/>
          </a:p>
        </p:txBody>
      </p:sp>
      <p:sp>
        <p:nvSpPr>
          <p:cNvPr id="259" name="Google Shape;259;p30"/>
          <p:cNvSpPr txBox="1">
            <a:spLocks noGrp="1"/>
          </p:cNvSpPr>
          <p:nvPr>
            <p:ph type="body" idx="2"/>
          </p:nvPr>
        </p:nvSpPr>
        <p:spPr>
          <a:xfrm>
            <a:off x="3652186" y="2976950"/>
            <a:ext cx="3256613" cy="16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10. Tekanan / Ketegangan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tekanan</a:t>
            </a:r>
            <a:r>
              <a:rPr lang="en-US" sz="1200" dirty="0" smtClean="0"/>
              <a:t>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ketegangan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</a:t>
            </a:r>
            <a:r>
              <a:rPr lang="en-US" sz="1200" dirty="0" smtClean="0"/>
              <a:t> </a:t>
            </a:r>
            <a:r>
              <a:rPr lang="en-US" sz="1200" dirty="0" err="1" smtClean="0"/>
              <a:t>antar</a:t>
            </a:r>
            <a:r>
              <a:rPr lang="en-US" sz="1200" dirty="0" smtClean="0"/>
              <a:t> </a:t>
            </a:r>
            <a:r>
              <a:rPr lang="en-US" sz="1200" dirty="0" err="1" smtClean="0"/>
              <a:t>anggota</a:t>
            </a:r>
            <a:r>
              <a:rPr lang="en-US" sz="1200" dirty="0" smtClean="0"/>
              <a:t> </a:t>
            </a:r>
            <a:r>
              <a:rPr lang="en-US" sz="1200" dirty="0" err="1" smtClean="0"/>
              <a:t>kelompok</a:t>
            </a:r>
            <a:r>
              <a:rPr lang="en-US" sz="1200" dirty="0" smtClean="0"/>
              <a:t> </a:t>
            </a:r>
            <a:r>
              <a:rPr lang="en-US" sz="1200" dirty="0" err="1" smtClean="0"/>
              <a:t>masyarakat</a:t>
            </a:r>
            <a:r>
              <a:rPr lang="en-US" sz="1200" dirty="0" smtClean="0"/>
              <a:t> </a:t>
            </a:r>
            <a:r>
              <a:rPr lang="en-US" sz="1200" dirty="0" err="1" smtClean="0"/>
              <a:t>selalu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terjadi</a:t>
            </a:r>
            <a:r>
              <a:rPr lang="en-US" sz="1200" dirty="0" smtClean="0"/>
              <a:t>.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590910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305" name="Google Shape;305;p36"/>
          <p:cNvSpPr txBox="1">
            <a:spLocks noGrp="1"/>
          </p:cNvSpPr>
          <p:nvPr>
            <p:ph type="ctrTitle" idx="4294967295"/>
          </p:nvPr>
        </p:nvSpPr>
        <p:spPr>
          <a:xfrm>
            <a:off x="1033300" y="1583350"/>
            <a:ext cx="6672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8700"/>
                </a:solidFill>
              </a:rPr>
              <a:t>THANKS!</a:t>
            </a:r>
            <a:endParaRPr sz="6000">
              <a:solidFill>
                <a:srgbClr val="FF8700"/>
              </a:solidFill>
            </a:endParaRPr>
          </a:p>
        </p:txBody>
      </p:sp>
      <p:sp>
        <p:nvSpPr>
          <p:cNvPr id="306" name="Google Shape;306;p36"/>
          <p:cNvSpPr txBox="1">
            <a:spLocks noGrp="1"/>
          </p:cNvSpPr>
          <p:nvPr>
            <p:ph type="subTitle" idx="4294967295"/>
          </p:nvPr>
        </p:nvSpPr>
        <p:spPr>
          <a:xfrm>
            <a:off x="1033300" y="2630575"/>
            <a:ext cx="7185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FFFFFF"/>
                </a:solidFill>
              </a:rPr>
              <a:t>Any </a:t>
            </a:r>
            <a:r>
              <a:rPr lang="en" sz="2400" b="1">
                <a:solidFill>
                  <a:srgbClr val="FFFFFF"/>
                </a:solidFill>
              </a:rPr>
              <a:t>questions</a:t>
            </a:r>
            <a:r>
              <a:rPr lang="en" sz="2400" b="1" smtClean="0">
                <a:solidFill>
                  <a:srgbClr val="FFFFFF"/>
                </a:solidFill>
              </a:rPr>
              <a:t>?</a:t>
            </a:r>
            <a:endParaRPr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5220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Sistem</a:t>
            </a:r>
            <a:endParaRPr dirty="0"/>
          </a:p>
        </p:txBody>
      </p:sp>
      <p:sp>
        <p:nvSpPr>
          <p:cNvPr id="128" name="Google Shape;128;p16"/>
          <p:cNvSpPr txBox="1">
            <a:spLocks noGrp="1"/>
          </p:cNvSpPr>
          <p:nvPr>
            <p:ph type="subTitle" idx="1"/>
          </p:nvPr>
        </p:nvSpPr>
        <p:spPr>
          <a:xfrm>
            <a:off x="1028474" y="3449650"/>
            <a:ext cx="7455126" cy="5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/>
              <a:t>‘</a:t>
            </a:r>
            <a:r>
              <a:rPr lang="en-US" sz="2000" i="1" dirty="0" err="1" smtClean="0"/>
              <a:t>Suatu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keseluruhan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tersusun</a:t>
            </a:r>
            <a:r>
              <a:rPr lang="en-US" sz="2000" i="1" dirty="0" smtClean="0"/>
              <a:t>’</a:t>
            </a:r>
            <a:endParaRPr sz="2000" i="1" dirty="0"/>
          </a:p>
        </p:txBody>
      </p:sp>
      <p:sp>
        <p:nvSpPr>
          <p:cNvPr id="129" name="Google Shape;129;p16"/>
          <p:cNvSpPr txBox="1">
            <a:spLocks noGrp="1"/>
          </p:cNvSpPr>
          <p:nvPr>
            <p:ph type="sldNum" idx="4294967295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9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SISTEM </a:t>
            </a:r>
            <a:endParaRPr dirty="0"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2"/>
          </p:nvPr>
        </p:nvSpPr>
        <p:spPr>
          <a:xfrm>
            <a:off x="253997" y="1387650"/>
            <a:ext cx="4114800" cy="17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b="1" dirty="0" smtClean="0">
                <a:highlight>
                  <a:srgbClr val="FF8700"/>
                </a:highlight>
              </a:rPr>
              <a:t>Sistem</a:t>
            </a:r>
            <a:endParaRPr sz="1600" dirty="0">
              <a:highlight>
                <a:srgbClr val="FF8700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err="1" smtClean="0"/>
              <a:t>Istilah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berasal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bahasa</a:t>
            </a:r>
            <a:r>
              <a:rPr lang="en-US" sz="1600" dirty="0" smtClean="0"/>
              <a:t> </a:t>
            </a:r>
            <a:r>
              <a:rPr lang="en-US" sz="1600" dirty="0" err="1" smtClean="0"/>
              <a:t>Yunani</a:t>
            </a:r>
            <a:r>
              <a:rPr lang="en-US" sz="1600" dirty="0" smtClean="0"/>
              <a:t> ‘</a:t>
            </a:r>
            <a:r>
              <a:rPr lang="en-US" sz="1600" i="1" dirty="0" err="1" smtClean="0"/>
              <a:t>Systema</a:t>
            </a:r>
            <a:r>
              <a:rPr lang="en-US" sz="1600" i="1" dirty="0" smtClean="0"/>
              <a:t>’ </a:t>
            </a:r>
            <a:r>
              <a:rPr lang="en-US" sz="1600" dirty="0" smtClean="0"/>
              <a:t>yang </a:t>
            </a:r>
            <a:r>
              <a:rPr lang="en-US" sz="1600" dirty="0" err="1" smtClean="0"/>
              <a:t>berarti</a:t>
            </a:r>
            <a:r>
              <a:rPr lang="en-US" sz="1600" dirty="0" smtClean="0"/>
              <a:t> </a:t>
            </a:r>
            <a:r>
              <a:rPr lang="en-US" sz="1600" dirty="0" err="1" smtClean="0"/>
              <a:t>keseluruhan</a:t>
            </a:r>
            <a:r>
              <a:rPr lang="en-US" sz="1600" dirty="0" smtClean="0"/>
              <a:t> </a:t>
            </a:r>
            <a:r>
              <a:rPr lang="en-US" sz="1600" dirty="0" err="1" smtClean="0"/>
              <a:t>unsur-unsur</a:t>
            </a:r>
            <a:r>
              <a:rPr lang="en-US" sz="1600" dirty="0" smtClean="0"/>
              <a:t>/</a:t>
            </a:r>
            <a:r>
              <a:rPr lang="en-US" sz="1600" dirty="0" err="1" smtClean="0"/>
              <a:t>komponen-komponen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saling</a:t>
            </a:r>
            <a:r>
              <a:rPr lang="en-US" sz="1600" dirty="0" smtClean="0"/>
              <a:t> </a:t>
            </a:r>
            <a:r>
              <a:rPr lang="en-US" sz="1600" dirty="0" err="1" smtClean="0"/>
              <a:t>berkaitan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sz="1600" i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himpunan</a:t>
            </a:r>
            <a:r>
              <a:rPr lang="en-US" sz="1600" dirty="0" smtClean="0"/>
              <a:t> </a:t>
            </a:r>
            <a:r>
              <a:rPr lang="en-US" sz="1600" dirty="0" err="1" smtClean="0"/>
              <a:t>unsur-unsur</a:t>
            </a:r>
            <a:r>
              <a:rPr lang="en-US" sz="1600" dirty="0" smtClean="0"/>
              <a:t>/</a:t>
            </a:r>
            <a:r>
              <a:rPr lang="en-US" sz="1600" dirty="0" err="1" smtClean="0"/>
              <a:t>komponen-komponen</a:t>
            </a:r>
            <a:r>
              <a:rPr lang="en-US" sz="1600" dirty="0" smtClean="0"/>
              <a:t>  yang </a:t>
            </a:r>
            <a:r>
              <a:rPr lang="en-US" sz="1600" dirty="0" err="1" smtClean="0"/>
              <a:t>saling</a:t>
            </a:r>
            <a:r>
              <a:rPr lang="en-US" sz="1600" dirty="0" smtClean="0"/>
              <a:t> </a:t>
            </a:r>
            <a:r>
              <a:rPr lang="en-US" sz="1600" dirty="0" err="1" smtClean="0"/>
              <a:t>berhubungan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lain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kesatuan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utuh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i="1" dirty="0"/>
          </a:p>
        </p:txBody>
      </p:sp>
      <p:sp>
        <p:nvSpPr>
          <p:cNvPr id="114" name="Google Shape;114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8" name="Google Shape;111;p14"/>
          <p:cNvSpPr txBox="1">
            <a:spLocks noGrp="1"/>
          </p:cNvSpPr>
          <p:nvPr>
            <p:ph type="body" idx="2"/>
          </p:nvPr>
        </p:nvSpPr>
        <p:spPr>
          <a:xfrm>
            <a:off x="4724400" y="1387649"/>
            <a:ext cx="4284762" cy="27102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b="1" dirty="0" smtClean="0">
                <a:highlight>
                  <a:srgbClr val="FF8700"/>
                </a:highlight>
              </a:rPr>
              <a:t>Ciri-ciri Khusus Suatu Sistem:</a:t>
            </a:r>
            <a:endParaRPr sz="1600" dirty="0">
              <a:highlight>
                <a:srgbClr val="FF8700"/>
              </a:highlight>
            </a:endParaRPr>
          </a:p>
          <a:p>
            <a:pPr marL="285750" indent="-285750"/>
            <a:r>
              <a:rPr lang="en-US" sz="1600" dirty="0" err="1" smtClean="0"/>
              <a:t>Terdiri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unsur</a:t>
            </a:r>
            <a:r>
              <a:rPr lang="en-US" sz="1600" dirty="0" smtClean="0"/>
              <a:t>/</a:t>
            </a:r>
            <a:r>
              <a:rPr lang="en-US" sz="1600" dirty="0" err="1" smtClean="0"/>
              <a:t>bagian</a:t>
            </a:r>
            <a:r>
              <a:rPr lang="en-US" sz="1600" dirty="0" smtClean="0"/>
              <a:t>/</a:t>
            </a:r>
            <a:r>
              <a:rPr lang="en-US" sz="1600" dirty="0" err="1" smtClean="0"/>
              <a:t>komponen</a:t>
            </a:r>
            <a:r>
              <a:rPr lang="en-US" sz="1600" dirty="0" smtClean="0"/>
              <a:t>;</a:t>
            </a:r>
          </a:p>
          <a:p>
            <a:pPr marL="285750" indent="-285750"/>
            <a:r>
              <a:rPr lang="en-US" sz="1600" dirty="0" err="1" smtClean="0"/>
              <a:t>Unsur-unsur</a:t>
            </a:r>
            <a:r>
              <a:rPr lang="en-US" sz="1600" dirty="0" smtClean="0"/>
              <a:t> system </a:t>
            </a:r>
            <a:r>
              <a:rPr lang="en-US" sz="1600" dirty="0" err="1" smtClean="0"/>
              <a:t>saling</a:t>
            </a:r>
            <a:r>
              <a:rPr lang="en-US" sz="1600" dirty="0"/>
              <a:t> </a:t>
            </a:r>
            <a:r>
              <a:rPr lang="en-US" sz="1600" dirty="0" err="1" smtClean="0"/>
              <a:t>berhubungan</a:t>
            </a:r>
            <a:r>
              <a:rPr lang="en-US" sz="1600" dirty="0" smtClean="0"/>
              <a:t>/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lain;</a:t>
            </a:r>
          </a:p>
          <a:p>
            <a:pPr marL="285750" indent="-285750"/>
            <a:r>
              <a:rPr lang="en-US" sz="1600" dirty="0" err="1" smtClean="0"/>
              <a:t>Keseluruhan</a:t>
            </a:r>
            <a:r>
              <a:rPr lang="en-US" sz="1600" dirty="0" smtClean="0"/>
              <a:t> (system)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sekedar</a:t>
            </a:r>
            <a:r>
              <a:rPr lang="en-US" sz="1600" dirty="0" smtClean="0"/>
              <a:t> </a:t>
            </a:r>
            <a:r>
              <a:rPr lang="en-US" sz="1600" dirty="0" err="1" smtClean="0"/>
              <a:t>penjumlahan</a:t>
            </a:r>
            <a:r>
              <a:rPr lang="en-US" sz="1600" dirty="0" smtClean="0"/>
              <a:t> </a:t>
            </a:r>
            <a:r>
              <a:rPr lang="en-US" sz="1600" dirty="0" err="1" smtClean="0"/>
              <a:t>komponen</a:t>
            </a:r>
            <a:r>
              <a:rPr lang="en-US" sz="1600" dirty="0" smtClean="0"/>
              <a:t>,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</a:t>
            </a:r>
            <a:r>
              <a:rPr lang="en-US" sz="1600" dirty="0" err="1" smtClean="0"/>
              <a:t>sekaligus</a:t>
            </a:r>
            <a:r>
              <a:rPr lang="en-US" sz="1600" dirty="0" smtClean="0"/>
              <a:t> </a:t>
            </a:r>
            <a:r>
              <a:rPr lang="en-US" sz="1600" dirty="0" err="1" smtClean="0"/>
              <a:t>mengandung</a:t>
            </a:r>
            <a:r>
              <a:rPr lang="en-US" sz="1600" dirty="0" smtClean="0"/>
              <a:t> </a:t>
            </a:r>
            <a:r>
              <a:rPr lang="en-US" sz="1600" dirty="0" err="1" smtClean="0"/>
              <a:t>kualitas</a:t>
            </a:r>
            <a:r>
              <a:rPr lang="en-US" sz="1600" dirty="0" smtClean="0"/>
              <a:t> </a:t>
            </a:r>
            <a:r>
              <a:rPr lang="en-US" sz="1600" dirty="0" err="1" smtClean="0"/>
              <a:t>kontribusi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masing-masing</a:t>
            </a:r>
            <a:r>
              <a:rPr lang="en-US" sz="1600" dirty="0" smtClean="0"/>
              <a:t> </a:t>
            </a:r>
            <a:r>
              <a:rPr lang="en-US" sz="1600" dirty="0" err="1" smtClean="0"/>
              <a:t>komponen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>
            <a:spLocks noGrp="1"/>
          </p:cNvSpPr>
          <p:nvPr>
            <p:ph type="ctrTitle" idx="4294967295"/>
          </p:nvPr>
        </p:nvSpPr>
        <p:spPr>
          <a:xfrm>
            <a:off x="3336874" y="652012"/>
            <a:ext cx="35505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>
                <a:solidFill>
                  <a:srgbClr val="FF8700"/>
                </a:solidFill>
              </a:rPr>
              <a:t>Talcott Parsons</a:t>
            </a:r>
            <a:endParaRPr sz="3200" b="1" dirty="0">
              <a:solidFill>
                <a:srgbClr val="FF8700"/>
              </a:solidFill>
            </a:endParaRPr>
          </a:p>
        </p:txBody>
      </p:sp>
      <p:sp>
        <p:nvSpPr>
          <p:cNvPr id="120" name="Google Shape;120;p15"/>
          <p:cNvSpPr txBox="1">
            <a:spLocks noGrp="1"/>
          </p:cNvSpPr>
          <p:nvPr>
            <p:ph type="subTitle" idx="4294967295"/>
          </p:nvPr>
        </p:nvSpPr>
        <p:spPr>
          <a:xfrm>
            <a:off x="3353807" y="1309786"/>
            <a:ext cx="5197532" cy="19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FFFFFF"/>
                </a:solidFill>
              </a:rPr>
              <a:t>m</a:t>
            </a:r>
            <a:r>
              <a:rPr lang="en-US" sz="2400" dirty="0" err="1" smtClean="0">
                <a:solidFill>
                  <a:srgbClr val="FFFFFF"/>
                </a:solidFill>
              </a:rPr>
              <a:t>engatakan</a:t>
            </a:r>
            <a:r>
              <a:rPr lang="en-US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err="1" smtClean="0">
                <a:solidFill>
                  <a:srgbClr val="FFFFFF"/>
                </a:solidFill>
              </a:rPr>
              <a:t>sistem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sebagai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sebuah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pengertian</a:t>
            </a:r>
            <a:r>
              <a:rPr lang="en-US" sz="2400" dirty="0" smtClean="0">
                <a:solidFill>
                  <a:srgbClr val="FFFFFF"/>
                </a:solidFill>
              </a:rPr>
              <a:t> yang </a:t>
            </a:r>
            <a:r>
              <a:rPr lang="en-US" sz="2400" dirty="0" err="1" smtClean="0">
                <a:solidFill>
                  <a:srgbClr val="FFFFFF"/>
                </a:solidFill>
              </a:rPr>
              <a:t>menunjuk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pada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adanya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saling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ketergantungan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antara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bagian-bagian</a:t>
            </a:r>
            <a:r>
              <a:rPr lang="en-US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err="1" smtClean="0">
                <a:solidFill>
                  <a:srgbClr val="FFFFFF"/>
                </a:solidFill>
              </a:rPr>
              <a:t>komponen-komponen</a:t>
            </a:r>
            <a:r>
              <a:rPr lang="en-US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err="1" smtClean="0">
                <a:solidFill>
                  <a:srgbClr val="FFFFFF"/>
                </a:solidFill>
              </a:rPr>
              <a:t>dan</a:t>
            </a:r>
            <a:r>
              <a:rPr lang="en-US" sz="2400" dirty="0" smtClean="0">
                <a:solidFill>
                  <a:srgbClr val="FFFFFF"/>
                </a:solidFill>
              </a:rPr>
              <a:t> proses yang </a:t>
            </a:r>
            <a:r>
              <a:rPr lang="en-US" sz="2400" dirty="0" err="1" smtClean="0">
                <a:solidFill>
                  <a:srgbClr val="FFFFFF"/>
                </a:solidFill>
              </a:rPr>
              <a:t>mengatur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hubungan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tersebut</a:t>
            </a:r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77" y="1054307"/>
            <a:ext cx="2133456" cy="280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body" idx="1"/>
          </p:nvPr>
        </p:nvSpPr>
        <p:spPr>
          <a:xfrm>
            <a:off x="990375" y="1021950"/>
            <a:ext cx="7343100" cy="33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 smtClean="0"/>
              <a:t>Sistem dapat berarti: cara, teknik atau metode dalam mengerjakan sesuatu.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sz="2400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 smtClean="0"/>
              <a:t>Sebagai contoh: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 smtClean="0"/>
              <a:t>cara penelitian, teknik perkuliahan, metode wawancara, metode pendekatan, cara berpikir, dll.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9985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>
            <a:spLocks noGrp="1"/>
          </p:cNvSpPr>
          <p:nvPr>
            <p:ph type="body" idx="1"/>
          </p:nvPr>
        </p:nvSpPr>
        <p:spPr>
          <a:xfrm>
            <a:off x="575737" y="1226885"/>
            <a:ext cx="4038208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dirty="0" smtClean="0"/>
              <a:t>Dalam pengertian sosiologis, </a:t>
            </a:r>
            <a:r>
              <a:rPr lang="en" sz="2200" dirty="0" smtClean="0"/>
              <a:t>sistem berarti himpunan komponen sosial budaya yang saling berhubungan secara teratur dan berulang-ulang (ajeg) yang berwujud dalam kehidupan masyarakat.</a:t>
            </a:r>
            <a:endParaRPr sz="2200" dirty="0"/>
          </a:p>
        </p:txBody>
      </p:sp>
      <p:sp>
        <p:nvSpPr>
          <p:cNvPr id="166" name="Google Shape;166;p2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167" name="Google Shape;167;p20"/>
          <p:cNvSpPr txBox="1">
            <a:spLocks noGrp="1"/>
          </p:cNvSpPr>
          <p:nvPr>
            <p:ph type="body" idx="2"/>
          </p:nvPr>
        </p:nvSpPr>
        <p:spPr>
          <a:xfrm>
            <a:off x="4920283" y="1226885"/>
            <a:ext cx="3986651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 dirty="0" smtClean="0"/>
              <a:t>Sebagai himpunan unsur sosial budaya,</a:t>
            </a:r>
            <a:r>
              <a:rPr lang="en" sz="2200" b="1" dirty="0"/>
              <a:t> </a:t>
            </a:r>
            <a:r>
              <a:rPr lang="en" sz="2200" dirty="0" smtClean="0"/>
              <a:t>sistem menunjukkan hubungan saling ketergantungan antara gagasan-gagasan, perasaan, etika, sikap perilaku, kepentingan, kesempatan, komunikasi, status, dan peranan manusia dalam kehidupan masyarakat.</a:t>
            </a:r>
            <a:endParaRPr sz="2200" dirty="0"/>
          </a:p>
        </p:txBody>
      </p:sp>
      <p:sp>
        <p:nvSpPr>
          <p:cNvPr id="168" name="Google Shape;168;p2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376518" y="1226885"/>
            <a:ext cx="4330949" cy="3537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4407" y="1226885"/>
            <a:ext cx="4032528" cy="3537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5220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</a:t>
            </a:r>
            <a:r>
              <a:rPr lang="en" dirty="0" smtClean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Sistem Sosial</a:t>
            </a:r>
            <a:endParaRPr dirty="0"/>
          </a:p>
        </p:txBody>
      </p:sp>
      <p:sp>
        <p:nvSpPr>
          <p:cNvPr id="128" name="Google Shape;128;p16"/>
          <p:cNvSpPr txBox="1">
            <a:spLocks noGrp="1"/>
          </p:cNvSpPr>
          <p:nvPr>
            <p:ph type="subTitle" idx="1"/>
          </p:nvPr>
        </p:nvSpPr>
        <p:spPr>
          <a:xfrm>
            <a:off x="1028475" y="3449650"/>
            <a:ext cx="5220000" cy="5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 smtClean="0"/>
              <a:t>‘Wujud kebudayaan’</a:t>
            </a:r>
            <a:endParaRPr i="1" dirty="0"/>
          </a:p>
        </p:txBody>
      </p:sp>
      <p:sp>
        <p:nvSpPr>
          <p:cNvPr id="129" name="Google Shape;129;p16"/>
          <p:cNvSpPr txBox="1">
            <a:spLocks noGrp="1"/>
          </p:cNvSpPr>
          <p:nvPr>
            <p:ph type="sldNum" idx="4294967295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992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Sistem Sosial</a:t>
            </a:r>
            <a:endParaRPr dirty="0"/>
          </a:p>
        </p:txBody>
      </p:sp>
      <p:sp>
        <p:nvSpPr>
          <p:cNvPr id="174" name="Google Shape;174;p21"/>
          <p:cNvSpPr txBox="1">
            <a:spLocks noGrp="1"/>
          </p:cNvSpPr>
          <p:nvPr>
            <p:ph type="body" idx="1"/>
          </p:nvPr>
        </p:nvSpPr>
        <p:spPr>
          <a:xfrm>
            <a:off x="1104900" y="1190484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900" b="1" dirty="0" smtClean="0"/>
              <a:t>1</a:t>
            </a:r>
            <a:endParaRPr sz="1900" b="1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900" dirty="0" smtClean="0"/>
              <a:t>W</a:t>
            </a:r>
            <a:r>
              <a:rPr lang="en" sz="1900" dirty="0" smtClean="0"/>
              <a:t>ujud kebudayaan sebagai suatu tindakan berpola dari manusia dalam kehidupan masyarakat. </a:t>
            </a:r>
            <a:endParaRPr sz="1900" dirty="0"/>
          </a:p>
        </p:txBody>
      </p:sp>
      <p:sp>
        <p:nvSpPr>
          <p:cNvPr id="175" name="Google Shape;175;p21"/>
          <p:cNvSpPr txBox="1">
            <a:spLocks noGrp="1"/>
          </p:cNvSpPr>
          <p:nvPr>
            <p:ph type="body" idx="2"/>
          </p:nvPr>
        </p:nvSpPr>
        <p:spPr>
          <a:xfrm>
            <a:off x="3652189" y="1190484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900" b="1" dirty="0" smtClean="0"/>
              <a:t>2</a:t>
            </a:r>
            <a:endParaRPr sz="19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900" dirty="0" smtClean="0"/>
              <a:t>Sistem sosial terdiri dari aktivitas-aktivitas manusia yang saling berinteraksi, mengadakan kontak, serta bergaul dengan manusia lainnya, berdasarkan kelakuan</a:t>
            </a:r>
            <a:endParaRPr sz="1900" dirty="0"/>
          </a:p>
        </p:txBody>
      </p:sp>
      <p:sp>
        <p:nvSpPr>
          <p:cNvPr id="176" name="Google Shape;176;p21"/>
          <p:cNvSpPr txBox="1">
            <a:spLocks noGrp="1"/>
          </p:cNvSpPr>
          <p:nvPr>
            <p:ph type="body" idx="3"/>
          </p:nvPr>
        </p:nvSpPr>
        <p:spPr>
          <a:xfrm>
            <a:off x="6199478" y="1190484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900" b="1" dirty="0" smtClean="0"/>
              <a:t>3</a:t>
            </a:r>
            <a:endParaRPr sz="19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900" dirty="0" smtClean="0"/>
              <a:t>Sistem sosial yang terbentuk, saling ketergantungan antara mausia dengan manusia lainnya. </a:t>
            </a:r>
            <a:r>
              <a:rPr lang="en-US" sz="1900" dirty="0" smtClean="0"/>
              <a:t>D</a:t>
            </a:r>
            <a:r>
              <a:rPr lang="en" sz="1900" dirty="0" smtClean="0"/>
              <a:t>engan memiliki nilai, norma dan tujuan bersama. </a:t>
            </a:r>
            <a:endParaRPr sz="19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900" dirty="0"/>
          </a:p>
        </p:txBody>
      </p:sp>
      <p:sp>
        <p:nvSpPr>
          <p:cNvPr id="177" name="Google Shape;177;p2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34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Sistem Sosial Menurut Nasikun (1993)</a:t>
            </a:r>
            <a:endParaRPr dirty="0"/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lvl="0" indent="0" algn="l" rtl="0"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 sz="2800" dirty="0" smtClean="0"/>
              <a:t>“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system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tindakan-tindakan</a:t>
            </a:r>
            <a:r>
              <a:rPr lang="en-US" sz="2800" dirty="0" smtClean="0"/>
              <a:t>.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terbentuk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di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, </a:t>
            </a:r>
            <a:r>
              <a:rPr lang="en-US" sz="2800" dirty="0" err="1" smtClean="0"/>
              <a:t>tumbuh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kebetulan</a:t>
            </a:r>
            <a:r>
              <a:rPr lang="en-US" sz="2800" dirty="0" smtClean="0"/>
              <a:t>, </a:t>
            </a:r>
            <a:r>
              <a:rPr lang="en-US" sz="2800" dirty="0" err="1" smtClean="0"/>
              <a:t>melainkan</a:t>
            </a:r>
            <a:r>
              <a:rPr lang="en-US" sz="2800" dirty="0" smtClean="0"/>
              <a:t> </a:t>
            </a:r>
            <a:r>
              <a:rPr lang="en-US" sz="2800" dirty="0" err="1" smtClean="0"/>
              <a:t>tumbuh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di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.”</a:t>
            </a:r>
            <a:endParaRPr sz="2800"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63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670</Words>
  <Application>Microsoft Office PowerPoint</Application>
  <PresentationFormat>On-screen Show (16:9)</PresentationFormat>
  <Paragraphs>80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Roboto</vt:lpstr>
      <vt:lpstr>Arial</vt:lpstr>
      <vt:lpstr>Dosis</vt:lpstr>
      <vt:lpstr>William template</vt:lpstr>
      <vt:lpstr>Pengertian Sistem &amp; Sistem Sosial</vt:lpstr>
      <vt:lpstr>1. Sistem</vt:lpstr>
      <vt:lpstr>SISTEM </vt:lpstr>
      <vt:lpstr>Talcott Parsons</vt:lpstr>
      <vt:lpstr>PowerPoint Presentation</vt:lpstr>
      <vt:lpstr>You can also split your content</vt:lpstr>
      <vt:lpstr>2. Sistem Sosial</vt:lpstr>
      <vt:lpstr>Sistem Sosial</vt:lpstr>
      <vt:lpstr>Sistem Sosial Menurut Nasikun (1993)</vt:lpstr>
      <vt:lpstr>PowerPoint Presentation</vt:lpstr>
      <vt:lpstr>Tiga Sistem Sosial dalam Kehidupan Masyarakat:</vt:lpstr>
      <vt:lpstr>Tiga Sistem Sosial dalam Kehidupan Masyarakat:</vt:lpstr>
      <vt:lpstr>Tiga Sistem Sosial dalam Kehidupan Masyarakat:</vt:lpstr>
      <vt:lpstr>Unsur-unsur Sistem Sosial menurut Alvin L. Bertrand (1980)</vt:lpstr>
      <vt:lpstr>Unsur-unsur Sistem Sosial menurut Alvin L. Bertrand (1980)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Sosial Budaya Indonesia</dc:title>
  <cp:lastModifiedBy>Junior Zamrud Pahalmas</cp:lastModifiedBy>
  <cp:revision>21</cp:revision>
  <dcterms:modified xsi:type="dcterms:W3CDTF">2019-09-16T08:20:40Z</dcterms:modified>
</cp:coreProperties>
</file>