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4" r:id="rId2"/>
    <p:sldId id="285" r:id="rId3"/>
    <p:sldId id="297" r:id="rId4"/>
    <p:sldId id="298" r:id="rId5"/>
    <p:sldId id="299" r:id="rId6"/>
    <p:sldId id="300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EAFD377-B2B4-4F53-93E6-E2010FA53C5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D2B54A5-29F0-47B5-BBEC-E8910C659B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FD44F1B1-2F07-42C4-91A4-D7231CDC1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01959475-06EE-45EC-B73A-A0747F910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ABAE674-C183-4B18-A835-6C069F8B78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798EC73-2263-4EB9-B997-AD36C55ED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CD2CB49F-BE45-4842-BC4D-FE515C458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46591E25-983C-4615-9263-FD14C9E36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27E6F681-16ED-4702-8D8F-770F3B0C2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3C933CDD-89D4-4793-AE6C-168000496C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4C48628-024E-418B-8DC8-BF3F37604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594130F-E50D-411F-94F5-7BA816BEC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2E8A67C-137A-4FEC-B76C-DBAFB7FDD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0BE5FC-5644-4A19-AA3C-2F56928F3D7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542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FEF886A-4B04-4890-867B-F68EFD724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29D80A5-E348-4E31-8C6F-CFE0B4DB06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DCED6AD-91AF-426B-99A6-CE7FC9636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91C57-C691-42DA-9DEA-6DEBE54FE82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130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537BF1A-BF85-4206-B729-FDD14F034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5B85F43-B5E5-4403-BA66-6A3EF7531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4306C83-0D24-4415-A28A-593C973C0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16863-237B-4759-9B8F-3648FC144E6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9799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B1C5578-09B9-4C77-A3DE-818C39F21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2E8DA86-3C8B-4FF0-925D-682B4199D6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AA66236-D964-45B1-B100-086D4B4D3E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7B404-599E-4E0E-9770-7FC1BB4959C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5752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D5C30BA-1A75-4AF0-98F6-82B391BDB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DF642F2-3672-4B74-A541-F34326F12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F0BC359C-289F-4175-B12F-508BF7DEBC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71C5A-E63B-477D-9860-FB8BA8FD9C2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95877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F04C2D4-F853-40E7-BD0F-3E5DFA426B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A698A88-A0AF-4C40-9E8B-0B03BF925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D8BF622-FD32-4B75-84EE-EA7E2FD9E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FBD36-B184-4E51-8D8F-170A949CD43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7290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52A663B-091F-41ED-8E30-2D57D0C87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D532E4-662D-4CFD-BF34-2D57B4294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193764C-777D-47B6-9616-9072A4DF8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4A906-BEE8-47BC-9755-CA1CAA4003F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1254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8EFC3E7-08FD-42F3-9678-9C121EBBE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AE90FFA-6DAE-4275-9842-06DC58544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DD78471-AEBB-4B0D-AB5E-F5CA2D5C5B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1FDF8-9AD2-462E-A444-5DCF1EFD6E9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09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4CDC4A1-332A-44E2-ABE0-8ABBE897B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12C77D1-6B61-48A1-BAF5-3EFAE1C19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8F8DB50-6D07-4C1F-B13D-E8504E620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FE291-AE18-479D-AEBD-AE64C811015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1418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1F6A3D7-BC45-4292-BF7A-4C57A352B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C8A27B5-8562-483A-AF82-264898330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43D12DB-A76E-48C5-A7A7-86A68FD62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7F58D-7807-4103-AF54-CF658E6B96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6751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06931F1-6A2F-4E1D-8EDA-3DF07DAA8E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158C337-B25F-403F-BBD6-2C655A7B6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BC9CA71-8F6F-4F5E-AB30-F0EE71D33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1E97F-6FC0-4DB1-9922-412578F12E8C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1709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0BF87407-5708-4575-B621-9ED6F3A42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3B89F78-959E-48F7-B54F-C811A79EE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14C8822-825C-4F9F-B403-83006EDA6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49736-D097-4748-9673-A9F70B7F34A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2988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0CEBCDC-34EA-4E18-A8E7-CEAC9A6B3B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21D4993-DB9D-45D4-A0A4-3EFC0588D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AFDC963-DF06-4B41-AA64-40417D430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97F0C-3840-4711-8A0D-585B00683E3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4854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A3E884E-C6A3-4D15-808D-6EADCE797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8EE4152-2636-48D4-8488-D8B781C93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917B157-A21B-4C6B-AC62-7BC7598CD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A0DF0-5739-45C1-A261-F5638048CB2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608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92C9B6-912B-4AEB-98ED-48B37EE364D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8009C8-D234-4F90-A9E8-013A6E8C325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38A40DC-2E3F-4091-83FB-31BC82A7BA7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69A853-1CAB-4904-9BC8-1B41207D41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401E4B-DD54-4B89-B989-C1591566E0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C4EF9814-68C0-46F3-AD68-FC6146FD119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0228AA0-EA77-4FDB-9981-044FC8027B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FC0D6DC-4E38-49E7-8486-1A77175C2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A0F4C68-50F4-43A3-848E-C8AC6CF9F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1054DB60-7B7E-4A8C-BC4F-6199B96F7F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A8AFACD8-84A6-4F8C-A8C5-994AFEE8DE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9B5E0A4B-5F37-415D-BBF8-9D4B8A9F6B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7BC886-34ED-42B4-B115-91DA9907A552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2664CD4-24BC-4D36-99B0-CAFA74AF5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4000" b="1"/>
              <a:t>Metode Eliminasi Gauss Jordan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A936AF6-1BA1-49D2-8408-B5573B5D0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id-ID" sz="2400"/>
              <a:t>Metode ini merupakan pengembangan metode eliminasi Gauss, hanya saja augmented matrik, pada sebelah kiri diubah menjadi matrik diagonal </a:t>
            </a:r>
          </a:p>
          <a:p>
            <a:pPr eaLnBrk="1" hangingPunct="1"/>
            <a:endParaRPr lang="en-US" altLang="id-ID" sz="2400"/>
          </a:p>
          <a:p>
            <a:pPr eaLnBrk="1" hangingPunct="1"/>
            <a:endParaRPr lang="en-US" altLang="id-ID" sz="2400"/>
          </a:p>
          <a:p>
            <a:pPr eaLnBrk="1" hangingPunct="1"/>
            <a:endParaRPr lang="en-US" altLang="id-ID" sz="2400"/>
          </a:p>
          <a:p>
            <a:pPr eaLnBrk="1" hangingPunct="1"/>
            <a:endParaRPr lang="en-US" altLang="id-ID" sz="2400"/>
          </a:p>
          <a:p>
            <a:pPr eaLnBrk="1" hangingPunct="1"/>
            <a:endParaRPr lang="en-US" altLang="id-ID" sz="2400"/>
          </a:p>
          <a:p>
            <a:pPr eaLnBrk="1" hangingPunct="1"/>
            <a:r>
              <a:rPr lang="en-US" altLang="id-ID" sz="2000"/>
              <a:t>Penyelesaian dari persamaan linier simultan diatas adalah nilai d1,d2,d3,…,dn  dan atau:</a:t>
            </a:r>
          </a:p>
        </p:txBody>
      </p:sp>
      <p:graphicFrame>
        <p:nvGraphicFramePr>
          <p:cNvPr id="3076" name="Object 5">
            <a:extLst>
              <a:ext uri="{FF2B5EF4-FFF2-40B4-BE49-F238E27FC236}">
                <a16:creationId xmlns:a16="http://schemas.microsoft.com/office/drawing/2014/main" id="{4DC5C004-718A-4D87-9735-FA50E2CD5D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200400"/>
          <a:ext cx="32766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917700" imgH="1168400" progId="Equation.3">
                  <p:embed/>
                </p:oleObj>
              </mc:Choice>
              <mc:Fallback>
                <p:oleObj name="Equation" r:id="rId3" imgW="1917700" imgH="116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32766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Line 6">
            <a:extLst>
              <a:ext uri="{FF2B5EF4-FFF2-40B4-BE49-F238E27FC236}">
                <a16:creationId xmlns:a16="http://schemas.microsoft.com/office/drawing/2014/main" id="{5860454B-7ADA-46FF-BF6D-2D44EE2AE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038600"/>
            <a:ext cx="4286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id="{30CE5660-CDB9-4ABD-B167-C7D56C49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8600" y="2120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sp>
        <p:nvSpPr>
          <p:cNvPr id="3079" name="Rectangle 8">
            <a:extLst>
              <a:ext uri="{FF2B5EF4-FFF2-40B4-BE49-F238E27FC236}">
                <a16:creationId xmlns:a16="http://schemas.microsoft.com/office/drawing/2014/main" id="{4115C051-77D7-4658-94D3-DAF02AA23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20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sp>
        <p:nvSpPr>
          <p:cNvPr id="3080" name="Rectangle 9">
            <a:extLst>
              <a:ext uri="{FF2B5EF4-FFF2-40B4-BE49-F238E27FC236}">
                <a16:creationId xmlns:a16="http://schemas.microsoft.com/office/drawing/2014/main" id="{EF88250C-C476-4BE2-83D4-31EB1455A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92475"/>
            <a:ext cx="869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>
                <a:latin typeface="Arial" panose="020B0604020202020204" pitchFamily="34" charset="0"/>
                <a:cs typeface="Times New Roman" panose="02020603050405020304" pitchFamily="18" charset="0"/>
              </a:rPr>
              <a:t>                </a:t>
            </a:r>
            <a:endParaRPr lang="en-US" altLang="id-ID" sz="1800">
              <a:latin typeface="Arial" panose="020B0604020202020204" pitchFamily="34" charset="0"/>
            </a:endParaRPr>
          </a:p>
        </p:txBody>
      </p:sp>
      <p:graphicFrame>
        <p:nvGraphicFramePr>
          <p:cNvPr id="3081" name="Object 4">
            <a:extLst>
              <a:ext uri="{FF2B5EF4-FFF2-40B4-BE49-F238E27FC236}">
                <a16:creationId xmlns:a16="http://schemas.microsoft.com/office/drawing/2014/main" id="{36374101-C833-41AC-A9C9-84DD608750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200400"/>
          <a:ext cx="2743200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536700" imgH="1168400" progId="Equation.3">
                  <p:embed/>
                </p:oleObj>
              </mc:Choice>
              <mc:Fallback>
                <p:oleObj name="Equation" r:id="rId5" imgW="1536700" imgH="116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2743200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3">
            <a:extLst>
              <a:ext uri="{FF2B5EF4-FFF2-40B4-BE49-F238E27FC236}">
                <a16:creationId xmlns:a16="http://schemas.microsoft.com/office/drawing/2014/main" id="{1CEB9FE5-EDF3-4C3F-87D4-B3FC06753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graphicFrame>
        <p:nvGraphicFramePr>
          <p:cNvPr id="3083" name="Object 12">
            <a:extLst>
              <a:ext uri="{FF2B5EF4-FFF2-40B4-BE49-F238E27FC236}">
                <a16:creationId xmlns:a16="http://schemas.microsoft.com/office/drawing/2014/main" id="{5FDFA3D0-E389-4962-BED6-33BC8BCBF8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6019800"/>
          <a:ext cx="5029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7" imgW="2197100" imgH="228600" progId="Equation.3">
                  <p:embed/>
                </p:oleObj>
              </mc:Choice>
              <mc:Fallback>
                <p:oleObj name="Equation" r:id="rId7" imgW="2197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019800"/>
                        <a:ext cx="5029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F494580-B672-4B56-8AA1-ADD7E6695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/>
              <a:t>Contoh 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66F207B-BD62-4FA8-A628-18CFFD918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3124200" cy="4114800"/>
          </a:xfrm>
        </p:spPr>
        <p:txBody>
          <a:bodyPr/>
          <a:lstStyle/>
          <a:p>
            <a:pPr eaLnBrk="1" hangingPunct="1"/>
            <a:r>
              <a:rPr lang="en-US" altLang="id-ID" sz="2000"/>
              <a:t>Selesaikan persamaan linier simultan:</a:t>
            </a:r>
          </a:p>
          <a:p>
            <a:pPr eaLnBrk="1" hangingPunct="1"/>
            <a:endParaRPr lang="en-US" altLang="id-ID" sz="2000"/>
          </a:p>
          <a:p>
            <a:pPr eaLnBrk="1" hangingPunct="1"/>
            <a:endParaRPr lang="en-US" altLang="id-ID" sz="2000"/>
          </a:p>
          <a:p>
            <a:pPr eaLnBrk="1" hangingPunct="1"/>
            <a:r>
              <a:rPr lang="en-US" altLang="id-ID" sz="2000"/>
              <a:t>Augmented matrik dari persamaan linier simultan</a:t>
            </a:r>
          </a:p>
          <a:p>
            <a:pPr eaLnBrk="1" hangingPunct="1"/>
            <a:endParaRPr lang="en-US" altLang="id-ID" sz="2000"/>
          </a:p>
          <a:p>
            <a:pPr eaLnBrk="1" hangingPunct="1"/>
            <a:endParaRPr lang="en-US" altLang="id-ID" sz="2000"/>
          </a:p>
          <a:p>
            <a:pPr eaLnBrk="1" hangingPunct="1"/>
            <a:r>
              <a:rPr lang="en-US" altLang="id-ID" sz="2400"/>
              <a:t>Lakukan operasi baris elementer </a:t>
            </a:r>
            <a:r>
              <a:rPr lang="en-US" altLang="id-ID" sz="2000"/>
              <a:t> </a:t>
            </a: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6ADF5DB2-F019-40C6-99D2-40A604C45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graphicFrame>
        <p:nvGraphicFramePr>
          <p:cNvPr id="4101" name="Object 4">
            <a:extLst>
              <a:ext uri="{FF2B5EF4-FFF2-40B4-BE49-F238E27FC236}">
                <a16:creationId xmlns:a16="http://schemas.microsoft.com/office/drawing/2014/main" id="{D73991C9-3C2A-46E4-A0B8-D4703496E0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1981200"/>
          <a:ext cx="20574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850900" imgH="457200" progId="Equation.3">
                  <p:embed/>
                </p:oleObj>
              </mc:Choice>
              <mc:Fallback>
                <p:oleObj name="Equation" r:id="rId3" imgW="850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81200"/>
                        <a:ext cx="20574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7">
            <a:extLst>
              <a:ext uri="{FF2B5EF4-FFF2-40B4-BE49-F238E27FC236}">
                <a16:creationId xmlns:a16="http://schemas.microsoft.com/office/drawing/2014/main" id="{CC29D26E-F32A-4C51-9A52-B07E05AF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graphicFrame>
        <p:nvGraphicFramePr>
          <p:cNvPr id="4103" name="Object 6">
            <a:extLst>
              <a:ext uri="{FF2B5EF4-FFF2-40B4-BE49-F238E27FC236}">
                <a16:creationId xmlns:a16="http://schemas.microsoft.com/office/drawing/2014/main" id="{70F2BEB3-417A-46DF-9B76-ECAEDD5F48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352800"/>
          <a:ext cx="1676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685800" imgH="457200" progId="Equation.3">
                  <p:embed/>
                </p:oleObj>
              </mc:Choice>
              <mc:Fallback>
                <p:oleObj name="Equation" r:id="rId5" imgW="685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352800"/>
                        <a:ext cx="16764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9">
            <a:extLst>
              <a:ext uri="{FF2B5EF4-FFF2-40B4-BE49-F238E27FC236}">
                <a16:creationId xmlns:a16="http://schemas.microsoft.com/office/drawing/2014/main" id="{F0426194-6361-4F19-B3D5-BD9F9CEF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graphicFrame>
        <p:nvGraphicFramePr>
          <p:cNvPr id="4105" name="Object 8">
            <a:extLst>
              <a:ext uri="{FF2B5EF4-FFF2-40B4-BE49-F238E27FC236}">
                <a16:creationId xmlns:a16="http://schemas.microsoft.com/office/drawing/2014/main" id="{2A618463-E386-433B-A549-C9A5E09955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3276600"/>
          <a:ext cx="246697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206500" imgH="1422400" progId="Equation.3">
                  <p:embed/>
                </p:oleObj>
              </mc:Choice>
              <mc:Fallback>
                <p:oleObj name="Equation" r:id="rId7" imgW="1206500" imgH="142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76600"/>
                        <a:ext cx="246697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>
            <a:extLst>
              <a:ext uri="{FF2B5EF4-FFF2-40B4-BE49-F238E27FC236}">
                <a16:creationId xmlns:a16="http://schemas.microsoft.com/office/drawing/2014/main" id="{4B25258C-4B1B-4CF4-8D37-538E85693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4343400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/>
              <a:t>Penyelesaian persamaan linier simultan :</a:t>
            </a:r>
            <a:endParaRPr lang="en-US" altLang="id-ID" sz="18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i="1"/>
              <a:t>x</a:t>
            </a:r>
            <a:r>
              <a:rPr lang="en-US" altLang="id-ID" sz="1800" i="1" baseline="-25000"/>
              <a:t>1</a:t>
            </a:r>
            <a:r>
              <a:rPr lang="en-US" altLang="id-ID" sz="1800" i="1"/>
              <a:t> = 2</a:t>
            </a:r>
            <a:r>
              <a:rPr lang="en-US" altLang="id-ID" sz="1800"/>
              <a:t> dan </a:t>
            </a:r>
            <a:r>
              <a:rPr lang="en-US" altLang="id-ID" sz="1800" i="1"/>
              <a:t>x</a:t>
            </a:r>
            <a:r>
              <a:rPr lang="en-US" altLang="id-ID" sz="1800" i="1" baseline="-25000"/>
              <a:t>2</a:t>
            </a:r>
            <a:r>
              <a:rPr lang="en-US" altLang="id-ID" sz="1800" i="1"/>
              <a:t> =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BF3A351-8068-4938-BBBC-D05C9D8D82D9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>
                <a:ea typeface="新細明體" panose="020B0604030504040204" pitchFamily="18" charset="-120"/>
              </a:rPr>
              <a:t>Contoh :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2D95876A-A54F-45C4-8570-DD61BF2BD43A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4572000" y="2590800"/>
          <a:ext cx="199548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方程式" r:id="rId3" imgW="1244600" imgH="660400" progId="Equation.3">
                  <p:embed/>
                </p:oleObj>
              </mc:Choice>
              <mc:Fallback>
                <p:oleObj name="方程式" r:id="rId3" imgW="12446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90800"/>
                        <a:ext cx="1995488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>
            <a:extLst>
              <a:ext uri="{FF2B5EF4-FFF2-40B4-BE49-F238E27FC236}">
                <a16:creationId xmlns:a16="http://schemas.microsoft.com/office/drawing/2014/main" id="{CEEE6F3D-2079-4E94-957F-667B4A1BF9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590800"/>
          <a:ext cx="187166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方程式" r:id="rId5" imgW="1091726" imgH="660113" progId="Equation.3">
                  <p:embed/>
                </p:oleObj>
              </mc:Choice>
              <mc:Fallback>
                <p:oleObj name="方程式" r:id="rId5" imgW="1091726" imgH="6601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1871663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>
            <a:extLst>
              <a:ext uri="{FF2B5EF4-FFF2-40B4-BE49-F238E27FC236}">
                <a16:creationId xmlns:a16="http://schemas.microsoft.com/office/drawing/2014/main" id="{F0F33341-A009-454B-8257-850AD99989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876800"/>
          <a:ext cx="18065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方程式" r:id="rId7" imgW="1054100" imgH="711200" progId="Equation.3">
                  <p:embed/>
                </p:oleObj>
              </mc:Choice>
              <mc:Fallback>
                <p:oleObj name="方程式" r:id="rId7" imgW="10541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6800"/>
                        <a:ext cx="18065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">
            <a:extLst>
              <a:ext uri="{FF2B5EF4-FFF2-40B4-BE49-F238E27FC236}">
                <a16:creationId xmlns:a16="http://schemas.microsoft.com/office/drawing/2014/main" id="{10F86A89-7FFE-432A-8553-CE1958E5E5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724400"/>
          <a:ext cx="21256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方程式" r:id="rId9" imgW="1193800" imgH="711200" progId="Equation.3">
                  <p:embed/>
                </p:oleObj>
              </mc:Choice>
              <mc:Fallback>
                <p:oleObj name="方程式" r:id="rId9" imgW="11938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24400"/>
                        <a:ext cx="212566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12">
            <a:extLst>
              <a:ext uri="{FF2B5EF4-FFF2-40B4-BE49-F238E27FC236}">
                <a16:creationId xmlns:a16="http://schemas.microsoft.com/office/drawing/2014/main" id="{52639E88-ED2A-40DA-AAD7-98F990CC6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2766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8" name="Line 13">
            <a:extLst>
              <a:ext uri="{FF2B5EF4-FFF2-40B4-BE49-F238E27FC236}">
                <a16:creationId xmlns:a16="http://schemas.microsoft.com/office/drawing/2014/main" id="{013FCA50-6D4C-4283-A63A-2FBE57F41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2766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9" name="Text Box 15">
            <a:extLst>
              <a:ext uri="{FF2B5EF4-FFF2-40B4-BE49-F238E27FC236}">
                <a16:creationId xmlns:a16="http://schemas.microsoft.com/office/drawing/2014/main" id="{63450A80-8396-4263-B972-AA53AF1C0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9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2</a:t>
            </a:r>
            <a:r>
              <a:rPr lang="en-US" altLang="id-ID" sz="2400"/>
              <a:t>-2B</a:t>
            </a:r>
            <a:r>
              <a:rPr lang="en-US" altLang="id-ID" sz="2400" baseline="-25000"/>
              <a:t>1</a:t>
            </a:r>
          </a:p>
        </p:txBody>
      </p:sp>
      <p:sp>
        <p:nvSpPr>
          <p:cNvPr id="5130" name="Line 16">
            <a:extLst>
              <a:ext uri="{FF2B5EF4-FFF2-40B4-BE49-F238E27FC236}">
                <a16:creationId xmlns:a16="http://schemas.microsoft.com/office/drawing/2014/main" id="{90D59CD8-002F-4B9D-8A69-0FE58DD55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7150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1" name="Text Box 17">
            <a:extLst>
              <a:ext uri="{FF2B5EF4-FFF2-40B4-BE49-F238E27FC236}">
                <a16:creationId xmlns:a16="http://schemas.microsoft.com/office/drawing/2014/main" id="{3C08E1F5-DE35-477F-8418-DC314D34B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29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2</a:t>
            </a:r>
            <a:r>
              <a:rPr lang="en-US" altLang="id-ID" sz="2400"/>
              <a:t>-2B</a:t>
            </a:r>
            <a:r>
              <a:rPr lang="en-US" altLang="id-ID" sz="2400" baseline="-25000"/>
              <a:t>1</a:t>
            </a:r>
          </a:p>
        </p:txBody>
      </p:sp>
      <p:sp>
        <p:nvSpPr>
          <p:cNvPr id="5132" name="Text Box 18">
            <a:extLst>
              <a:ext uri="{FF2B5EF4-FFF2-40B4-BE49-F238E27FC236}">
                <a16:creationId xmlns:a16="http://schemas.microsoft.com/office/drawing/2014/main" id="{EF4FCDCA-0333-44FA-A89F-95BA18183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59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3</a:t>
            </a:r>
            <a:r>
              <a:rPr lang="en-US" altLang="id-ID" sz="2400"/>
              <a:t>-3B</a:t>
            </a:r>
            <a:r>
              <a:rPr lang="en-US" altLang="id-ID" sz="2400" baseline="-25000"/>
              <a:t>1</a:t>
            </a:r>
          </a:p>
        </p:txBody>
      </p:sp>
      <p:sp>
        <p:nvSpPr>
          <p:cNvPr id="5133" name="Line 19">
            <a:extLst>
              <a:ext uri="{FF2B5EF4-FFF2-40B4-BE49-F238E27FC236}">
                <a16:creationId xmlns:a16="http://schemas.microsoft.com/office/drawing/2014/main" id="{BF2C6D93-9503-4AF1-95D9-AF714318E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6388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4" name="Text Box 20">
            <a:extLst>
              <a:ext uri="{FF2B5EF4-FFF2-40B4-BE49-F238E27FC236}">
                <a16:creationId xmlns:a16="http://schemas.microsoft.com/office/drawing/2014/main" id="{09624ACD-6A08-4FD8-A358-85CF559DE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3</a:t>
            </a:r>
            <a:r>
              <a:rPr lang="en-US" altLang="id-ID" sz="2400"/>
              <a:t>-3B</a:t>
            </a:r>
            <a:r>
              <a:rPr lang="en-US" altLang="id-ID" sz="2400" baseline="-2500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71F987-8523-4C71-A1E1-24BE054EF9EE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>
                <a:ea typeface="新細明體" panose="020B0604030504040204" pitchFamily="18" charset="-120"/>
              </a:rPr>
              <a:t>Example 3</a:t>
            </a:r>
            <a:br>
              <a:rPr lang="en-US" altLang="zh-TW" sz="3600">
                <a:ea typeface="新細明體" panose="020B0604030504040204" pitchFamily="18" charset="-120"/>
              </a:rPr>
            </a:br>
            <a:r>
              <a:rPr lang="en-US" altLang="zh-TW" sz="3600">
                <a:ea typeface="新細明體" panose="020B0604030504040204" pitchFamily="18" charset="-120"/>
              </a:rPr>
              <a:t>Using Elementary row Operations(2/4)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BA08BD04-6351-4FC4-8ECF-B2CFB7ECCCB9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4284663" y="2662238"/>
          <a:ext cx="2087562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方程式" r:id="rId3" imgW="1180588" imgH="672808" progId="Equation.3">
                  <p:embed/>
                </p:oleObj>
              </mc:Choice>
              <mc:Fallback>
                <p:oleObj name="方程式" r:id="rId3" imgW="1180588" imgH="67280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662238"/>
                        <a:ext cx="2087562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>
            <a:extLst>
              <a:ext uri="{FF2B5EF4-FFF2-40B4-BE49-F238E27FC236}">
                <a16:creationId xmlns:a16="http://schemas.microsoft.com/office/drawing/2014/main" id="{4B30B71A-8F74-43B7-852F-84181AC708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38" y="2708275"/>
          <a:ext cx="23066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方程式" r:id="rId5" imgW="1346200" imgH="660400" progId="Equation.3">
                  <p:embed/>
                </p:oleObj>
              </mc:Choice>
              <mc:Fallback>
                <p:oleObj name="方程式" r:id="rId5" imgW="13462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2708275"/>
                        <a:ext cx="23066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>
            <a:extLst>
              <a:ext uri="{FF2B5EF4-FFF2-40B4-BE49-F238E27FC236}">
                <a16:creationId xmlns:a16="http://schemas.microsoft.com/office/drawing/2014/main" id="{08FEDCCC-CB92-4CEB-A572-CD48C2ED12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" y="4913313"/>
          <a:ext cx="2219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方程式" r:id="rId7" imgW="1295400" imgH="711200" progId="Equation.3">
                  <p:embed/>
                </p:oleObj>
              </mc:Choice>
              <mc:Fallback>
                <p:oleObj name="方程式" r:id="rId7" imgW="12954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4913313"/>
                        <a:ext cx="2219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7">
            <a:extLst>
              <a:ext uri="{FF2B5EF4-FFF2-40B4-BE49-F238E27FC236}">
                <a16:creationId xmlns:a16="http://schemas.microsoft.com/office/drawing/2014/main" id="{623BC2AB-B13C-48CC-B455-9187DCCDB8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876800"/>
          <a:ext cx="22161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方程式" r:id="rId9" imgW="1244600" imgH="711200" progId="Equation.3">
                  <p:embed/>
                </p:oleObj>
              </mc:Choice>
              <mc:Fallback>
                <p:oleObj name="方程式" r:id="rId9" imgW="12446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221615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12">
            <a:extLst>
              <a:ext uri="{FF2B5EF4-FFF2-40B4-BE49-F238E27FC236}">
                <a16:creationId xmlns:a16="http://schemas.microsoft.com/office/drawing/2014/main" id="{0D7A7EA1-0144-45B8-9204-F245163FC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2766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2" name="Text Box 13">
            <a:extLst>
              <a:ext uri="{FF2B5EF4-FFF2-40B4-BE49-F238E27FC236}">
                <a16:creationId xmlns:a16="http://schemas.microsoft.com/office/drawing/2014/main" id="{FDAFA155-6A33-45E7-B988-ADB838360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9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½ B</a:t>
            </a:r>
            <a:r>
              <a:rPr lang="en-US" altLang="id-ID" sz="2400" baseline="-25000"/>
              <a:t>2</a:t>
            </a:r>
          </a:p>
        </p:txBody>
      </p:sp>
      <p:sp>
        <p:nvSpPr>
          <p:cNvPr id="6153" name="Line 14">
            <a:extLst>
              <a:ext uri="{FF2B5EF4-FFF2-40B4-BE49-F238E27FC236}">
                <a16:creationId xmlns:a16="http://schemas.microsoft.com/office/drawing/2014/main" id="{AC46499F-B07E-476B-A095-CE2751ABF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6388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4" name="Text Box 15">
            <a:extLst>
              <a:ext uri="{FF2B5EF4-FFF2-40B4-BE49-F238E27FC236}">
                <a16:creationId xmlns:a16="http://schemas.microsoft.com/office/drawing/2014/main" id="{659191E9-D7DB-463F-A45B-C0C606B33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76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½ B</a:t>
            </a:r>
            <a:r>
              <a:rPr lang="en-US" altLang="id-ID" sz="2400" baseline="-25000"/>
              <a:t>2</a:t>
            </a:r>
          </a:p>
        </p:txBody>
      </p:sp>
      <p:sp>
        <p:nvSpPr>
          <p:cNvPr id="6155" name="Line 18">
            <a:extLst>
              <a:ext uri="{FF2B5EF4-FFF2-40B4-BE49-F238E27FC236}">
                <a16:creationId xmlns:a16="http://schemas.microsoft.com/office/drawing/2014/main" id="{DC66F787-C080-4D5B-92F0-641B00480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6388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6" name="Text Box 19">
            <a:extLst>
              <a:ext uri="{FF2B5EF4-FFF2-40B4-BE49-F238E27FC236}">
                <a16:creationId xmlns:a16="http://schemas.microsoft.com/office/drawing/2014/main" id="{CE021434-AE46-4ED5-A1F3-22E253CF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3</a:t>
            </a:r>
            <a:r>
              <a:rPr lang="en-US" altLang="id-ID" sz="2400"/>
              <a:t>-3B</a:t>
            </a:r>
            <a:r>
              <a:rPr lang="en-US" altLang="id-ID" sz="2400" baseline="-25000"/>
              <a:t>2</a:t>
            </a:r>
          </a:p>
        </p:txBody>
      </p:sp>
      <p:sp>
        <p:nvSpPr>
          <p:cNvPr id="6157" name="Line 20">
            <a:extLst>
              <a:ext uri="{FF2B5EF4-FFF2-40B4-BE49-F238E27FC236}">
                <a16:creationId xmlns:a16="http://schemas.microsoft.com/office/drawing/2014/main" id="{0DB31223-E1CD-4988-903A-384E5EADD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4290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8" name="Text Box 21">
            <a:extLst>
              <a:ext uri="{FF2B5EF4-FFF2-40B4-BE49-F238E27FC236}">
                <a16:creationId xmlns:a16="http://schemas.microsoft.com/office/drawing/2014/main" id="{23FC4D0D-0C32-4616-9A28-95432D090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743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3</a:t>
            </a:r>
            <a:r>
              <a:rPr lang="en-US" altLang="id-ID" sz="2400"/>
              <a:t>-3B</a:t>
            </a:r>
            <a:r>
              <a:rPr lang="en-US" altLang="id-ID" sz="2400" baseline="-25000"/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30EA5E2-259F-49BB-8D69-45CEF015EF0E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>
                <a:ea typeface="新細明體" panose="020B0604030504040204" pitchFamily="18" charset="-120"/>
              </a:rPr>
              <a:t>Example 3</a:t>
            </a:r>
            <a:br>
              <a:rPr lang="en-US" altLang="zh-TW" sz="3600">
                <a:ea typeface="新細明體" panose="020B0604030504040204" pitchFamily="18" charset="-120"/>
              </a:rPr>
            </a:br>
            <a:r>
              <a:rPr lang="en-US" altLang="zh-TW" sz="3600">
                <a:ea typeface="新細明體" panose="020B0604030504040204" pitchFamily="18" charset="-120"/>
              </a:rPr>
              <a:t>Using Elementary row Operations(3/4)</a:t>
            </a:r>
          </a:p>
        </p:txBody>
      </p:sp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2DB447CE-DF14-4712-8B17-8A8D35D8FF02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4284663" y="2738438"/>
          <a:ext cx="2268537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方程式" r:id="rId3" imgW="1231366" imgH="634725" progId="Equation.3">
                  <p:embed/>
                </p:oleObj>
              </mc:Choice>
              <mc:Fallback>
                <p:oleObj name="方程式" r:id="rId3" imgW="1231366" imgH="6347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738438"/>
                        <a:ext cx="2268537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>
            <a:extLst>
              <a:ext uri="{FF2B5EF4-FFF2-40B4-BE49-F238E27FC236}">
                <a16:creationId xmlns:a16="http://schemas.microsoft.com/office/drawing/2014/main" id="{80E070A0-2B6D-429D-BB1E-CB51FE77CA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53988" y="2687638"/>
          <a:ext cx="2493963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方程式" r:id="rId5" imgW="1231900" imgH="685800" progId="Equation.3">
                  <p:embed/>
                </p:oleObj>
              </mc:Choice>
              <mc:Fallback>
                <p:oleObj name="方程式" r:id="rId5" imgW="12319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3988" y="2687638"/>
                        <a:ext cx="2493963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>
            <a:extLst>
              <a:ext uri="{FF2B5EF4-FFF2-40B4-BE49-F238E27FC236}">
                <a16:creationId xmlns:a16="http://schemas.microsoft.com/office/drawing/2014/main" id="{F2765094-F9CF-42D8-A09F-C97E648384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650" y="4913313"/>
          <a:ext cx="20447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方程式" r:id="rId7" imgW="1193800" imgH="711200" progId="Equation.3">
                  <p:embed/>
                </p:oleObj>
              </mc:Choice>
              <mc:Fallback>
                <p:oleObj name="方程式" r:id="rId7" imgW="11938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4913313"/>
                        <a:ext cx="20447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>
            <a:extLst>
              <a:ext uri="{FF2B5EF4-FFF2-40B4-BE49-F238E27FC236}">
                <a16:creationId xmlns:a16="http://schemas.microsoft.com/office/drawing/2014/main" id="{EE14FD4F-F2CA-4BC0-9E54-CFD5C93AD4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0563" y="4895850"/>
          <a:ext cx="2125662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方程式" r:id="rId9" imgW="1193800" imgH="711200" progId="Equation.3">
                  <p:embed/>
                </p:oleObj>
              </mc:Choice>
              <mc:Fallback>
                <p:oleObj name="方程式" r:id="rId9" imgW="11938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895850"/>
                        <a:ext cx="2125662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Line 12">
            <a:extLst>
              <a:ext uri="{FF2B5EF4-FFF2-40B4-BE49-F238E27FC236}">
                <a16:creationId xmlns:a16="http://schemas.microsoft.com/office/drawing/2014/main" id="{4F07922C-1F88-495B-A860-01F2F8358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4290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6" name="Text Box 13">
            <a:extLst>
              <a:ext uri="{FF2B5EF4-FFF2-40B4-BE49-F238E27FC236}">
                <a16:creationId xmlns:a16="http://schemas.microsoft.com/office/drawing/2014/main" id="{7C9FA62D-1E40-40A3-9662-E92F4AA4E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-2 B</a:t>
            </a:r>
            <a:r>
              <a:rPr lang="en-US" altLang="id-ID" sz="2400" baseline="-25000"/>
              <a:t>3</a:t>
            </a:r>
          </a:p>
        </p:txBody>
      </p:sp>
      <p:sp>
        <p:nvSpPr>
          <p:cNvPr id="7177" name="Line 14">
            <a:extLst>
              <a:ext uri="{FF2B5EF4-FFF2-40B4-BE49-F238E27FC236}">
                <a16:creationId xmlns:a16="http://schemas.microsoft.com/office/drawing/2014/main" id="{3BB7EC5E-CCC7-407C-9DED-4F5A7F942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6388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8" name="Text Box 15">
            <a:extLst>
              <a:ext uri="{FF2B5EF4-FFF2-40B4-BE49-F238E27FC236}">
                <a16:creationId xmlns:a16="http://schemas.microsoft.com/office/drawing/2014/main" id="{6F5B6D53-801B-4D92-98AC-331BFEDD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-2 B</a:t>
            </a:r>
            <a:r>
              <a:rPr lang="en-US" altLang="id-ID" sz="2400" baseline="-25000"/>
              <a:t>3</a:t>
            </a:r>
          </a:p>
        </p:txBody>
      </p:sp>
      <p:sp>
        <p:nvSpPr>
          <p:cNvPr id="7179" name="Line 16">
            <a:extLst>
              <a:ext uri="{FF2B5EF4-FFF2-40B4-BE49-F238E27FC236}">
                <a16:creationId xmlns:a16="http://schemas.microsoft.com/office/drawing/2014/main" id="{4E927AB0-1A6F-427D-9990-6A01C595F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4290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0" name="Text Box 17">
            <a:extLst>
              <a:ext uri="{FF2B5EF4-FFF2-40B4-BE49-F238E27FC236}">
                <a16:creationId xmlns:a16="http://schemas.microsoft.com/office/drawing/2014/main" id="{7CAF8DB8-AE04-4534-805F-53EE2D854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743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1</a:t>
            </a:r>
            <a:r>
              <a:rPr lang="en-US" altLang="id-ID" sz="2400"/>
              <a:t>- B</a:t>
            </a:r>
            <a:r>
              <a:rPr lang="en-US" altLang="id-ID" sz="2400" baseline="-25000"/>
              <a:t>2</a:t>
            </a:r>
          </a:p>
        </p:txBody>
      </p:sp>
      <p:sp>
        <p:nvSpPr>
          <p:cNvPr id="7181" name="Line 18">
            <a:extLst>
              <a:ext uri="{FF2B5EF4-FFF2-40B4-BE49-F238E27FC236}">
                <a16:creationId xmlns:a16="http://schemas.microsoft.com/office/drawing/2014/main" id="{CE168A93-A792-4C71-846A-77099EE94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6388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2" name="Text Box 19">
            <a:extLst>
              <a:ext uri="{FF2B5EF4-FFF2-40B4-BE49-F238E27FC236}">
                <a16:creationId xmlns:a16="http://schemas.microsoft.com/office/drawing/2014/main" id="{4811D359-C92D-418E-B17B-98B8B4B2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1</a:t>
            </a:r>
            <a:r>
              <a:rPr lang="en-US" altLang="id-ID" sz="2400"/>
              <a:t>- B</a:t>
            </a:r>
            <a:r>
              <a:rPr lang="en-US" altLang="id-ID" sz="2400" baseline="-25000"/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8803319-F5D0-4CC8-A4DC-A801E374C08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>
                <a:ea typeface="新細明體" panose="020B0604030504040204" pitchFamily="18" charset="-120"/>
              </a:rPr>
              <a:t>Example 3</a:t>
            </a:r>
            <a:br>
              <a:rPr lang="en-US" altLang="zh-TW" sz="3600">
                <a:ea typeface="新細明體" panose="020B0604030504040204" pitchFamily="18" charset="-120"/>
              </a:rPr>
            </a:br>
            <a:r>
              <a:rPr lang="en-US" altLang="zh-TW" sz="3600">
                <a:ea typeface="新細明體" panose="020B0604030504040204" pitchFamily="18" charset="-120"/>
              </a:rPr>
              <a:t>Using Elementary row Operations(4/4)</a:t>
            </a:r>
            <a:endParaRPr lang="en-US" altLang="zh-TW" sz="4000">
              <a:ea typeface="新細明體" panose="020B0604030504040204" pitchFamily="18" charset="-120"/>
            </a:endParaRPr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56D3A408-F396-48F1-AE09-48A539AF4992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5795963" y="2492375"/>
          <a:ext cx="17653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方程式" r:id="rId3" imgW="1040948" imgH="634725" progId="Equation.3">
                  <p:embed/>
                </p:oleObj>
              </mc:Choice>
              <mc:Fallback>
                <p:oleObj name="方程式" r:id="rId3" imgW="1040948" imgH="6347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492375"/>
                        <a:ext cx="17653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5">
            <a:extLst>
              <a:ext uri="{FF2B5EF4-FFF2-40B4-BE49-F238E27FC236}">
                <a16:creationId xmlns:a16="http://schemas.microsoft.com/office/drawing/2014/main" id="{6717096F-9A2B-4589-8994-9CC4FC6846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2349500"/>
          <a:ext cx="249396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方程式" r:id="rId5" imgW="1231366" imgH="660113" progId="Equation.3">
                  <p:embed/>
                </p:oleObj>
              </mc:Choice>
              <mc:Fallback>
                <p:oleObj name="方程式" r:id="rId5" imgW="1231366" imgH="6601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2493963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>
            <a:extLst>
              <a:ext uri="{FF2B5EF4-FFF2-40B4-BE49-F238E27FC236}">
                <a16:creationId xmlns:a16="http://schemas.microsoft.com/office/drawing/2014/main" id="{2B591E76-EC3F-4487-BE88-87751014A3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4292600"/>
          <a:ext cx="20447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方程式" r:id="rId7" imgW="1193800" imgH="711200" progId="Equation.3">
                  <p:embed/>
                </p:oleObj>
              </mc:Choice>
              <mc:Fallback>
                <p:oleObj name="方程式" r:id="rId7" imgW="11938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92600"/>
                        <a:ext cx="20447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7">
            <a:extLst>
              <a:ext uri="{FF2B5EF4-FFF2-40B4-BE49-F238E27FC236}">
                <a16:creationId xmlns:a16="http://schemas.microsoft.com/office/drawing/2014/main" id="{BA2C29C4-2B78-4FF5-8CF2-BA08DCB067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4888" y="4365625"/>
          <a:ext cx="16732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方程式" r:id="rId9" imgW="939392" imgH="710891" progId="Equation.3">
                  <p:embed/>
                </p:oleObj>
              </mc:Choice>
              <mc:Fallback>
                <p:oleObj name="方程式" r:id="rId9" imgW="939392" imgH="7108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365625"/>
                        <a:ext cx="16732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9">
            <a:extLst>
              <a:ext uri="{FF2B5EF4-FFF2-40B4-BE49-F238E27FC236}">
                <a16:creationId xmlns:a16="http://schemas.microsoft.com/office/drawing/2014/main" id="{283A5507-98F2-4776-B037-5462F7761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51525"/>
            <a:ext cx="6480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Tx/>
            </a:pPr>
            <a:r>
              <a:rPr kumimoji="1" lang="en-US" altLang="zh-TW" sz="2200">
                <a:ea typeface="新細明體" panose="020B0604030504040204" pitchFamily="18" charset="-120"/>
              </a:rPr>
              <a:t>  Solusi x = 1, y=2 dan z=3</a:t>
            </a:r>
          </a:p>
        </p:txBody>
      </p:sp>
      <p:sp>
        <p:nvSpPr>
          <p:cNvPr id="8200" name="Line 11">
            <a:extLst>
              <a:ext uri="{FF2B5EF4-FFF2-40B4-BE49-F238E27FC236}">
                <a16:creationId xmlns:a16="http://schemas.microsoft.com/office/drawing/2014/main" id="{93C2C4C4-2EC0-4404-9A92-91E954C76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2004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1" name="Text Box 12">
            <a:extLst>
              <a:ext uri="{FF2B5EF4-FFF2-40B4-BE49-F238E27FC236}">
                <a16:creationId xmlns:a16="http://schemas.microsoft.com/office/drawing/2014/main" id="{2E7FAF72-4247-4EFF-9C1B-251E0D44C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51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2</a:t>
            </a:r>
            <a:r>
              <a:rPr lang="en-US" altLang="id-ID" sz="2400"/>
              <a:t> + 7/2 B</a:t>
            </a:r>
            <a:r>
              <a:rPr lang="en-US" altLang="id-ID" sz="2400" baseline="-25000"/>
              <a:t>3</a:t>
            </a:r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8BE63796-045F-48F0-A1CC-0E889ADE9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029200"/>
            <a:ext cx="17526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3" name="Text Box 15">
            <a:extLst>
              <a:ext uri="{FF2B5EF4-FFF2-40B4-BE49-F238E27FC236}">
                <a16:creationId xmlns:a16="http://schemas.microsoft.com/office/drawing/2014/main" id="{B40C1F00-A80A-4007-B94F-389336FAF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429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1</a:t>
            </a:r>
            <a:r>
              <a:rPr lang="en-US" altLang="id-ID" sz="2400"/>
              <a:t> - 11/2 B</a:t>
            </a:r>
            <a:r>
              <a:rPr lang="en-US" altLang="id-ID" sz="2400" baseline="-25000"/>
              <a:t>3</a:t>
            </a:r>
          </a:p>
        </p:txBody>
      </p:sp>
      <p:sp>
        <p:nvSpPr>
          <p:cNvPr id="8204" name="Text Box 16">
            <a:extLst>
              <a:ext uri="{FF2B5EF4-FFF2-40B4-BE49-F238E27FC236}">
                <a16:creationId xmlns:a16="http://schemas.microsoft.com/office/drawing/2014/main" id="{D9741332-DCBF-4A1B-ABC9-8B4262B04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19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2</a:t>
            </a:r>
            <a:r>
              <a:rPr lang="en-US" altLang="id-ID" sz="2400"/>
              <a:t> + 7/2 B</a:t>
            </a:r>
            <a:r>
              <a:rPr lang="en-US" altLang="id-ID" sz="2400" baseline="-25000"/>
              <a:t>3</a:t>
            </a:r>
          </a:p>
        </p:txBody>
      </p:sp>
      <p:sp>
        <p:nvSpPr>
          <p:cNvPr id="8205" name="Text Box 17">
            <a:extLst>
              <a:ext uri="{FF2B5EF4-FFF2-40B4-BE49-F238E27FC236}">
                <a16:creationId xmlns:a16="http://schemas.microsoft.com/office/drawing/2014/main" id="{55EE1772-5F92-4EF9-922B-3D689412A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81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/>
              <a:t>B</a:t>
            </a:r>
            <a:r>
              <a:rPr lang="en-US" altLang="id-ID" sz="2400" baseline="-25000"/>
              <a:t>1</a:t>
            </a:r>
            <a:r>
              <a:rPr lang="en-US" altLang="id-ID" sz="2400"/>
              <a:t> - 11/2 B</a:t>
            </a:r>
            <a:r>
              <a:rPr lang="en-US" altLang="id-ID" sz="2400" baseline="-25000"/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3D423EC-9B98-45AD-A400-1A6F9066A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/>
              <a:t>Soal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1906D25-B18C-48CD-AE35-142FC78C89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1831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err="1"/>
              <a:t>Selesaikan</a:t>
            </a:r>
            <a:r>
              <a:rPr lang="en-US" sz="1800" dirty="0"/>
              <a:t> dg </a:t>
            </a:r>
            <a:r>
              <a:rPr lang="en-US" sz="1800" dirty="0" err="1"/>
              <a:t>Eliminasi</a:t>
            </a:r>
            <a:r>
              <a:rPr lang="en-US" sz="1800" dirty="0"/>
              <a:t> Gauss-Jordan </a:t>
            </a:r>
            <a:br>
              <a:rPr lang="en-US" sz="1800" dirty="0"/>
            </a:br>
            <a:endParaRPr lang="en-US" sz="18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/>
              <a:t>1)   </a:t>
            </a:r>
            <a:r>
              <a:rPr lang="en-US" sz="2800" dirty="0"/>
              <a:t>x1 + x2 + 2x3 = 8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  -x1 – 2x1 + 3x3 = 1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	3x1 – 7x2 + 4x3 = 10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/>
              <a:t>2)</a:t>
            </a:r>
          </a:p>
        </p:txBody>
      </p:sp>
      <p:graphicFrame>
        <p:nvGraphicFramePr>
          <p:cNvPr id="9220" name="Object 5">
            <a:extLst>
              <a:ext uri="{FF2B5EF4-FFF2-40B4-BE49-F238E27FC236}">
                <a16:creationId xmlns:a16="http://schemas.microsoft.com/office/drawing/2014/main" id="{392C892C-D2F1-4F7B-A0B1-01B54E3891A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524000" y="4572000"/>
          <a:ext cx="21336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方程式" r:id="rId3" imgW="1091726" imgH="660113" progId="Equation.3">
                  <p:embed/>
                </p:oleObj>
              </mc:Choice>
              <mc:Fallback>
                <p:oleObj name="方程式" r:id="rId3" imgW="1091726" imgH="6601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2133600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1839</TotalTime>
  <Words>187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Times New Roman</vt:lpstr>
      <vt:lpstr>新細明體</vt:lpstr>
      <vt:lpstr>Blends</vt:lpstr>
      <vt:lpstr>Microsoft Equation 3.0</vt:lpstr>
      <vt:lpstr>Microsoft 方程式編輯器 3.0</vt:lpstr>
      <vt:lpstr>Metode Eliminasi Gauss Jordan</vt:lpstr>
      <vt:lpstr>Contoh :</vt:lpstr>
      <vt:lpstr>Contoh :</vt:lpstr>
      <vt:lpstr>Example 3 Using Elementary row Operations(2/4)</vt:lpstr>
      <vt:lpstr>Example 3 Using Elementary row Operations(3/4)</vt:lpstr>
      <vt:lpstr>Example 3 Using Elementary row Operations(4/4)</vt:lpstr>
      <vt:lpstr>Soal</vt:lpstr>
    </vt:vector>
  </TitlesOfParts>
  <Company>it.eepis-its.edu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Penyelesaian Persamaan Linier Simultan</dc:title>
  <dc:creator>yuliana</dc:creator>
  <cp:lastModifiedBy>Windows User</cp:lastModifiedBy>
  <cp:revision>85</cp:revision>
  <dcterms:created xsi:type="dcterms:W3CDTF">2004-10-14T18:20:43Z</dcterms:created>
  <dcterms:modified xsi:type="dcterms:W3CDTF">2020-04-14T03:38:33Z</dcterms:modified>
</cp:coreProperties>
</file>