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73" r:id="rId4"/>
    <p:sldId id="282" r:id="rId5"/>
    <p:sldId id="260" r:id="rId6"/>
    <p:sldId id="268" r:id="rId7"/>
    <p:sldId id="261" r:id="rId8"/>
    <p:sldId id="262" r:id="rId9"/>
    <p:sldId id="263" r:id="rId10"/>
    <p:sldId id="274" r:id="rId11"/>
    <p:sldId id="275" r:id="rId12"/>
    <p:sldId id="283" r:id="rId13"/>
    <p:sldId id="276" r:id="rId14"/>
    <p:sldId id="269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9" autoAdjust="0"/>
  </p:normalViewPr>
  <p:slideViewPr>
    <p:cSldViewPr>
      <p:cViewPr>
        <p:scale>
          <a:sx n="50" d="100"/>
          <a:sy n="50" d="100"/>
        </p:scale>
        <p:origin x="-187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EEADB-FE25-4B6D-9B04-94BAFDD2AA91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B5F18-9F40-4BF4-AF31-3044B44F9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6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B5F18-9F40-4BF4-AF31-3044B44F92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497C50-73CD-404A-AC13-C3CFE9AC57F7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E79ADB-EA94-48AB-BB5E-CC78CA60D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METODE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NEWTON-RAPHSON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61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5.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Kriteria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Konvergensi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newton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raphson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630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User\Pictures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2565"/>
            <a:ext cx="8305800" cy="249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C:\Users\User\Pictures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4734328"/>
            <a:ext cx="2003469" cy="52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Kelebihan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Kekurangan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Kelebihan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newton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raphson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cepat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menemukan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iterasinya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konvergen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Jumlah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angka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berlipat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iterasi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Kekurangan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newton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rapshon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sulit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mencari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 ’(x)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terlalu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en-US" dirty="0" err="1" smtClean="0">
                <a:latin typeface="Calibri" pitchFamily="34" charset="0"/>
                <a:cs typeface="Calibri" pitchFamily="34" charset="0"/>
              </a:rPr>
              <a:t>Tebakan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selalu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mendekati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sejati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7.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Tentukan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persamaan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non linier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Newton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Raphson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diketahui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x = 0,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toleransi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galat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relatif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x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0,02</a:t>
            </a: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Penyelesaian: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 descr="C:\Users\User\Pictures\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074863"/>
            <a:ext cx="5334000" cy="32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Pictures\Pictur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27226"/>
            <a:ext cx="4572000" cy="340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C:\Users\User\Pictures\Pictur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4267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C:\Users\User\Pictures\Picture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838200"/>
            <a:ext cx="4492626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C:\Users\User\Pictures\Picture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49688"/>
            <a:ext cx="4724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Penyelesaian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Excel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676" name="Picture 4" descr="C:\Users\User\Pictures\Pictur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972426" cy="45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8.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TUGAS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4x</a:t>
            </a:r>
            <a:r>
              <a:rPr lang="en-US" baseline="30000" dirty="0" smtClean="0"/>
              <a:t>3</a:t>
            </a:r>
            <a:r>
              <a:rPr lang="en-US" dirty="0" smtClean="0"/>
              <a:t> – 15x</a:t>
            </a:r>
            <a:r>
              <a:rPr lang="en-US" baseline="30000" dirty="0" smtClean="0"/>
              <a:t>2</a:t>
            </a:r>
            <a:r>
              <a:rPr lang="en-US" dirty="0" smtClean="0"/>
              <a:t> + 17x – 6 = 0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Newton-</a:t>
            </a:r>
            <a:r>
              <a:rPr lang="en-US" dirty="0" err="1" smtClean="0"/>
              <a:t>Raphson</a:t>
            </a:r>
            <a:r>
              <a:rPr lang="en-US" dirty="0" smtClean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tools Microsoft Excel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pengerjaannya</a:t>
            </a:r>
            <a:endParaRPr lang="en-US" dirty="0" smtClean="0"/>
          </a:p>
          <a:p>
            <a:pPr fontAlgn="base">
              <a:buNone/>
            </a:pPr>
            <a:endParaRPr lang="en-US" dirty="0" smtClean="0"/>
          </a:p>
          <a:p>
            <a:pPr marL="51435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Pengertian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Newton-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Rapshon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terbuka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solusi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persamaan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non linier,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utama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terhadap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kurva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f(x)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singgung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gradien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titik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taksiran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selanjutnya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titik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potong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singgung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gradien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kurva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sumbu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x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Grafik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310" y="1600200"/>
            <a:ext cx="7381290" cy="483352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Newton-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Raphson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Definisikan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f(x)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</a:t>
            </a:r>
            <a:r>
              <a:rPr lang="en-US" sz="2000" baseline="30000" dirty="0" smtClean="0">
                <a:latin typeface="Calibri" pitchFamily="34" charset="0"/>
                <a:cs typeface="Calibri" pitchFamily="34" charset="0"/>
              </a:rPr>
              <a:t>’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(x)</a:t>
            </a:r>
          </a:p>
          <a:p>
            <a:pPr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Tentukan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toleransi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error (e)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iterasi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maksimum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(n)</a:t>
            </a:r>
          </a:p>
          <a:p>
            <a:pPr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Tentukan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x</a:t>
            </a:r>
            <a:r>
              <a:rPr lang="en-US" sz="2000" baseline="-30000" dirty="0" smtClean="0">
                <a:latin typeface="Calibri" pitchFamily="34" charset="0"/>
                <a:cs typeface="Calibri" pitchFamily="34" charset="0"/>
              </a:rPr>
              <a:t>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Hitung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f(x</a:t>
            </a:r>
            <a:r>
              <a:rPr lang="en-US" sz="2000" baseline="-30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</a:t>
            </a:r>
            <a:r>
              <a:rPr lang="en-US" sz="2000" baseline="30000" dirty="0" smtClean="0">
                <a:latin typeface="Calibri" pitchFamily="34" charset="0"/>
                <a:cs typeface="Calibri" pitchFamily="34" charset="0"/>
              </a:rPr>
              <a:t>’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(x</a:t>
            </a:r>
            <a:r>
              <a:rPr lang="en-US" sz="2000" baseline="-30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iterasi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I = 1 s/d 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|f(x</a:t>
            </a:r>
            <a:r>
              <a:rPr lang="en-US" sz="2000" baseline="-30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)|&gt; e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Hitung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f(x</a:t>
            </a:r>
            <a:r>
              <a:rPr lang="en-US" sz="1800" baseline="-30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f</a:t>
            </a:r>
            <a:r>
              <a:rPr lang="en-US" sz="18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(x</a:t>
            </a:r>
            <a:r>
              <a:rPr lang="en-US" sz="1800" baseline="-30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algn="just">
              <a:lnSpc>
                <a:spcPct val="150000"/>
              </a:lnSpc>
              <a:buNone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150000"/>
              </a:lnSpc>
              <a:buNone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= x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i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AutoNum type="arabicPeriod" startAt="6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Akar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persamaan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x</a:t>
            </a:r>
            <a:r>
              <a:rPr lang="en-US" sz="2000" baseline="-30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terakhir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diperoleh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799" y="4800600"/>
            <a:ext cx="547077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d-ID" dirty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Ada dua pendekatan dalam </a:t>
            </a:r>
            <a:r>
              <a:rPr lang="id-ID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menurunkan</a:t>
            </a:r>
            <a:r>
              <a:rPr lang="en-US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rumus </a:t>
            </a:r>
            <a:r>
              <a:rPr lang="id-ID" dirty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metode newton rapshon, yaitu: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id-ID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Penurunan </a:t>
            </a:r>
            <a:r>
              <a:rPr lang="id-ID" dirty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rumus metode newton rapshon secara </a:t>
            </a:r>
            <a:r>
              <a:rPr lang="id-ID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geometri</a:t>
            </a:r>
            <a:endParaRPr lang="en-US" dirty="0" smtClean="0">
              <a:latin typeface="Calibri" pitchFamily="34" charset="0"/>
              <a:ea typeface="Arial Unicode MS" panose="020B0604020202020204" pitchFamily="34" charset="-128"/>
              <a:cs typeface="Calibri" pitchFamily="34" charset="0"/>
            </a:endParaRP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id-ID" dirty="0" smtClean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Penurunan </a:t>
            </a:r>
            <a:r>
              <a:rPr lang="id-ID" dirty="0">
                <a:latin typeface="Calibri" pitchFamily="34" charset="0"/>
                <a:ea typeface="Arial Unicode MS" panose="020B0604020202020204" pitchFamily="34" charset="-128"/>
                <a:cs typeface="Calibri" pitchFamily="34" charset="0"/>
              </a:rPr>
              <a:t>rumus metode newton raphson dengan bantuan deret taylor</a:t>
            </a: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geometri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57200" y="1935163"/>
            <a:ext cx="8229600" cy="4389437"/>
            <a:chOff x="742950" y="666750"/>
            <a:chExt cx="8553450" cy="48387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42950" y="4076700"/>
              <a:ext cx="68770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V="1">
              <a:off x="-752475" y="3076575"/>
              <a:ext cx="4838700" cy="190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152775" y="2543175"/>
              <a:ext cx="3619500" cy="180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648200" y="363855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6000750" y="1828800"/>
              <a:ext cx="6477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781550" y="1066800"/>
              <a:ext cx="1047750" cy="441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/>
                <a:t>y = </a:t>
              </a:r>
              <a:r>
                <a:rPr lang="en-US" sz="2000" dirty="0" smtClean="0"/>
                <a:t>f</a:t>
              </a:r>
              <a:r>
                <a:rPr lang="id-ID" sz="2000" dirty="0" smtClean="0"/>
                <a:t>(x)</a:t>
              </a:r>
              <a:endParaRPr lang="id-ID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96100" y="1447800"/>
              <a:ext cx="2400300" cy="1085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>
                  <a:latin typeface="Calibri" pitchFamily="34" charset="0"/>
                  <a:cs typeface="Calibri" pitchFamily="34" charset="0"/>
                </a:rPr>
                <a:t>Garis singgung kurva di X</a:t>
              </a:r>
              <a:r>
                <a:rPr lang="id-ID" dirty="0" smtClean="0">
                  <a:latin typeface="Calibri" pitchFamily="34" charset="0"/>
                  <a:cs typeface="Calibri" pitchFamily="34" charset="0"/>
                </a:rPr>
                <a:t>i dengan gradien = f’ (Xi)</a:t>
              </a:r>
              <a:endParaRPr lang="id-ID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05300" y="41148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/>
                <a:t>X</a:t>
              </a:r>
              <a:r>
                <a:rPr lang="id-ID" sz="1400" dirty="0" smtClean="0"/>
                <a:t>i+1</a:t>
              </a:r>
              <a:endParaRPr lang="id-ID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4900" y="413385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/>
                <a:t>X</a:t>
              </a:r>
              <a:r>
                <a:rPr lang="id-ID" sz="1400" dirty="0" smtClean="0"/>
                <a:t>i</a:t>
              </a:r>
              <a:endParaRPr lang="id-ID" sz="2000" dirty="0"/>
            </a:p>
          </p:txBody>
        </p:sp>
      </p:grpSp>
      <p:sp>
        <p:nvSpPr>
          <p:cNvPr id="14" name="Arc 13"/>
          <p:cNvSpPr/>
          <p:nvPr/>
        </p:nvSpPr>
        <p:spPr>
          <a:xfrm rot="5400000">
            <a:off x="71437" y="785813"/>
            <a:ext cx="5210175" cy="4400550"/>
          </a:xfrm>
          <a:prstGeom prst="arc">
            <a:avLst>
              <a:gd name="adj1" fmla="val 15601328"/>
              <a:gd name="adj2" fmla="val 1839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1034"/>
            </a:stretch>
          </a:blipFill>
        </p:spPr>
        <p:txBody>
          <a:bodyPr/>
          <a:lstStyle/>
          <a:p>
            <a:r>
              <a:rPr lang="id-ID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deret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taylor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prstGeom prst="rect">
            <a:avLst/>
          </a:prstGeom>
          <a:blipFill rotWithShape="0">
            <a:blip r:embed="rId2"/>
            <a:stretch>
              <a:fillRect l="-828"/>
            </a:stretch>
          </a:blipFill>
        </p:spPr>
        <p:txBody>
          <a:bodyPr/>
          <a:lstStyle/>
          <a:p>
            <a:r>
              <a:rPr lang="id-ID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id-ID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Kondisi iterasi berhenti bila: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" y="1603568"/>
            <a:ext cx="2457450" cy="64433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819400"/>
            <a:ext cx="8596668" cy="781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tau bila menggunakan galat relatif hampiran: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" y="3886200"/>
            <a:ext cx="2300288" cy="8763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105400"/>
            <a:ext cx="8610600" cy="781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Calibri" pitchFamily="34" charset="0"/>
                <a:ea typeface="+mj-ea"/>
                <a:cs typeface="Calibri" pitchFamily="34" charset="0"/>
              </a:rPr>
              <a:t>Dengan</a:t>
            </a:r>
            <a:r>
              <a:rPr lang="en-US" sz="3600" dirty="0" smtClean="0">
                <a:latin typeface="Calibri" pitchFamily="34" charset="0"/>
                <a:ea typeface="+mj-ea"/>
                <a:cs typeface="Calibri" pitchFamily="34" charset="0"/>
              </a:rPr>
              <a:t>     </a:t>
            </a:r>
            <a:r>
              <a:rPr lang="id-ID" sz="3600" dirty="0" smtClean="0">
                <a:latin typeface="Calibri" pitchFamily="34" charset="0"/>
                <a:ea typeface="+mj-ea"/>
                <a:cs typeface="Calibri" pitchFamily="34" charset="0"/>
              </a:rPr>
              <a:t>dan</a:t>
            </a:r>
            <a:r>
              <a:rPr lang="en-US" sz="3600" dirty="0" smtClean="0">
                <a:latin typeface="Calibri" pitchFamily="34" charset="0"/>
                <a:ea typeface="+mj-ea"/>
                <a:cs typeface="Calibri" pitchFamily="34" charset="0"/>
              </a:rPr>
              <a:t>    </a:t>
            </a:r>
            <a:r>
              <a:rPr lang="id-ID" sz="3600" dirty="0" smtClean="0">
                <a:latin typeface="Calibri" pitchFamily="34" charset="0"/>
                <a:ea typeface="+mj-ea"/>
                <a:cs typeface="Calibri" pitchFamily="34" charset="0"/>
              </a:rPr>
              <a:t>adalah toleransi galat yang diinginkan.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953000"/>
            <a:ext cx="266700" cy="733425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2700" y="5105400"/>
            <a:ext cx="342900" cy="580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437</TotalTime>
  <Words>319</Words>
  <Application>Microsoft Office PowerPoint</Application>
  <PresentationFormat>On-screen Show (4:3)</PresentationFormat>
  <Paragraphs>55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METODE  NEWTON-RAPHSON</vt:lpstr>
      <vt:lpstr>1. Pengertian</vt:lpstr>
      <vt:lpstr>2. Grafik</vt:lpstr>
      <vt:lpstr>3. Algoritma Metode Newton-Raphson</vt:lpstr>
      <vt:lpstr>4. Pendekatan</vt:lpstr>
      <vt:lpstr>a. Metode geometri</vt:lpstr>
      <vt:lpstr>PowerPoint Presentation</vt:lpstr>
      <vt:lpstr>b. Metode deret taylor</vt:lpstr>
      <vt:lpstr>PowerPoint Presentation</vt:lpstr>
      <vt:lpstr>5. Kriteria Konvergensi metode newton raphson</vt:lpstr>
      <vt:lpstr>PowerPoint Presentation</vt:lpstr>
      <vt:lpstr>6. Kelebihan &amp; Kekurangan </vt:lpstr>
      <vt:lpstr>7. Contoh</vt:lpstr>
      <vt:lpstr>Penyelesaian:</vt:lpstr>
      <vt:lpstr>PowerPoint Presentation</vt:lpstr>
      <vt:lpstr>Penyelesaian dengan Excel</vt:lpstr>
      <vt:lpstr>8.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NEWTON-RAPHSON</dc:title>
  <dc:creator>acer</dc:creator>
  <cp:lastModifiedBy>User</cp:lastModifiedBy>
  <cp:revision>39</cp:revision>
  <dcterms:created xsi:type="dcterms:W3CDTF">2014-10-31T05:46:20Z</dcterms:created>
  <dcterms:modified xsi:type="dcterms:W3CDTF">2020-03-14T10:42:19Z</dcterms:modified>
</cp:coreProperties>
</file>