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87" r:id="rId3"/>
    <p:sldMasterId id="2147483660" r:id="rId4"/>
  </p:sldMasterIdLst>
  <p:notesMasterIdLst>
    <p:notesMasterId r:id="rId19"/>
  </p:notesMasterIdLst>
  <p:sldIdLst>
    <p:sldId id="256" r:id="rId5"/>
    <p:sldId id="317" r:id="rId6"/>
    <p:sldId id="321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>
      <p:cViewPr>
        <p:scale>
          <a:sx n="75" d="100"/>
          <a:sy n="75" d="100"/>
        </p:scale>
        <p:origin x="-1152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84383-3A73-4AEE-8C3A-6C48E465DA6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346DA-3210-43EA-9304-B251EBFBC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backup data\DIREKTORAT MULTIMEDIA\TEMPLATE PPT\TEMPLATE 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64275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F9D604F1-6872-4520-9D59-8B9E90D7FAFC}" type="datetime1">
              <a:rPr lang="en-GB" smtClean="0"/>
              <a:t>10/02/2020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4612" y="6264275"/>
            <a:ext cx="3714776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sv-SE" smtClean="0"/>
              <a:t>00. Analisis Numerik - 01 Pengantar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199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135C-E156-4068-9D04-ED9141E9228C}" type="datetime1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7477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5F9E-9200-44DA-8504-F73BD2816C8B}" type="datetime1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79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77D2-60D5-4854-86AF-E65571920BF9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0F0F-BF1D-45A7-A0F7-FC41B7A0D1C5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8FE2-765A-4000-A12C-66790F9F6D52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6DCE-AAD5-4341-A1EF-32F5D7176B66}" type="datetime1">
              <a:rPr lang="en-GB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6876-8F08-4308-B15E-0A241CF3EC98}" type="datetime1">
              <a:rPr lang="en-GB" smtClean="0"/>
              <a:t>10/02/2020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70DB-2C12-4E2A-BA7D-E826FD2DA8C4}" type="datetime1">
              <a:rPr lang="en-GB" smtClean="0"/>
              <a:t>10/02/2020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A07E-6103-4A81-B477-7BA81B6D4A73}" type="datetime1">
              <a:rPr lang="en-GB" smtClean="0"/>
              <a:t>10/02/2020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1BA8-1E6D-4B57-B627-CFAA1CB79EC3}" type="datetime1">
              <a:rPr lang="en-GB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ackup data\DIREKTORAT MULTIMEDIA\TEMPLATE PPT\TEMPLATE 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C910A-C3A5-4B41-9A03-7E0EF00E6925}" type="datetime1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488" y="6416675"/>
            <a:ext cx="35004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028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26F8-0A8E-44B1-807E-FD8FE057F2F6}" type="datetime1">
              <a:rPr lang="en-GB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456-09EC-4A35-A96F-FE4D427B65E5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9C70-8020-4DFF-9B56-0AE6B38E8474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F399-1591-433F-85C5-DCB8390A735D}" type="datetime1">
              <a:rPr lang="en-GB" smtClean="0"/>
              <a:t>10/02/2020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5158-461C-4F7B-9E9E-BEC8FD110089}" type="datetime1">
              <a:rPr lang="en-GB" smtClean="0"/>
              <a:t>10/02/2020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2380-04BF-48C1-B22E-08EA667AADDA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A6AD-2854-41B6-8E2B-4FA19E8C0CBB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4867-6C86-4D11-82D6-87B97DD407C4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8CCD-0521-4BA9-A324-1D04F018BA5C}" type="datetime1">
              <a:rPr lang="en-GB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8D4B-152A-4340-AB0D-AC3DD8CD3882}" type="datetime1">
              <a:rPr lang="en-GB" smtClean="0"/>
              <a:t>10/02/2020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backup data\DIREKTORAT MULTIMEDIA\TEMPLATE PPT\TEMPLATE 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556" y="2058"/>
            <a:ext cx="9141256" cy="685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53D3F722-3651-468B-A213-52E0186D47CF}" type="datetime1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6050" y="6477000"/>
            <a:ext cx="35719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sv-SE" smtClean="0"/>
              <a:t>00. Analisis Numerik - 01 Pengantar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0046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03E4-0C2E-4069-A32A-16E356AAC321}" type="datetime1">
              <a:rPr lang="en-GB" smtClean="0"/>
              <a:t>10/02/2020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9BED-AA5C-46D8-840F-38748CF69433}" type="datetime1">
              <a:rPr lang="en-GB" smtClean="0"/>
              <a:t>10/02/2020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7556-4281-4822-AA1B-14FE4A93BC63}" type="datetime1">
              <a:rPr lang="en-GB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C834-8EE5-4296-8538-2AEF78578FB0}" type="datetime1">
              <a:rPr lang="en-GB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433-157A-42BD-8022-FC327FE17BE1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304D-6AD9-47EC-BE6F-256C0F2E34F8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093B-28B4-40E8-9186-B6327BC3D203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B32F-9F73-4584-B803-06B931DDD352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7E19-97AB-4577-B6A2-A6863BD79A7C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5844-0E4B-4ECC-B7A0-DAF9156A98FD}" type="datetime1">
              <a:rPr lang="en-GB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DF66-F489-47EE-9150-348200B0C172}" type="datetime1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7559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18D-D233-493D-A68E-816128629ACA}" type="datetime1">
              <a:rPr lang="en-GB" smtClean="0"/>
              <a:t>10/02/2020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EC7F-1F6A-468A-856C-258B0A53AFDB}" type="datetime1">
              <a:rPr lang="en-GB" smtClean="0"/>
              <a:t>10/02/2020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3FB8-569C-45FC-BA39-149F97A78F82}" type="datetime1">
              <a:rPr lang="en-GB" smtClean="0"/>
              <a:t>10/02/2020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A814-924B-4ECC-8EAF-49CE7BF4917B}" type="datetime1">
              <a:rPr lang="en-GB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C99-0CD1-45C3-A67E-39864395975E}" type="datetime1">
              <a:rPr lang="en-GB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A665-456C-4B0F-BBCD-837F83539030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1EA4-46D5-4FD3-A25E-5BE9EADD58DE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6BAE-A1F3-4433-9F96-8F86BD8322D8}" type="datetime1">
              <a:rPr lang="en-GB" smtClean="0"/>
              <a:t>10/02/2020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2887-AD38-45D5-9162-D121FB1A2C85}" type="datetime1">
              <a:rPr lang="en-GB" smtClean="0"/>
              <a:t>10/02/2020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3839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AE1-B0A3-41F9-8295-2842DE582E14}" type="datetime1">
              <a:rPr lang="en-GB" smtClean="0"/>
              <a:t>10/02/2020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459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A9C4-ECB2-4A4D-AF79-E0869218A7F3}" type="datetime1">
              <a:rPr lang="en-GB" smtClean="0"/>
              <a:t>10/02/2020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00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9CF0-8CE9-43C3-A88C-3FBF29D77568}" type="datetime1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75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33FE-C8D8-47CD-9015-1DF45B8ECD09}" type="datetime1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83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9954-17B5-4EB3-B1F6-52145B4A283D}" type="datetime1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03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1CA6-E07A-4526-8667-3113AEAB28D2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7D8A6-BE47-4979-94CD-EE8AF75BD2B8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45D48-E5B8-4209-A602-B78DC42016C9}" type="datetime1">
              <a:rPr lang="en-GB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6"/>
          <p:cNvSpPr txBox="1">
            <a:spLocks/>
          </p:cNvSpPr>
          <p:nvPr/>
        </p:nvSpPr>
        <p:spPr>
          <a:xfrm>
            <a:off x="428597" y="2469038"/>
            <a:ext cx="8358246" cy="1555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ANALISIS NUMERIK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77786" y="4282261"/>
            <a:ext cx="8979987" cy="646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Februari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82434" y="4183044"/>
            <a:ext cx="7232904" cy="202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779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ANALISIS NUMERIK</a:t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MODEL MATEMATIKA SEDERHANA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6215106" cy="186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3894102" cy="261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1772371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analitis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problem </a:t>
            </a:r>
            <a:r>
              <a:rPr lang="en-US" dirty="0" err="1" smtClean="0"/>
              <a:t>penerjun</a:t>
            </a:r>
            <a:r>
              <a:rPr lang="en-US" dirty="0" smtClean="0"/>
              <a:t> </a:t>
            </a:r>
            <a:r>
              <a:rPr lang="en-US" dirty="0" err="1" smtClean="0"/>
              <a:t>payung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penerjun</a:t>
            </a:r>
            <a:r>
              <a:rPr lang="en-US" dirty="0" smtClean="0"/>
              <a:t> </a:t>
            </a:r>
            <a:r>
              <a:rPr lang="en-US" dirty="0" err="1" smtClean="0"/>
              <a:t>payung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68,1 kg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terjun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, </a:t>
            </a: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kecepatannya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12 </a:t>
            </a:r>
            <a:r>
              <a:rPr lang="en-US" dirty="0" err="1" smtClean="0"/>
              <a:t>detik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payung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. </a:t>
            </a:r>
            <a:r>
              <a:rPr lang="en-US" dirty="0" err="1" smtClean="0"/>
              <a:t>Hitung</a:t>
            </a:r>
            <a:r>
              <a:rPr lang="en-US" dirty="0" smtClean="0"/>
              <a:t> pula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. </a:t>
            </a:r>
            <a:r>
              <a:rPr lang="en-US" dirty="0" err="1" smtClean="0"/>
              <a:t>Asumsikan</a:t>
            </a:r>
            <a:r>
              <a:rPr lang="en-US" dirty="0" smtClean="0"/>
              <a:t> </a:t>
            </a:r>
            <a:r>
              <a:rPr lang="en-US" dirty="0" err="1" smtClean="0"/>
              <a:t>koefisien</a:t>
            </a:r>
            <a:r>
              <a:rPr lang="en-US" dirty="0" smtClean="0"/>
              <a:t> </a:t>
            </a:r>
            <a:r>
              <a:rPr lang="en-US" dirty="0" err="1" smtClean="0"/>
              <a:t>gesekan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, c = 12,5 kg/s.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selang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it-IT" b="1" i="1" dirty="0" smtClean="0">
                <a:sym typeface="Symbol"/>
              </a:rPr>
              <a:t></a:t>
            </a:r>
            <a:r>
              <a:rPr lang="it-IT" b="1" i="1" dirty="0" smtClean="0"/>
              <a:t>t</a:t>
            </a:r>
            <a:r>
              <a:rPr lang="en-US" dirty="0" smtClean="0"/>
              <a:t> = 2 </a:t>
            </a:r>
            <a:r>
              <a:rPr lang="en-US" dirty="0" err="1" smtClean="0"/>
              <a:t>detik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ANALISIS NUMERIK</a:t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SOLUSI ANALITIS PERMASALAHAN PENERJUN PAYUNG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256"/>
            <a:ext cx="3179260" cy="12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81" y="4200827"/>
            <a:ext cx="1776409" cy="201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3354173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Solusi</a:t>
            </a:r>
            <a:r>
              <a:rPr lang="en-US" dirty="0" smtClean="0"/>
              <a:t> :</a:t>
            </a:r>
          </a:p>
          <a:p>
            <a:pPr algn="just"/>
            <a:r>
              <a:rPr lang="en-US" dirty="0" smtClean="0"/>
              <a:t>Dari </a:t>
            </a:r>
            <a:r>
              <a:rPr lang="en-US" dirty="0" err="1" smtClean="0"/>
              <a:t>persamaan</a:t>
            </a:r>
            <a:r>
              <a:rPr lang="en-US" dirty="0" smtClean="0"/>
              <a:t> 1.10,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mensubstitusikan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– </a:t>
            </a:r>
            <a:r>
              <a:rPr lang="en-US" dirty="0" err="1" smtClean="0"/>
              <a:t>harga</a:t>
            </a:r>
            <a:r>
              <a:rPr lang="en-US" dirty="0" smtClean="0"/>
              <a:t> g, m </a:t>
            </a:r>
            <a:r>
              <a:rPr lang="en-US" dirty="0" err="1" smtClean="0"/>
              <a:t>dan</a:t>
            </a:r>
            <a:r>
              <a:rPr lang="en-US" dirty="0" smtClean="0"/>
              <a:t> c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7620" y="421481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perhitungan</a:t>
            </a:r>
            <a:r>
              <a:rPr lang="en-US" sz="1400" dirty="0" smtClean="0"/>
              <a:t> </a:t>
            </a:r>
            <a:r>
              <a:rPr lang="en-US" sz="1400" dirty="0" err="1" smtClean="0"/>
              <a:t>ditampilkan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tabel</a:t>
            </a:r>
            <a:r>
              <a:rPr lang="en-US" sz="1400" dirty="0" smtClean="0"/>
              <a:t> </a:t>
            </a:r>
            <a:r>
              <a:rPr lang="en-US" sz="1400" dirty="0" err="1" smtClean="0"/>
              <a:t>berikut</a:t>
            </a:r>
            <a:r>
              <a:rPr lang="en-US" sz="1400" dirty="0" smtClean="0"/>
              <a:t> :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357686" y="4929198"/>
            <a:ext cx="1571636" cy="2143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8596" y="141659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b="1" dirty="0" smtClean="0"/>
              <a:t>SOLUSI ANALITIS PERMASALAHAN PENERJUN PAYUNG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1772371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didekati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1.12.b.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= 0 </a:t>
            </a:r>
            <a:r>
              <a:rPr lang="en-US" dirty="0" err="1" smtClean="0"/>
              <a:t>detik</a:t>
            </a:r>
            <a:r>
              <a:rPr lang="en-US" dirty="0" smtClean="0"/>
              <a:t>, </a:t>
            </a:r>
            <a:r>
              <a:rPr lang="en-US" dirty="0" err="1" smtClean="0"/>
              <a:t>kecepatan</a:t>
            </a:r>
            <a:r>
              <a:rPr lang="en-US" dirty="0" smtClean="0"/>
              <a:t>, v(</a:t>
            </a:r>
            <a:r>
              <a:rPr lang="en-US" dirty="0" err="1" smtClean="0"/>
              <a:t>ti</a:t>
            </a:r>
            <a:r>
              <a:rPr lang="en-US" dirty="0" smtClean="0"/>
              <a:t>) = 0 m/s,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ti+1 = 2 </a:t>
            </a:r>
            <a:r>
              <a:rPr lang="en-US" dirty="0" err="1" smtClean="0"/>
              <a:t>detik</a:t>
            </a:r>
            <a:r>
              <a:rPr lang="en-US" dirty="0" smtClean="0"/>
              <a:t>,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ANALISIS NUMERIK</a:t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SOLUSI ANALITIS PERMASALAHAN PENERJUN PAYUNG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8596" y="3639925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= 2 </a:t>
            </a:r>
            <a:r>
              <a:rPr lang="en-US" dirty="0" err="1" smtClean="0"/>
              <a:t>detik</a:t>
            </a:r>
            <a:r>
              <a:rPr lang="en-US" dirty="0" smtClean="0"/>
              <a:t>, ti+1 = 4 </a:t>
            </a:r>
            <a:r>
              <a:rPr lang="en-US" dirty="0" err="1" smtClean="0"/>
              <a:t>detik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v(</a:t>
            </a:r>
            <a:r>
              <a:rPr lang="en-US" dirty="0" err="1" smtClean="0"/>
              <a:t>ti</a:t>
            </a:r>
            <a:r>
              <a:rPr lang="en-US" dirty="0" smtClean="0"/>
              <a:t>) = 19,60 m/</a:t>
            </a:r>
            <a:r>
              <a:rPr lang="en-US" dirty="0" err="1" smtClean="0"/>
              <a:t>dt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v(ti+1)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596" y="141659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b="1" dirty="0" smtClean="0"/>
              <a:t>SOLUSI NUMERIK PERMASALAHAN PENERJUN PAYUNG</a:t>
            </a:r>
            <a:endParaRPr lang="en-US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3000373"/>
            <a:ext cx="3514725" cy="6000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357698"/>
            <a:ext cx="3814763" cy="571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28596" y="5140123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ditabelkan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1772371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ditabelkan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ANALISIS NUMERIK</a:t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SOLUSI ANALITIS PERMASALAHAN PENERJUN PAYUNG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28596" y="141659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b="1" dirty="0" smtClean="0"/>
              <a:t>SOLUSI NUMERIK PERMASALAHAN PENERJUN PAYUNG</a:t>
            </a:r>
            <a:endParaRPr lang="en-US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30624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Connector 19"/>
          <p:cNvCxnSpPr/>
          <p:nvPr/>
        </p:nvCxnSpPr>
        <p:spPr>
          <a:xfrm rot="5400000">
            <a:off x="1964910" y="4035032"/>
            <a:ext cx="392988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71934" y="1785926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Plot </a:t>
            </a:r>
            <a:r>
              <a:rPr lang="en-US" dirty="0" err="1" smtClean="0"/>
              <a:t>grafik</a:t>
            </a:r>
            <a:r>
              <a:rPr lang="en-US" dirty="0" smtClean="0"/>
              <a:t>,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analitis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1.3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00306"/>
            <a:ext cx="4638684" cy="351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500166" y="2285992"/>
            <a:ext cx="6019800" cy="2776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7427" tIns="33714" rIns="67427" bIns="33714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8800" u="sng" dirty="0" err="1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T</a:t>
            </a:r>
            <a:r>
              <a:rPr lang="en-US" sz="8800" u="sng" dirty="0" err="1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e</a:t>
            </a:r>
            <a:r>
              <a:rPr lang="en-US" sz="8800" u="sng" dirty="0" err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r</a:t>
            </a:r>
            <a:r>
              <a:rPr lang="en-US" sz="8800" u="sng" dirty="0" err="1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i</a:t>
            </a:r>
            <a:r>
              <a:rPr lang="en-US" sz="8800" u="sng" dirty="0" err="1">
                <a:solidFill>
                  <a:srgbClr val="FFC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m</a:t>
            </a:r>
            <a:r>
              <a:rPr lang="en-US" sz="8800" u="sng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a</a:t>
            </a:r>
            <a:r>
              <a:rPr lang="en-US" sz="88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 </a:t>
            </a:r>
            <a:r>
              <a:rPr lang="en-US" sz="8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K</a:t>
            </a:r>
            <a:r>
              <a:rPr lang="en-US" sz="8800" u="sng" dirty="0" err="1" smtClean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a</a:t>
            </a:r>
            <a:r>
              <a:rPr lang="en-US" sz="8800" u="sng" dirty="0" err="1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s</a:t>
            </a:r>
            <a:r>
              <a:rPr lang="en-US" sz="8800" u="sng" dirty="0" err="1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i</a:t>
            </a:r>
            <a:r>
              <a:rPr lang="en-US" sz="8800" u="sng" dirty="0" err="1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h</a:t>
            </a:r>
            <a:endParaRPr lang="en-US" sz="8800" u="sng" dirty="0">
              <a:solidFill>
                <a:schemeClr val="accent6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ANALISIS NUMERIK</a:t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METODE NUMERIK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8596" y="2226695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penyelesaian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diformulasikan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hitungan</a:t>
            </a:r>
            <a:r>
              <a:rPr lang="en-US" sz="2400" dirty="0" smtClean="0"/>
              <a:t>/</a:t>
            </a:r>
            <a:r>
              <a:rPr lang="en-US" sz="2400" dirty="0" err="1" smtClean="0"/>
              <a:t>aritmatik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berulang</a:t>
            </a:r>
            <a:r>
              <a:rPr lang="en-US" sz="2400" dirty="0" smtClean="0"/>
              <a:t> – </a:t>
            </a:r>
            <a:r>
              <a:rPr lang="en-US" sz="2400" dirty="0" err="1" smtClean="0"/>
              <a:t>ulang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bantuan</a:t>
            </a:r>
            <a:r>
              <a:rPr lang="en-US" sz="2400" dirty="0" smtClean="0"/>
              <a:t> </a:t>
            </a:r>
            <a:r>
              <a:rPr lang="en-US" sz="2400" dirty="0" err="1" smtClean="0"/>
              <a:t>komputer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manual ( hand calculation ).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164305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/>
              <a:t>Metoda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Numerik</a:t>
            </a:r>
            <a:endParaRPr 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28596" y="4228935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Beberapa</a:t>
            </a:r>
            <a:r>
              <a:rPr lang="en-US" sz="2400" dirty="0" smtClean="0"/>
              <a:t> software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</a:t>
            </a:r>
            <a:r>
              <a:rPr lang="en-US" sz="2400" dirty="0" err="1" smtClean="0"/>
              <a:t>pemrograman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dipakai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metoda</a:t>
            </a:r>
            <a:r>
              <a:rPr lang="en-US" sz="2400" dirty="0" smtClean="0"/>
              <a:t> </a:t>
            </a:r>
            <a:r>
              <a:rPr lang="en-US" sz="2400" dirty="0" err="1" smtClean="0"/>
              <a:t>numerik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C++, Fortran, Turbo Pascal, Basic </a:t>
            </a:r>
            <a:r>
              <a:rPr lang="en-US" sz="2400" dirty="0" err="1" smtClean="0"/>
              <a:t>dan</a:t>
            </a:r>
            <a:r>
              <a:rPr lang="en-US" sz="2400" dirty="0" smtClean="0"/>
              <a:t> lain – lain.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ANALISIS NUMERIK</a:t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MODEL MATEMATIKA SEDERHANA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8596" y="1755147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Sebuah</a:t>
            </a:r>
            <a:r>
              <a:rPr lang="en-US" sz="2400" dirty="0" smtClean="0"/>
              <a:t> model </a:t>
            </a:r>
            <a:r>
              <a:rPr lang="en-US" sz="2400" dirty="0" err="1" smtClean="0"/>
              <a:t>matematika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kasar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formulasi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mengekspresikan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matematika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umum</a:t>
            </a:r>
            <a:r>
              <a:rPr lang="en-US" sz="2400" dirty="0" smtClean="0"/>
              <a:t>, model </a:t>
            </a:r>
            <a:r>
              <a:rPr lang="en-US" sz="2400" dirty="0" err="1" smtClean="0"/>
              <a:t>matematika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direpresentasikan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</a:t>
            </a:r>
            <a:r>
              <a:rPr lang="en-US" sz="2400" dirty="0" smtClean="0"/>
              <a:t>, </a:t>
            </a:r>
            <a:r>
              <a:rPr lang="en-US" sz="2400" dirty="0" err="1" smtClean="0"/>
              <a:t>dalam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bentuk</a:t>
            </a:r>
            <a:r>
              <a:rPr lang="en-US" sz="2400" dirty="0" smtClean="0"/>
              <a:t> 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4600526"/>
            <a:ext cx="81439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D" sz="2000" i="1" u="sng" dirty="0" err="1" smtClean="0"/>
              <a:t>Formulasi</a:t>
            </a:r>
            <a:r>
              <a:rPr lang="en-ID" sz="2000" i="1" u="sng" dirty="0" smtClean="0"/>
              <a:t> 1.1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290" y="5029154"/>
            <a:ext cx="7215238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 smtClean="0"/>
              <a:t>Variabel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terikat</a:t>
            </a:r>
            <a:r>
              <a:rPr lang="en-US" sz="2000" i="1" dirty="0" smtClean="0"/>
              <a:t> = f (</a:t>
            </a:r>
            <a:r>
              <a:rPr lang="en-US" sz="2000" i="1" dirty="0" err="1" smtClean="0"/>
              <a:t>variabel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bebas</a:t>
            </a:r>
            <a:r>
              <a:rPr lang="en-US" sz="2000" i="1" dirty="0" smtClean="0"/>
              <a:t>, parameter, </a:t>
            </a:r>
            <a:r>
              <a:rPr lang="en-US" sz="2000" i="1" dirty="0" err="1" smtClean="0"/>
              <a:t>fungsi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gaya</a:t>
            </a:r>
            <a:r>
              <a:rPr lang="en-US" sz="2000" i="1" dirty="0" smtClean="0"/>
              <a:t>)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ANALISIS NUMERIK</a:t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MODEL MATEMATIKA SEDERHANA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8596" y="1755147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gerak</a:t>
            </a:r>
            <a:r>
              <a:rPr lang="en-US" sz="2400" dirty="0" smtClean="0"/>
              <a:t> Newton II yang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laju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momentum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resultan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padanya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err="1" smtClean="0"/>
              <a:t>Ekspresi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model,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 Newton II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cukup</a:t>
            </a:r>
            <a:r>
              <a:rPr lang="en-US" sz="2400" dirty="0" smtClean="0"/>
              <a:t> </a:t>
            </a:r>
            <a:r>
              <a:rPr lang="en-US" sz="2400" dirty="0" err="1" smtClean="0"/>
              <a:t>terkenal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3857628"/>
            <a:ext cx="81439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D" sz="2000" i="1" u="sng" dirty="0" err="1" smtClean="0"/>
              <a:t>Formulasi</a:t>
            </a:r>
            <a:r>
              <a:rPr lang="en-ID" sz="2000" i="1" u="sng" dirty="0" smtClean="0"/>
              <a:t> 1.2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290" y="4286256"/>
            <a:ext cx="1285884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/>
              <a:t>F = </a:t>
            </a:r>
            <a:r>
              <a:rPr lang="en-US" sz="2000" i="1" dirty="0" err="1" smtClean="0"/>
              <a:t>m.a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00694" y="4286256"/>
            <a:ext cx="1285884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D" sz="2000" i="1" dirty="0" smtClean="0">
                <a:sym typeface="Wingdings" pitchFamily="2" charset="2"/>
              </a:rPr>
              <a:t>a = F / m</a:t>
            </a:r>
            <a:endParaRPr lang="en-US" sz="2000" i="1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250397" y="5250669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596" y="4857760"/>
            <a:ext cx="35719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D" sz="2000" i="1" dirty="0" smtClean="0"/>
              <a:t>F 	: Gaya </a:t>
            </a:r>
            <a:r>
              <a:rPr lang="en-ID" sz="2000" i="1" dirty="0" err="1" smtClean="0"/>
              <a:t>Luar</a:t>
            </a:r>
            <a:r>
              <a:rPr lang="en-ID" sz="2000" i="1" dirty="0" smtClean="0"/>
              <a:t> (Newton) </a:t>
            </a:r>
          </a:p>
          <a:p>
            <a:pPr algn="just"/>
            <a:r>
              <a:rPr lang="en-ID" sz="2000" i="1" dirty="0" smtClean="0"/>
              <a:t>m	: Massa</a:t>
            </a:r>
          </a:p>
          <a:p>
            <a:pPr algn="just"/>
            <a:r>
              <a:rPr lang="en-ID" sz="2000" i="1" dirty="0" smtClean="0"/>
              <a:t>a 	: </a:t>
            </a:r>
            <a:r>
              <a:rPr lang="en-ID" sz="2000" i="1" dirty="0" err="1" smtClean="0"/>
              <a:t>Percepatan</a:t>
            </a:r>
            <a:endParaRPr lang="en-ID" sz="2000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3857628"/>
            <a:ext cx="307183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D" sz="2000" i="1" u="sng" dirty="0" err="1" smtClean="0"/>
              <a:t>Formulasi</a:t>
            </a:r>
            <a:r>
              <a:rPr lang="en-ID" sz="2000" i="1" u="sng" dirty="0" smtClean="0"/>
              <a:t> 1.3 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4857760"/>
            <a:ext cx="407196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D" sz="2000" i="1" dirty="0" smtClean="0"/>
              <a:t>a : </a:t>
            </a:r>
            <a:r>
              <a:rPr lang="en-ID" sz="2000" i="1" dirty="0" err="1" smtClean="0"/>
              <a:t>variabel</a:t>
            </a:r>
            <a:r>
              <a:rPr lang="en-ID" sz="2000" i="1" dirty="0" smtClean="0"/>
              <a:t> </a:t>
            </a:r>
            <a:r>
              <a:rPr lang="en-ID" sz="2000" i="1" dirty="0" err="1" smtClean="0"/>
              <a:t>terikat</a:t>
            </a:r>
            <a:r>
              <a:rPr lang="en-ID" sz="2000" i="1" dirty="0" smtClean="0"/>
              <a:t> yang, </a:t>
            </a:r>
          </a:p>
          <a:p>
            <a:pPr algn="just"/>
            <a:r>
              <a:rPr lang="en-ID" sz="2000" i="1" dirty="0" smtClean="0"/>
              <a:t>F : </a:t>
            </a:r>
            <a:r>
              <a:rPr lang="en-ID" sz="2000" i="1" dirty="0" err="1" smtClean="0"/>
              <a:t>fungsi</a:t>
            </a:r>
            <a:r>
              <a:rPr lang="en-ID" sz="2000" i="1" dirty="0" smtClean="0"/>
              <a:t> </a:t>
            </a:r>
            <a:r>
              <a:rPr lang="en-ID" sz="2000" i="1" dirty="0" err="1" smtClean="0"/>
              <a:t>gaya</a:t>
            </a:r>
            <a:r>
              <a:rPr lang="en-ID" sz="2000" i="1" dirty="0" smtClean="0"/>
              <a:t>, </a:t>
            </a:r>
            <a:r>
              <a:rPr lang="en-ID" sz="2000" i="1" dirty="0" err="1" smtClean="0"/>
              <a:t>dan</a:t>
            </a:r>
            <a:r>
              <a:rPr lang="en-ID" sz="2000" i="1" dirty="0" smtClean="0"/>
              <a:t> </a:t>
            </a:r>
          </a:p>
          <a:p>
            <a:pPr algn="just"/>
            <a:r>
              <a:rPr lang="en-ID" sz="2000" i="1" dirty="0" smtClean="0"/>
              <a:t>M : parameter </a:t>
            </a:r>
            <a:r>
              <a:rPr lang="en-ID" sz="2000" i="1" dirty="0" err="1" smtClean="0"/>
              <a:t>properti</a:t>
            </a:r>
            <a:r>
              <a:rPr lang="en-ID" sz="2000" i="1" dirty="0" smtClean="0"/>
              <a:t> </a:t>
            </a:r>
            <a:r>
              <a:rPr lang="en-ID" sz="2000" i="1" dirty="0" err="1" smtClean="0"/>
              <a:t>dari</a:t>
            </a:r>
            <a:r>
              <a:rPr lang="en-ID" sz="2000" i="1" dirty="0" smtClean="0"/>
              <a:t> </a:t>
            </a:r>
            <a:r>
              <a:rPr lang="en-ID" sz="2000" i="1" dirty="0" err="1" smtClean="0"/>
              <a:t>sistem</a:t>
            </a:r>
            <a:r>
              <a:rPr lang="en-ID" sz="2000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ANALISIS NUMERIK</a:t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MODEL MATEMATIKA SEDERHANA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8596" y="1755147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Saatnya</a:t>
            </a:r>
            <a:r>
              <a:rPr lang="en-US" dirty="0" smtClean="0"/>
              <a:t> </a:t>
            </a:r>
            <a:r>
              <a:rPr lang="en-US" dirty="0" err="1" smtClean="0"/>
              <a:t>mengilustrasikan</a:t>
            </a:r>
            <a:r>
              <a:rPr lang="en-US" dirty="0" smtClean="0"/>
              <a:t> model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Newton II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Pemodelan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penerjun</a:t>
            </a:r>
            <a:r>
              <a:rPr lang="en-US" dirty="0" smtClean="0"/>
              <a:t> </a:t>
            </a:r>
            <a:r>
              <a:rPr lang="en-US" dirty="0" err="1" smtClean="0"/>
              <a:t>payung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mengekspresikan</a:t>
            </a:r>
            <a:r>
              <a:rPr lang="en-US" dirty="0" smtClean="0"/>
              <a:t> </a:t>
            </a:r>
            <a:r>
              <a:rPr lang="en-US" dirty="0" err="1" smtClean="0"/>
              <a:t>percepatan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(</a:t>
            </a:r>
            <a:r>
              <a:rPr lang="en-US" dirty="0" err="1" smtClean="0"/>
              <a:t>dv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).</a:t>
            </a:r>
          </a:p>
          <a:p>
            <a:r>
              <a:rPr lang="nn-NO" dirty="0" smtClean="0"/>
              <a:t>Substitusikan (</a:t>
            </a:r>
            <a:r>
              <a:rPr lang="nn-NO" i="1" dirty="0" smtClean="0"/>
              <a:t>dv/dt) kedalam persamaan 1.2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3528956"/>
            <a:ext cx="81439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D" sz="1600" i="1" u="sng" dirty="0" err="1" smtClean="0"/>
              <a:t>Formulasi</a:t>
            </a:r>
            <a:r>
              <a:rPr lang="en-ID" sz="1600" i="1" u="sng" dirty="0" smtClean="0"/>
              <a:t> 1.4 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019559"/>
            <a:ext cx="1171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357290" y="3929066"/>
            <a:ext cx="1428760" cy="857256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8596" y="4786322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Dengan</a:t>
            </a:r>
            <a:r>
              <a:rPr lang="en-US" dirty="0" smtClean="0"/>
              <a:t> v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(</a:t>
            </a:r>
            <a:r>
              <a:rPr lang="en-US" dirty="0" err="1" smtClean="0"/>
              <a:t>dalam</a:t>
            </a:r>
            <a:r>
              <a:rPr lang="en-US" dirty="0" smtClean="0"/>
              <a:t> m/s).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dikalikan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resultan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yang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resultan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dipercepat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resultan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diperlambat</a:t>
            </a:r>
            <a:r>
              <a:rPr lang="en-US" dirty="0" smtClean="0"/>
              <a:t>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resultan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nol</a:t>
            </a:r>
            <a:r>
              <a:rPr lang="en-US" dirty="0" smtClean="0"/>
              <a:t>,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ANALISIS NUMERIK</a:t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MODEL MATEMATIKA SEDERHANA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8596" y="1755147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Saatnya</a:t>
            </a:r>
            <a:r>
              <a:rPr lang="en-US" dirty="0" smtClean="0"/>
              <a:t> </a:t>
            </a:r>
            <a:r>
              <a:rPr lang="en-US" dirty="0" err="1" smtClean="0"/>
              <a:t>mengekspresikan</a:t>
            </a:r>
            <a:r>
              <a:rPr lang="en-US" dirty="0" smtClean="0"/>
              <a:t> </a:t>
            </a:r>
            <a:r>
              <a:rPr lang="en-US" dirty="0" err="1" smtClean="0"/>
              <a:t>resultan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parameter </a:t>
            </a:r>
            <a:r>
              <a:rPr lang="en-US" dirty="0" err="1" smtClean="0"/>
              <a:t>terukur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penerjun</a:t>
            </a:r>
            <a:r>
              <a:rPr lang="en-US" dirty="0" smtClean="0"/>
              <a:t> </a:t>
            </a:r>
            <a:r>
              <a:rPr lang="en-US" dirty="0" err="1" smtClean="0"/>
              <a:t>payung</a:t>
            </a:r>
            <a:r>
              <a:rPr lang="en-US" dirty="0" smtClean="0"/>
              <a:t> yang </a:t>
            </a:r>
            <a:r>
              <a:rPr lang="en-US" dirty="0" err="1" smtClean="0"/>
              <a:t>jatuh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, </a:t>
            </a:r>
            <a:r>
              <a:rPr lang="en-US" dirty="0" err="1" smtClean="0"/>
              <a:t>resultan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yang </a:t>
            </a:r>
            <a:r>
              <a:rPr lang="en-US" dirty="0" err="1" smtClean="0"/>
              <a:t>berlawanan</a:t>
            </a:r>
            <a:r>
              <a:rPr lang="en-US" dirty="0" smtClean="0"/>
              <a:t>:</a:t>
            </a:r>
          </a:p>
          <a:p>
            <a:pPr algn="just"/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kebawah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gravitasi</a:t>
            </a:r>
            <a:r>
              <a:rPr lang="en-US" dirty="0" smtClean="0"/>
              <a:t> FD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angkat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FU.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2957452"/>
            <a:ext cx="235745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D" sz="1600" i="1" u="sng" dirty="0" err="1" smtClean="0"/>
              <a:t>Formulasi</a:t>
            </a:r>
            <a:r>
              <a:rPr lang="en-ID" sz="1600" i="1" u="sng" dirty="0" smtClean="0"/>
              <a:t> 1.5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034" y="3357562"/>
            <a:ext cx="1428760" cy="35719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i="1" dirty="0" smtClean="0">
                <a:solidFill>
                  <a:sysClr val="windowText" lastClr="000000"/>
                </a:solidFill>
              </a:rPr>
              <a:t>F = F</a:t>
            </a:r>
            <a:r>
              <a:rPr lang="en-ID" sz="1200" i="1" dirty="0" smtClean="0">
                <a:solidFill>
                  <a:sysClr val="windowText" lastClr="000000"/>
                </a:solidFill>
              </a:rPr>
              <a:t>D</a:t>
            </a:r>
            <a:r>
              <a:rPr lang="en-ID" i="1" dirty="0" smtClean="0">
                <a:solidFill>
                  <a:sysClr val="windowText" lastClr="000000"/>
                </a:solidFill>
              </a:rPr>
              <a:t> + F</a:t>
            </a:r>
            <a:r>
              <a:rPr lang="en-ID" sz="1200" i="1" dirty="0" smtClean="0">
                <a:solidFill>
                  <a:sysClr val="windowText" lastClr="000000"/>
                </a:solidFill>
              </a:rPr>
              <a:t>U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3071810"/>
            <a:ext cx="5929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kebawah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Newton II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memformulasikan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gravitasi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endParaRPr lang="en-US" dirty="0" smtClean="0"/>
          </a:p>
          <a:p>
            <a:pPr algn="just"/>
            <a:r>
              <a:rPr lang="en-US" i="1" dirty="0" smtClean="0"/>
              <a:t>	F</a:t>
            </a:r>
            <a:r>
              <a:rPr lang="en-US" sz="1200" i="1" dirty="0" smtClean="0"/>
              <a:t>D</a:t>
            </a:r>
            <a:r>
              <a:rPr lang="en-US" i="1" dirty="0" smtClean="0"/>
              <a:t> = </a:t>
            </a:r>
            <a:r>
              <a:rPr lang="en-US" i="1" dirty="0" err="1" smtClean="0"/>
              <a:t>m.g</a:t>
            </a:r>
            <a:r>
              <a:rPr lang="en-US" i="1" dirty="0" smtClean="0"/>
              <a:t>		………… (1.6)</a:t>
            </a:r>
            <a:endParaRPr lang="en-ID" dirty="0" smtClean="0"/>
          </a:p>
          <a:p>
            <a:pPr algn="just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g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konstanta</a:t>
            </a:r>
            <a:r>
              <a:rPr lang="en-US" i="1" dirty="0" smtClean="0"/>
              <a:t> </a:t>
            </a:r>
            <a:r>
              <a:rPr lang="en-US" i="1" dirty="0" err="1" smtClean="0"/>
              <a:t>gravitasi</a:t>
            </a:r>
            <a:r>
              <a:rPr lang="en-US" i="1" dirty="0" smtClean="0"/>
              <a:t> yang </a:t>
            </a:r>
            <a:r>
              <a:rPr lang="en-US" i="1" dirty="0" err="1" smtClean="0"/>
              <a:t>besarnya</a:t>
            </a:r>
            <a:r>
              <a:rPr lang="en-US" i="1" dirty="0" smtClean="0"/>
              <a:t> </a:t>
            </a:r>
            <a:r>
              <a:rPr lang="en-US" i="1" dirty="0" err="1" smtClean="0"/>
              <a:t>adalah</a:t>
            </a:r>
            <a:r>
              <a:rPr lang="en-US" i="1" dirty="0" smtClean="0"/>
              <a:t> 9,8m/s2. </a:t>
            </a:r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diformulasikan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. </a:t>
            </a:r>
            <a:r>
              <a:rPr lang="en-US" dirty="0" err="1" smtClean="0"/>
              <a:t>Pendekatan</a:t>
            </a:r>
            <a:r>
              <a:rPr lang="en-US" dirty="0" smtClean="0"/>
              <a:t> yang paling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mengasumsikannya</a:t>
            </a:r>
            <a:r>
              <a:rPr lang="en-US" dirty="0" smtClean="0"/>
              <a:t> </a:t>
            </a:r>
            <a:r>
              <a:rPr lang="en-US" dirty="0" err="1" smtClean="0"/>
              <a:t>proporsional</a:t>
            </a:r>
            <a:r>
              <a:rPr lang="en-US" dirty="0" smtClean="0"/>
              <a:t> linear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.</a:t>
            </a:r>
          </a:p>
          <a:p>
            <a:pPr algn="just"/>
            <a:r>
              <a:rPr lang="en-US" i="1" dirty="0" smtClean="0"/>
              <a:t>	F</a:t>
            </a:r>
            <a:r>
              <a:rPr lang="en-US" sz="1200" i="1" dirty="0" smtClean="0"/>
              <a:t>U</a:t>
            </a:r>
            <a:r>
              <a:rPr lang="en-US" i="1" dirty="0" smtClean="0"/>
              <a:t> = − </a:t>
            </a:r>
            <a:r>
              <a:rPr lang="en-US" i="1" dirty="0" err="1" smtClean="0"/>
              <a:t>c.v</a:t>
            </a:r>
            <a:r>
              <a:rPr lang="en-US" i="1" dirty="0" smtClean="0"/>
              <a:t>		 ………… (1.7)</a:t>
            </a:r>
            <a:endParaRPr lang="en-US" dirty="0" smtClean="0"/>
          </a:p>
          <a:p>
            <a:pPr algn="just"/>
            <a:r>
              <a:rPr lang="en-US" dirty="0" err="1" smtClean="0"/>
              <a:t>Dengan</a:t>
            </a:r>
            <a:r>
              <a:rPr lang="en-US" dirty="0" smtClean="0"/>
              <a:t> c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koefisien</a:t>
            </a:r>
            <a:r>
              <a:rPr lang="en-US" dirty="0" smtClean="0"/>
              <a:t> </a:t>
            </a:r>
            <a:r>
              <a:rPr lang="en-US" dirty="0" err="1" smtClean="0"/>
              <a:t>gesekan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kg/s.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28662" y="4000504"/>
            <a:ext cx="658894" cy="2071702"/>
            <a:chOff x="3143240" y="3714752"/>
            <a:chExt cx="658894" cy="2071702"/>
          </a:xfrm>
        </p:grpSpPr>
        <p:pic>
          <p:nvPicPr>
            <p:cNvPr id="2050" name="Picture 2" descr="C:\Users\Aswery\Desktop\0000 NUMPANG LEWAT\FROM SAMSUNG\0200 JOBS\0205 BINADARMA\BINADARMA\02 SMT GENAP (2019 - 2020)\MATERI SIPIL\ANALISIS NUMERIK\Paratrooper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43240" y="4071942"/>
              <a:ext cx="658894" cy="1357322"/>
            </a:xfrm>
            <a:prstGeom prst="rect">
              <a:avLst/>
            </a:prstGeom>
            <a:noFill/>
          </p:spPr>
        </p:pic>
        <p:sp>
          <p:nvSpPr>
            <p:cNvPr id="13" name="Up Arrow 12"/>
            <p:cNvSpPr/>
            <p:nvPr/>
          </p:nvSpPr>
          <p:spPr>
            <a:xfrm>
              <a:off x="3386214" y="3714752"/>
              <a:ext cx="142876" cy="285752"/>
            </a:xfrm>
            <a:prstGeom prst="upArrow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13"/>
            <p:cNvSpPr/>
            <p:nvPr/>
          </p:nvSpPr>
          <p:spPr>
            <a:xfrm rot="10800000">
              <a:off x="3386214" y="5500702"/>
              <a:ext cx="142876" cy="285752"/>
            </a:xfrm>
            <a:prstGeom prst="upArrow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357290" y="4000504"/>
            <a:ext cx="1071570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600" i="1" dirty="0" smtClean="0">
                <a:solidFill>
                  <a:sysClr val="windowText" lastClr="000000"/>
                </a:solidFill>
              </a:rPr>
              <a:t>F</a:t>
            </a:r>
            <a:r>
              <a:rPr lang="en-ID" sz="1100" i="1" dirty="0" smtClean="0">
                <a:solidFill>
                  <a:sysClr val="windowText" lastClr="000000"/>
                </a:solidFill>
              </a:rPr>
              <a:t>U</a:t>
            </a:r>
            <a:r>
              <a:rPr lang="en-ID" sz="1600" i="1" dirty="0" smtClean="0">
                <a:solidFill>
                  <a:sysClr val="windowText" lastClr="000000"/>
                </a:solidFill>
              </a:rPr>
              <a:t> = - </a:t>
            </a:r>
            <a:r>
              <a:rPr lang="en-ID" sz="1600" i="1" dirty="0" err="1" smtClean="0">
                <a:solidFill>
                  <a:sysClr val="windowText" lastClr="000000"/>
                </a:solidFill>
              </a:rPr>
              <a:t>c.v</a:t>
            </a:r>
            <a:endParaRPr lang="en-US" sz="1600" i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7290" y="5786454"/>
            <a:ext cx="1071570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600" i="1" dirty="0" smtClean="0">
                <a:solidFill>
                  <a:sysClr val="windowText" lastClr="000000"/>
                </a:solidFill>
              </a:rPr>
              <a:t>F</a:t>
            </a:r>
            <a:r>
              <a:rPr lang="en-ID" sz="1100" i="1" dirty="0" smtClean="0">
                <a:solidFill>
                  <a:sysClr val="windowText" lastClr="000000"/>
                </a:solidFill>
              </a:rPr>
              <a:t>D</a:t>
            </a:r>
            <a:r>
              <a:rPr lang="en-ID" sz="1600" i="1" dirty="0" smtClean="0">
                <a:solidFill>
                  <a:sysClr val="windowText" lastClr="000000"/>
                </a:solidFill>
              </a:rPr>
              <a:t> = </a:t>
            </a:r>
            <a:r>
              <a:rPr lang="en-ID" sz="1600" i="1" dirty="0" err="1" smtClean="0">
                <a:solidFill>
                  <a:sysClr val="windowText" lastClr="000000"/>
                </a:solidFill>
              </a:rPr>
              <a:t>m.g</a:t>
            </a:r>
            <a:endParaRPr lang="en-US" sz="16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1772371"/>
            <a:ext cx="8143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Gaya </a:t>
            </a:r>
            <a:r>
              <a:rPr lang="en-US" dirty="0" err="1" smtClean="0"/>
              <a:t>resultan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.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1.4 </a:t>
            </a:r>
            <a:r>
              <a:rPr lang="en-US" dirty="0" err="1" smtClean="0"/>
              <a:t>sampai</a:t>
            </a:r>
            <a:r>
              <a:rPr lang="en-US" dirty="0" smtClean="0"/>
              <a:t> 1.7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dikombinasikan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i="1" dirty="0" smtClean="0"/>
              <a:t>				………… (1.8)</a:t>
            </a:r>
          </a:p>
          <a:p>
            <a:pPr algn="just"/>
            <a:endParaRPr lang="en-ID" dirty="0" smtClean="0"/>
          </a:p>
          <a:p>
            <a:pPr algn="just"/>
            <a:r>
              <a:rPr lang="it-IT" dirty="0" smtClean="0"/>
              <a:t>Membagi kedua sisi persamaan 1.8 dengan m , diperoleh:</a:t>
            </a:r>
          </a:p>
          <a:p>
            <a:pPr algn="just"/>
            <a:endParaRPr lang="en-US" dirty="0" smtClean="0"/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				 ………… (1.9)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Persamaan</a:t>
            </a:r>
            <a:r>
              <a:rPr lang="en-US" dirty="0" smtClean="0"/>
              <a:t> 1.9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model 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percepatan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yang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padanya</a:t>
            </a:r>
            <a:r>
              <a:rPr lang="en-US" dirty="0" smtClean="0"/>
              <a:t>.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diferensial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dirumuskan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(</a:t>
            </a:r>
            <a:r>
              <a:rPr lang="en-US" dirty="0" err="1" smtClean="0"/>
              <a:t>dv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tentukan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ANALISIS NUMERIK</a:t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MODEL MATEMATIKA SEDERHANA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652716"/>
            <a:ext cx="18383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95759"/>
            <a:ext cx="1685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143248"/>
            <a:ext cx="2638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8596" y="1772371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eksak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1.9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melaluiperhitungan</a:t>
            </a:r>
            <a:r>
              <a:rPr lang="en-US" dirty="0" smtClean="0"/>
              <a:t> </a:t>
            </a:r>
            <a:r>
              <a:rPr lang="en-US" dirty="0" err="1" smtClean="0"/>
              <a:t>aljabar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.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kalkulus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eksak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analitis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1.9, </a:t>
            </a:r>
            <a:r>
              <a:rPr lang="en-US" dirty="0" err="1" smtClean="0"/>
              <a:t>dengan</a:t>
            </a:r>
            <a:r>
              <a:rPr lang="en-US" dirty="0" smtClean="0"/>
              <a:t> initial condition (v = 0, </a:t>
            </a:r>
            <a:r>
              <a:rPr lang="en-US" dirty="0" err="1" smtClean="0"/>
              <a:t>saat</a:t>
            </a:r>
            <a:r>
              <a:rPr lang="en-US" dirty="0" smtClean="0"/>
              <a:t> t = 0),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eksaknya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i="1" dirty="0" smtClean="0"/>
              <a:t>				………… (1.10)</a:t>
            </a:r>
          </a:p>
          <a:p>
            <a:pPr algn="just"/>
            <a:endParaRPr lang="en-ID" dirty="0" smtClean="0"/>
          </a:p>
          <a:p>
            <a:pPr algn="just"/>
            <a:r>
              <a:rPr lang="it-IT" dirty="0" smtClean="0"/>
              <a:t>Perhatikan bahwa v(t) adalah variabel terikat, t adalah variabel bebas, c dan</a:t>
            </a:r>
          </a:p>
          <a:p>
            <a:pPr algn="just"/>
            <a:r>
              <a:rPr lang="it-IT" dirty="0" smtClean="0"/>
              <a:t>m adalah parameter, dan g adalah fungsi gaya.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Persamaan 1.10 disebut sebagai solusi eksak atau solusi analitis dari persamaan 1.9.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ANALISIS NUMERIK</a:t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MODEL MATEMATIKA SEDERHANA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1772371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banyak</a:t>
            </a:r>
            <a:r>
              <a:rPr lang="en-US" dirty="0" smtClean="0"/>
              <a:t> model </a:t>
            </a:r>
            <a:r>
              <a:rPr lang="en-US" dirty="0" err="1" smtClean="0"/>
              <a:t>matematika</a:t>
            </a:r>
            <a:r>
              <a:rPr lang="en-US" dirty="0" smtClean="0"/>
              <a:t> yang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eksak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penyelesaiannya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hampiran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eksak</a:t>
            </a:r>
            <a:r>
              <a:rPr lang="en-US" dirty="0" smtClean="0"/>
              <a:t>.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,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Newton II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didekati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i="1" dirty="0" smtClean="0"/>
              <a:t>				………… (1.11)</a:t>
            </a:r>
          </a:p>
          <a:p>
            <a:pPr algn="just"/>
            <a:endParaRPr lang="en-ID" dirty="0" smtClean="0"/>
          </a:p>
          <a:p>
            <a:pPr algn="just"/>
            <a:r>
              <a:rPr lang="it-IT" dirty="0" smtClean="0"/>
              <a:t>Dengan </a:t>
            </a:r>
            <a:r>
              <a:rPr lang="it-IT" b="1" i="1" dirty="0" smtClean="0">
                <a:sym typeface="Symbol"/>
              </a:rPr>
              <a:t></a:t>
            </a:r>
            <a:r>
              <a:rPr lang="it-IT" b="1" i="1" dirty="0" smtClean="0"/>
              <a:t>v</a:t>
            </a:r>
            <a:r>
              <a:rPr lang="it-IT" i="1" dirty="0" smtClean="0"/>
              <a:t> </a:t>
            </a:r>
            <a:r>
              <a:rPr lang="it-IT" dirty="0" smtClean="0"/>
              <a:t>dan </a:t>
            </a:r>
            <a:r>
              <a:rPr lang="it-IT" b="1" i="1" dirty="0" smtClean="0">
                <a:sym typeface="Symbol"/>
              </a:rPr>
              <a:t></a:t>
            </a:r>
            <a:r>
              <a:rPr lang="it-IT" b="1" i="1" dirty="0" smtClean="0"/>
              <a:t>t </a:t>
            </a:r>
            <a:r>
              <a:rPr lang="it-IT" dirty="0" smtClean="0"/>
              <a:t>adalah perubahan kecepatan dan waktu yang dihitung dalam suatu selang. Sedangkan </a:t>
            </a:r>
            <a:r>
              <a:rPr lang="it-IT" b="1" i="1" dirty="0" smtClean="0"/>
              <a:t>v(t</a:t>
            </a:r>
            <a:r>
              <a:rPr lang="it-IT" sz="1200" b="1" i="1" dirty="0" smtClean="0"/>
              <a:t>i</a:t>
            </a:r>
            <a:r>
              <a:rPr lang="it-IT" b="1" i="1" dirty="0" smtClean="0"/>
              <a:t>)</a:t>
            </a:r>
            <a:r>
              <a:rPr lang="it-IT" b="1" dirty="0" smtClean="0"/>
              <a:t> </a:t>
            </a:r>
            <a:r>
              <a:rPr lang="it-IT" dirty="0" smtClean="0"/>
              <a:t>adalah kecepatan pada waktu </a:t>
            </a:r>
            <a:r>
              <a:rPr lang="it-IT" b="1" i="1" dirty="0" smtClean="0"/>
              <a:t>t</a:t>
            </a:r>
            <a:r>
              <a:rPr lang="it-IT" sz="1200" b="1" i="1" dirty="0" smtClean="0"/>
              <a:t>i</a:t>
            </a:r>
            <a:r>
              <a:rPr lang="it-IT" dirty="0" smtClean="0"/>
              <a:t>, dan </a:t>
            </a:r>
            <a:r>
              <a:rPr lang="it-IT" b="1" i="1" dirty="0" smtClean="0"/>
              <a:t>v(t</a:t>
            </a:r>
            <a:r>
              <a:rPr lang="it-IT" sz="1200" b="1" i="1" dirty="0" smtClean="0"/>
              <a:t>i+1</a:t>
            </a:r>
            <a:r>
              <a:rPr lang="it-IT" b="1" i="1" dirty="0" smtClean="0"/>
              <a:t>)</a:t>
            </a:r>
            <a:r>
              <a:rPr lang="it-IT" b="1" dirty="0" smtClean="0"/>
              <a:t> </a:t>
            </a:r>
            <a:r>
              <a:rPr lang="it-IT" dirty="0" smtClean="0"/>
              <a:t>adalah kecepatan pada waktu </a:t>
            </a:r>
            <a:r>
              <a:rPr lang="it-IT" b="1" i="1" dirty="0" smtClean="0"/>
              <a:t>t</a:t>
            </a:r>
            <a:r>
              <a:rPr lang="it-IT" sz="1200" b="1" i="1" dirty="0" smtClean="0"/>
              <a:t>i+1</a:t>
            </a:r>
            <a:r>
              <a:rPr lang="it-IT" dirty="0" smtClean="0"/>
              <a:t>.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Persamaan 1.11 sering disebut sebagai pendekatan diferensi hingga (finite difference).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143248"/>
            <a:ext cx="2743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ANALISIS NUMERIK</a:t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MODEL MATEMATIKA SEDERHANA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00. Analisis Numerik - 01 Pengantar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NA DARM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BINA DARMA TEMPLATE</Template>
  <TotalTime>3334</TotalTime>
  <Words>813</Words>
  <Application>Microsoft Office PowerPoint</Application>
  <PresentationFormat>On-screen Show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BINA DARMA TEMPLATE</vt:lpstr>
      <vt:lpstr>1_Custom Design</vt:lpstr>
      <vt:lpstr>2_Custom Design</vt:lpstr>
      <vt:lpstr>Custom Design</vt:lpstr>
      <vt:lpstr>Slide 1</vt:lpstr>
      <vt:lpstr>ANALISIS NUMERIK METODE NUMERIK</vt:lpstr>
      <vt:lpstr>ANALISIS NUMERIK MODEL MATEMATIKA SEDERHANA</vt:lpstr>
      <vt:lpstr>ANALISIS NUMERIK MODEL MATEMATIKA SEDERHANA</vt:lpstr>
      <vt:lpstr>ANALISIS NUMERIK MODEL MATEMATIKA SEDERHANA</vt:lpstr>
      <vt:lpstr>ANALISIS NUMERIK MODEL MATEMATIKA SEDERHANA</vt:lpstr>
      <vt:lpstr>ANALISIS NUMERIK MODEL MATEMATIKA SEDERHANA</vt:lpstr>
      <vt:lpstr>ANALISIS NUMERIK MODEL MATEMATIKA SEDERHANA</vt:lpstr>
      <vt:lpstr>ANALISIS NUMERIK MODEL MATEMATIKA SEDERHANA</vt:lpstr>
      <vt:lpstr>ANALISIS NUMERIK MODEL MATEMATIKA SEDERHANA</vt:lpstr>
      <vt:lpstr>ANALISIS NUMERIK SOLUSI ANALITIS PERMASALAHAN PENERJUN PAYUNG</vt:lpstr>
      <vt:lpstr>ANALISIS NUMERIK SOLUSI ANALITIS PERMASALAHAN PENERJUN PAYUNG</vt:lpstr>
      <vt:lpstr>ANALISIS NUMERIK SOLUSI ANALITIS PERMASALAHAN PENERJUN PAYUNG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</dc:creator>
  <cp:lastModifiedBy>Windows User</cp:lastModifiedBy>
  <cp:revision>189</cp:revision>
  <dcterms:created xsi:type="dcterms:W3CDTF">2019-09-24T08:14:54Z</dcterms:created>
  <dcterms:modified xsi:type="dcterms:W3CDTF">2020-02-10T03:13:00Z</dcterms:modified>
</cp:coreProperties>
</file>