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720" r:id="rId3"/>
  </p:sldMasterIdLst>
  <p:notesMasterIdLst>
    <p:notesMasterId r:id="rId15"/>
  </p:notesMasterIdLst>
  <p:sldIdLst>
    <p:sldId id="376" r:id="rId4"/>
    <p:sldId id="322" r:id="rId5"/>
    <p:sldId id="324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E5C30-EEC6-45A7-A086-27EAFEEC89D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60B9C-A701-46E5-BDA2-5266617DF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5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B03D4A-284A-44E9-9872-4FD18FB096C9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C90BF4-F592-4FF4-A09C-98EBF8230E56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605280-12D5-4DBC-A175-E5271A0DC132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326546-17EE-4DAC-ABFB-CD0AD6524A10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4BBE6C-0A83-4200-92FE-7AF074C1D13B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FF7BFC-CAA9-401F-A62B-6BEB63A5DF0C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612580-C01B-4FA0-9145-A23788A4755C}" type="slidenum">
              <a:rPr lang="en-GB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46BE86-0106-4E97-8CBD-7F96F618FDFB}" type="slidenum">
              <a:rPr lang="en-GB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75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6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08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EB005-66B0-4012-945C-8C1F8269F8D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171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1F8F2-3929-4AEC-BAAC-D1FC3378191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951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60D25-19F1-4E73-BA2F-CFF00F03760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247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5EDD5-DC45-4E51-8580-23C2D54BC30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331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813CC-6796-471B-9AD1-1ACAA4C9B62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443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FA0CB-A592-4D93-88F4-F5B5D4FC630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09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CE5C6-CDA2-4F00-A285-B809A0558A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332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DDC10-013A-4A5D-8237-DD713A01EF2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27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076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4DD40A-9DEB-4BB4-989C-100B30E78AE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822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F294F-478B-46A3-9BB1-6E761BFADFA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5136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E0263-201C-4B13-BD06-5CF800EC0C1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7684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EB005-66B0-4012-945C-8C1F8269F8D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8835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1F8F2-3929-4AEC-BAAC-D1FC3378191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8829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60D25-19F1-4E73-BA2F-CFF00F03760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6383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5EDD5-DC45-4E51-8580-23C2D54BC30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7191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813CC-6796-471B-9AD1-1ACAA4C9B62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4147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FA0CB-A592-4D93-88F4-F5B5D4FC630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1547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CE5C6-CDA2-4F00-A285-B809A0558A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235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333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DDC10-013A-4A5D-8237-DD713A01EF2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5805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4DD40A-9DEB-4BB4-989C-100B30E78AE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2453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F294F-478B-46A3-9BB1-6E761BFADFA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0684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E0263-201C-4B13-BD06-5CF800EC0C1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539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6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86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3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15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15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0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A33D3-B6A9-464E-AD13-53CF66704B7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1C865-441A-41AD-AF48-2A065B9F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21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F96F081-7779-438D-8AB6-299C28DD11AC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33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F96F081-7779-438D-8AB6-299C28DD11AC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56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Kalkulus</a:t>
            </a:r>
            <a:r>
              <a:rPr lang="en-US" dirty="0" smtClean="0"/>
              <a:t> II -3 </a:t>
            </a:r>
            <a:r>
              <a:rPr lang="en-US" dirty="0" err="1" smtClean="0"/>
              <a:t>sks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sipil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56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pPr algn="l"/>
            <a:r>
              <a:rPr lang="en-US"/>
              <a:t>Contoh 2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2452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2066925" y="1676400"/>
          <a:ext cx="4038600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Equation" r:id="rId4" imgW="1168400" imgH="1955800" progId="Equation.3">
                  <p:embed/>
                </p:oleObj>
              </mc:Choice>
              <mc:Fallback>
                <p:oleObj name="Equation" r:id="rId4" imgW="1168400" imgH="195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925" y="1676400"/>
                        <a:ext cx="4038600" cy="434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5744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4000"/>
              <a:t>LATIHAN SOAL-SOAL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1938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1752600" y="1219200"/>
          <a:ext cx="4419600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3" name="Equation" r:id="rId4" imgW="1346200" imgH="2984500" progId="Equation.3">
                  <p:embed/>
                </p:oleObj>
              </mc:Choice>
              <mc:Fallback>
                <p:oleObj name="Equation" r:id="rId4" imgW="1346200" imgH="298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219200"/>
                        <a:ext cx="4419600" cy="495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2016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11 </a:t>
            </a:r>
            <a:r>
              <a:rPr lang="en-US" dirty="0" err="1" smtClean="0"/>
              <a:t>dan</a:t>
            </a:r>
            <a:r>
              <a:rPr lang="en-US" dirty="0" smtClean="0"/>
              <a:t> 12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912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Differensial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Pers</a:t>
            </a:r>
            <a:r>
              <a:rPr lang="en-US" dirty="0" smtClean="0"/>
              <a:t> Diff </a:t>
            </a:r>
            <a:r>
              <a:rPr lang="en-US" dirty="0" err="1" smtClean="0"/>
              <a:t>orde</a:t>
            </a:r>
            <a:r>
              <a:rPr lang="en-US" dirty="0" smtClean="0"/>
              <a:t>  I</a:t>
            </a:r>
          </a:p>
          <a:p>
            <a:r>
              <a:rPr lang="en-US" dirty="0" err="1" smtClean="0"/>
              <a:t>Pers</a:t>
            </a:r>
            <a:r>
              <a:rPr lang="en-US" dirty="0" smtClean="0"/>
              <a:t> Diff </a:t>
            </a:r>
            <a:r>
              <a:rPr lang="en-US" dirty="0" err="1" smtClean="0"/>
              <a:t>orde</a:t>
            </a:r>
            <a:r>
              <a:rPr lang="en-US" dirty="0" smtClean="0"/>
              <a:t>  II</a:t>
            </a:r>
          </a:p>
          <a:p>
            <a:r>
              <a:rPr lang="en-US" dirty="0" err="1" smtClean="0"/>
              <a:t>Pers</a:t>
            </a:r>
            <a:r>
              <a:rPr lang="en-US" dirty="0" smtClean="0"/>
              <a:t> Diff </a:t>
            </a:r>
            <a:r>
              <a:rPr lang="en-US" dirty="0" err="1" smtClean="0"/>
              <a:t>Orde</a:t>
            </a:r>
            <a:r>
              <a:rPr lang="en-US" dirty="0" smtClean="0"/>
              <a:t>  III</a:t>
            </a:r>
          </a:p>
          <a:p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Differensial</a:t>
            </a:r>
            <a:r>
              <a:rPr lang="en-US" dirty="0" smtClean="0"/>
              <a:t>’</a:t>
            </a:r>
          </a:p>
          <a:p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Differensial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221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sz="4000"/>
              <a:t>PERSAMAAN DIFFERENSIAL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295400"/>
            <a:ext cx="8153400" cy="4953000"/>
          </a:xfrm>
        </p:spPr>
        <p:txBody>
          <a:bodyPr/>
          <a:lstStyle/>
          <a:p>
            <a:pPr algn="l"/>
            <a:r>
              <a:rPr lang="es-ES" sz="2800" b="1"/>
              <a:t>Pengertian</a:t>
            </a:r>
          </a:p>
          <a:p>
            <a:pPr algn="just"/>
            <a:r>
              <a:rPr lang="es-ES" sz="2000" b="1"/>
              <a:t>Persamaan Differensial adalah hubungan antara variabel bebas x, variabel tak bebas y, dan satu atau lebih koefisien differensial y terhadap x.</a:t>
            </a:r>
            <a:endParaRPr lang="en-US" sz="2000" b="1"/>
          </a:p>
          <a:p>
            <a:pPr algn="just"/>
            <a:r>
              <a:rPr lang="en-US" sz="2000" b="1"/>
              <a:t>Persamaan differensial menyatakan hubungan dinamik, maksudnya hubungan tersebut memuat besaran-besaran yang berubah dan karena itu persamaan differensial sering muncul dalam persoalan-persoalan ilmu pengetahuan dan teknik. </a:t>
            </a:r>
            <a:r>
              <a:rPr lang="sv-SE" sz="2000" b="1"/>
              <a:t>Orde suatu persamaan differensial ditentukan oleh turunan tertinggi yang terdapat dalam persamaan tersebut.</a:t>
            </a: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427679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74638"/>
            <a:ext cx="7543800" cy="1143000"/>
          </a:xfrm>
        </p:spPr>
        <p:txBody>
          <a:bodyPr/>
          <a:lstStyle/>
          <a:p>
            <a:pPr algn="l"/>
            <a:r>
              <a:rPr lang="en-US" sz="2800"/>
              <a:t>Contoh persamaan differensial</a:t>
            </a:r>
            <a:br>
              <a:rPr lang="en-US" sz="2800"/>
            </a:br>
            <a:r>
              <a:rPr lang="en-US" sz="2800"/>
              <a:t> untuk orde I ,II dan III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914400" y="1905000"/>
          <a:ext cx="5867400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Equation" r:id="rId4" imgW="1536700" imgH="1257300" progId="Equation.3">
                  <p:embed/>
                </p:oleObj>
              </mc:Choice>
              <mc:Fallback>
                <p:oleObj name="Equation" r:id="rId4" imgW="1536700" imgH="1257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05000"/>
                        <a:ext cx="5867400" cy="335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710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pPr algn="l"/>
            <a:r>
              <a:rPr lang="en-US" sz="2800"/>
              <a:t>Pembentukan Persamaan Differensial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62000" y="990600"/>
            <a:ext cx="7010400" cy="4648200"/>
          </a:xfrm>
        </p:spPr>
        <p:txBody>
          <a:bodyPr/>
          <a:lstStyle/>
          <a:p>
            <a:pPr algn="just"/>
            <a:r>
              <a:rPr lang="en-US"/>
              <a:t>	</a:t>
            </a:r>
            <a:r>
              <a:rPr lang="sv-SE" sz="1800" b="1"/>
              <a:t>Dalam prakteknya, persamaan differensial dapat dibentuk dari pengkajian persoalan fisis yang dinyatakannya. Secara matematis persamaan differensial muncul bila ada konstanta sembarang dieleminasikan dari suatu fungsi tertentu yang diberikan.</a:t>
            </a:r>
            <a:endParaRPr lang="en-US" sz="1800" b="1"/>
          </a:p>
          <a:p>
            <a:pPr algn="l"/>
            <a:r>
              <a:rPr lang="en-US" sz="1800" b="1"/>
              <a:t>Contoh  1 :</a:t>
            </a:r>
          </a:p>
          <a:p>
            <a:endParaRPr lang="en-US" b="1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2909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828675" y="3048000"/>
          <a:ext cx="66294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Equation" r:id="rId4" imgW="3213100" imgH="1041400" progId="Equation.3">
                  <p:embed/>
                </p:oleObj>
              </mc:Choice>
              <mc:Fallback>
                <p:oleObj name="Equation" r:id="rId4" imgW="3213100" imgH="1041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5" y="3048000"/>
                        <a:ext cx="6629400" cy="220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69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2800" b="1"/>
              <a:t>PEMECAHAN PERSAMAAN DIFFERENSIAL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686800" cy="4906963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sz="1800" b="1"/>
              <a:t> Untuk memecahkan differensial, kita harus mencari fungsi yang memenuhi </a:t>
            </a:r>
          </a:p>
          <a:p>
            <a:pPr algn="just">
              <a:buFontTx/>
              <a:buNone/>
            </a:pPr>
            <a:r>
              <a:rPr lang="en-US" sz="1800" b="1"/>
              <a:t> persamaan itu artinya yang membuat persamaan itu benar.</a:t>
            </a:r>
          </a:p>
          <a:p>
            <a:pPr algn="just">
              <a:buFontTx/>
              <a:buNone/>
            </a:pPr>
            <a:r>
              <a:rPr lang="en-US" sz="1800" b="1"/>
              <a:t> Hal ini berarti kita harus mengolah persamaan tersebut sedemikian rupa</a:t>
            </a:r>
          </a:p>
          <a:p>
            <a:pPr algn="just">
              <a:buFontTx/>
              <a:buNone/>
            </a:pPr>
            <a:r>
              <a:rPr lang="en-US" sz="1800" b="1"/>
              <a:t> sehingga semua koefisien differensialnya hilang dan tinggallah hubungan</a:t>
            </a:r>
          </a:p>
          <a:p>
            <a:pPr algn="just">
              <a:buFontTx/>
              <a:buNone/>
            </a:pPr>
            <a:r>
              <a:rPr lang="en-US" sz="1800" b="1"/>
              <a:t> antara y dan x. Ada  2 cara yang dapat dilakukan yaitu:</a:t>
            </a:r>
          </a:p>
          <a:p>
            <a:pPr>
              <a:buFontTx/>
              <a:buNone/>
            </a:pPr>
            <a:r>
              <a:rPr lang="en-US" sz="2000"/>
              <a:t>1. </a:t>
            </a:r>
            <a:r>
              <a:rPr lang="en-US" sz="2000" b="1"/>
              <a:t>Dengan Integral langsung	</a:t>
            </a:r>
          </a:p>
          <a:p>
            <a:pPr algn="just">
              <a:buFontTx/>
              <a:buNone/>
            </a:pPr>
            <a:endParaRPr lang="en-US" sz="2000" b="1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2590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1143000" y="3276600"/>
          <a:ext cx="35052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tion" r:id="rId4" imgW="1549400" imgH="1676400" progId="Equation.3">
                  <p:embed/>
                </p:oleObj>
              </mc:Choice>
              <mc:Fallback>
                <p:oleObj name="Equation" r:id="rId4" imgW="1549400" imgH="167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276600"/>
                        <a:ext cx="3505200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288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/>
            <a:r>
              <a:rPr lang="en-US" sz="2800"/>
              <a:t>2. </a:t>
            </a:r>
            <a:r>
              <a:rPr lang="en-US" sz="2800" b="1"/>
              <a:t>Dengan pemisahan variabel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19050" algn="just">
              <a:buFontTx/>
              <a:buNone/>
            </a:pPr>
            <a:r>
              <a:rPr lang="en-US" sz="2000" b="1"/>
              <a:t>Jika persamaan yang diberikan berbentuk </a:t>
            </a:r>
          </a:p>
          <a:p>
            <a:pPr indent="19050" algn="just">
              <a:buFontTx/>
              <a:buNone/>
            </a:pPr>
            <a:r>
              <a:rPr lang="en-US" sz="2000" b="1"/>
              <a:t>, maka variabel y yang muncul diruas kanan mencegah kita memecahkannya dengan integrasi langsung. </a:t>
            </a:r>
            <a:r>
              <a:rPr lang="sv-SE" sz="2000" b="1"/>
              <a:t>Karena itu kita harus mencari cara pemecahan yang lain misalkan kita tinjau</a:t>
            </a:r>
          </a:p>
          <a:p>
            <a:pPr indent="19050" algn="just">
              <a:buFontTx/>
              <a:buNone/>
            </a:pPr>
            <a:r>
              <a:rPr lang="sv-SE" sz="2000" b="1"/>
              <a:t> persamaan dalam bentuk  :</a:t>
            </a:r>
          </a:p>
          <a:p>
            <a:pPr indent="19050" algn="just">
              <a:buFontTx/>
              <a:buNone/>
            </a:pPr>
            <a:r>
              <a:rPr lang="sv-SE" sz="2000" b="1"/>
              <a:t>dan dalam bentuk                      yaitu persamaan yang ruas kanannya dapat dinyatakan sebagai perkalian atau pembagian fungsi x dan fungsi y, f (y).</a:t>
            </a:r>
            <a:endParaRPr lang="en-US" sz="2000" b="1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6172200" y="1600200"/>
          <a:ext cx="1447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0" name="Equation" r:id="rId4" imgW="799753" imgH="393529" progId="Equation.3">
                  <p:embed/>
                </p:oleObj>
              </mc:Choice>
              <mc:Fallback>
                <p:oleObj name="Equation" r:id="rId4" imgW="79975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1600200"/>
                        <a:ext cx="1447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4191000" y="2819400"/>
          <a:ext cx="1219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1" name="Equation" r:id="rId6" imgW="1016000" imgH="393700" progId="Equation.3">
                  <p:embed/>
                </p:oleObj>
              </mc:Choice>
              <mc:Fallback>
                <p:oleObj name="Equation" r:id="rId6" imgW="10160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819400"/>
                        <a:ext cx="12192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3657600" y="3276600"/>
          <a:ext cx="1295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2" name="Equation" r:id="rId8" imgW="685800" imgH="419040" progId="Equation.3">
                  <p:embed/>
                </p:oleObj>
              </mc:Choice>
              <mc:Fallback>
                <p:oleObj name="Equation" r:id="rId8" imgW="6858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276600"/>
                        <a:ext cx="12954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  <p:graphicFrame>
        <p:nvGraphicFramePr>
          <p:cNvPr id="27658" name="Object 10"/>
          <p:cNvGraphicFramePr>
            <a:graphicFrameLocks noChangeAspect="1"/>
          </p:cNvGraphicFramePr>
          <p:nvPr/>
        </p:nvGraphicFramePr>
        <p:xfrm>
          <a:off x="4267200" y="3962400"/>
          <a:ext cx="9906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3" name="Equation" r:id="rId10" imgW="660113" imgH="393529" progId="Equation.3">
                  <p:embed/>
                </p:oleObj>
              </mc:Choice>
              <mc:Fallback>
                <p:oleObj name="Equation" r:id="rId10" imgW="66011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962400"/>
                        <a:ext cx="99060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54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609600" y="1143000"/>
          <a:ext cx="2743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1" name="Equation" r:id="rId4" imgW="1193800" imgH="393700" progId="Equation.3">
                  <p:embed/>
                </p:oleObj>
              </mc:Choice>
              <mc:Fallback>
                <p:oleObj name="Equation" r:id="rId4" imgW="11938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143000"/>
                        <a:ext cx="27432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685800" y="2514600"/>
          <a:ext cx="2743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2" name="Equation" r:id="rId6" imgW="1193800" imgH="431800" progId="Equation.3">
                  <p:embed/>
                </p:oleObj>
              </mc:Choice>
              <mc:Fallback>
                <p:oleObj name="Equation" r:id="rId6" imgW="11938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14600"/>
                        <a:ext cx="27432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838200" y="4038600"/>
          <a:ext cx="54864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3" name="Equation" r:id="rId8" imgW="1689100" imgH="1282700" progId="Equation.3">
                  <p:embed/>
                </p:oleObj>
              </mc:Choice>
              <mc:Fallback>
                <p:oleObj name="Equation" r:id="rId8" imgW="1689100" imgH="1282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038600"/>
                        <a:ext cx="5486400" cy="220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0" y="1827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609600" y="2020888"/>
            <a:ext cx="5943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2000">
                <a:solidFill>
                  <a:srgbClr val="000000"/>
                </a:solidFill>
                <a:cs typeface="Times New Roman" pitchFamily="18" charset="0"/>
              </a:rPr>
              <a:t>pada contoh tersebut kita ubh dulu menjadi 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609600" y="3429000"/>
            <a:ext cx="58689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sz="2000">
                <a:solidFill>
                  <a:srgbClr val="000000"/>
                </a:solidFill>
                <a:cs typeface="Times New Roman" pitchFamily="18" charset="0"/>
              </a:rPr>
              <a:t>kemudian integrasikan kedua ruasnya terhadap x :</a:t>
            </a:r>
            <a:endParaRPr lang="en-US" sz="200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9706" name="Rectangle 10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8077200" cy="715962"/>
          </a:xfrm>
        </p:spPr>
        <p:txBody>
          <a:bodyPr/>
          <a:lstStyle/>
          <a:p>
            <a:pPr algn="l"/>
            <a:r>
              <a:rPr lang="en-US" sz="2800"/>
              <a:t>Contoh 1</a:t>
            </a:r>
          </a:p>
        </p:txBody>
      </p:sp>
    </p:spTree>
    <p:extLst>
      <p:ext uri="{BB962C8B-B14F-4D97-AF65-F5344CB8AC3E}">
        <p14:creationId xmlns:p14="http://schemas.microsoft.com/office/powerpoint/2010/main" val="1644883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263</Words>
  <Application>Microsoft Office PowerPoint</Application>
  <PresentationFormat>On-screen Show (4:3)</PresentationFormat>
  <Paragraphs>41</Paragraphs>
  <Slides>11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Office Theme</vt:lpstr>
      <vt:lpstr>1_Default Design</vt:lpstr>
      <vt:lpstr>5_Default Design</vt:lpstr>
      <vt:lpstr>Equation</vt:lpstr>
      <vt:lpstr>Kalkulus II -3 sks  teknik sipil</vt:lpstr>
      <vt:lpstr>Minggu ke 11 dan 12 </vt:lpstr>
      <vt:lpstr>Persamaan Differensial</vt:lpstr>
      <vt:lpstr>PERSAMAAN DIFFERENSIAL</vt:lpstr>
      <vt:lpstr>Contoh persamaan differensial  untuk orde I ,II dan III</vt:lpstr>
      <vt:lpstr>Pembentukan Persamaan Differensial</vt:lpstr>
      <vt:lpstr>PEMECAHAN PERSAMAAN DIFFERENSIAL</vt:lpstr>
      <vt:lpstr>2. Dengan pemisahan variabel</vt:lpstr>
      <vt:lpstr>Contoh 1</vt:lpstr>
      <vt:lpstr>Contoh 2</vt:lpstr>
      <vt:lpstr>LATIHAN SOAL-SOAL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Kalkulus II -3 sks  teknik sipil</dc:title>
  <dc:creator>ACER</dc:creator>
  <cp:lastModifiedBy>ACER</cp:lastModifiedBy>
  <cp:revision>17</cp:revision>
  <dcterms:created xsi:type="dcterms:W3CDTF">2019-02-19T02:03:06Z</dcterms:created>
  <dcterms:modified xsi:type="dcterms:W3CDTF">2020-03-02T06:00:02Z</dcterms:modified>
</cp:coreProperties>
</file>