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0D405-F9A0-7740-8DD9-35C20F746FA8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BCB0-D339-4E45-95F5-18DC0F420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5577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95349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8065-07D5-CC4D-9FE4-F7AC490AFAC2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4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9BD5E-1CF6-894F-8790-424794694307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2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4E17-C249-944C-806A-6F18BED2F4CE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5" y="1527512"/>
            <a:ext cx="11618259" cy="48288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3E8-666A-8F4B-A989-3FA9AA41C5CD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53CC-2AA9-6A4F-A7D9-E97C6A7D4DF0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7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7D63D-FEAF-424F-BD77-1177E4D1E7B6}" type="datetime1">
              <a:rPr lang="en-ID" smtClean="0"/>
              <a:t>30/09/19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2F5F-5B34-D747-8877-0CB4FAA2AB51}" type="datetime1">
              <a:rPr lang="en-ID" smtClean="0"/>
              <a:t>30/09/19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0B08-8383-2A42-9DD6-D85E7713485D}" type="datetime1">
              <a:rPr lang="en-ID" smtClean="0"/>
              <a:t>30/09/19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1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6A434-B92F-AE46-9170-F25D6FA120F9}" type="datetime1">
              <a:rPr lang="en-ID" smtClean="0"/>
              <a:t>30/09/19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5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8023-F51B-194C-A333-EEBAF6342F64}" type="datetime1">
              <a:rPr lang="en-ID" smtClean="0"/>
              <a:t>30/09/19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B4EB-2305-7D42-9C9D-B47191C5E31A}" type="datetime1">
              <a:rPr lang="en-ID" smtClean="0"/>
              <a:t>30/09/19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458820"/>
            <a:ext cx="12192000" cy="48975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5976" y="519953"/>
            <a:ext cx="8807824" cy="887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7512"/>
            <a:ext cx="10515600" cy="482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7518-7619-4E4C-9526-4D5E27E68DBF}" type="datetime1">
              <a:rPr lang="en-ID" smtClean="0"/>
              <a:t>30/09/19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Technoprenuership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854824" cy="428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1" y="15875"/>
            <a:ext cx="81534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7" descr="Logo UBD Baru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48679"/>
            <a:ext cx="2286072" cy="8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6411445"/>
            <a:ext cx="8794376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smtClean="0"/>
              <a:t>Bina </a:t>
            </a:r>
            <a:r>
              <a:rPr lang="en-US" sz="2000" dirty="0" err="1" smtClean="0"/>
              <a:t>Darma</a:t>
            </a:r>
            <a:endParaRPr lang="en-US" sz="20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09529" y="6407712"/>
            <a:ext cx="3182471" cy="428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Find us for Quality</a:t>
            </a:r>
          </a:p>
        </p:txBody>
      </p:sp>
    </p:spTree>
    <p:extLst>
      <p:ext uri="{BB962C8B-B14F-4D97-AF65-F5344CB8AC3E}">
        <p14:creationId xmlns:p14="http://schemas.microsoft.com/office/powerpoint/2010/main" val="102899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631950" y="2286001"/>
            <a:ext cx="8851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Manajemen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Keuangan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dan</a:t>
            </a: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Administrasi</a:t>
            </a:r>
            <a:endParaRPr lang="en-US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09875" y="4814889"/>
            <a:ext cx="6400800" cy="1042987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Pertemuan</a:t>
            </a:r>
            <a:r>
              <a:rPr lang="en-US" dirty="0" smtClean="0"/>
              <a:t>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dirty="0" err="1">
                <a:cs typeface="Tahoma" pitchFamily="34" charset="0"/>
              </a:rPr>
              <a:t>Manajemen</a:t>
            </a:r>
            <a:r>
              <a:rPr lang="en-US" sz="4000" dirty="0">
                <a:cs typeface="Tahoma" pitchFamily="34" charset="0"/>
              </a:rPr>
              <a:t> </a:t>
            </a:r>
            <a:r>
              <a:rPr lang="en-US" sz="4000" dirty="0" err="1">
                <a:cs typeface="Tahoma" pitchFamily="34" charset="0"/>
              </a:rPr>
              <a:t>Keuangan</a:t>
            </a:r>
            <a:r>
              <a:rPr lang="en-US" sz="4000" dirty="0">
                <a:cs typeface="Tahoma" pitchFamily="34" charset="0"/>
              </a:rPr>
              <a:t> </a:t>
            </a:r>
            <a:br>
              <a:rPr lang="en-US" sz="4000" dirty="0">
                <a:cs typeface="Tahoma" pitchFamily="34" charset="0"/>
              </a:rPr>
            </a:br>
            <a:r>
              <a:rPr lang="en-US" sz="4000" dirty="0">
                <a:cs typeface="Tahoma" pitchFamily="34" charset="0"/>
              </a:rPr>
              <a:t>Usaha </a:t>
            </a:r>
            <a:r>
              <a:rPr lang="en-US" sz="4000" dirty="0" err="1">
                <a:cs typeface="Tahoma" pitchFamily="34" charset="0"/>
              </a:rPr>
              <a:t>Wirausaha</a:t>
            </a:r>
            <a:endParaRPr lang="en-US" sz="4000" dirty="0">
              <a:cs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>
                <a:latin typeface="Calibri (body)" charset="0"/>
                <a:ea typeface="Tahoma" charset="0"/>
                <a:cs typeface="Tahoma" charset="0"/>
              </a:rPr>
              <a:t>Manajemen keuangan Wirausaha harus: </a:t>
            </a:r>
          </a:p>
          <a:p>
            <a:pPr marL="971550" lvl="1" indent="-514350" algn="just">
              <a:buFont typeface="Calibri" charset="0"/>
              <a:buAutoNum type="arabicPeriod"/>
            </a:pPr>
            <a:r>
              <a:rPr lang="en-US" altLang="en-US">
                <a:latin typeface="Calibri (body)" charset="0"/>
                <a:ea typeface="Tahoma" charset="0"/>
                <a:cs typeface="Tahoma" charset="0"/>
              </a:rPr>
              <a:t>lebih simple</a:t>
            </a:r>
          </a:p>
          <a:p>
            <a:pPr marL="971550" lvl="1" indent="-514350" algn="just">
              <a:buFont typeface="Calibri" charset="0"/>
              <a:buAutoNum type="arabicPeriod"/>
            </a:pPr>
            <a:r>
              <a:rPr lang="en-US" altLang="en-US">
                <a:latin typeface="Calibri (body)" charset="0"/>
                <a:ea typeface="Tahoma" charset="0"/>
                <a:cs typeface="Tahoma" charset="0"/>
              </a:rPr>
              <a:t>Sederhana dan Aplikatif</a:t>
            </a:r>
          </a:p>
          <a:p>
            <a:pPr marL="971550" lvl="1" indent="-514350" algn="just">
              <a:buFont typeface="Calibri" charset="0"/>
              <a:buAutoNum type="arabicPeriod"/>
            </a:pPr>
            <a:r>
              <a:rPr lang="en-US" altLang="en-US">
                <a:latin typeface="Calibri (body)" charset="0"/>
                <a:ea typeface="Tahoma" charset="0"/>
                <a:cs typeface="Tahoma" charset="0"/>
              </a:rPr>
              <a:t>Tetap dalam ketentuan yang standard dan lazim. </a:t>
            </a:r>
          </a:p>
          <a:p>
            <a:pPr marL="971550" lvl="1" indent="-514350" algn="just">
              <a:buFont typeface="Calibri" charset="0"/>
              <a:buAutoNum type="arabicPeriod"/>
            </a:pPr>
            <a:r>
              <a:rPr lang="en-US" altLang="en-US">
                <a:latin typeface="Calibri (body)" charset="0"/>
                <a:ea typeface="Tahoma" charset="0"/>
                <a:cs typeface="Tahoma" charset="0"/>
              </a:rPr>
              <a:t>Fokus pada kecepatan perputaran investasi</a:t>
            </a:r>
          </a:p>
        </p:txBody>
      </p:sp>
    </p:spTree>
    <p:extLst>
      <p:ext uri="{BB962C8B-B14F-4D97-AF65-F5344CB8AC3E}">
        <p14:creationId xmlns:p14="http://schemas.microsoft.com/office/powerpoint/2010/main" val="17749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19289" y="404813"/>
            <a:ext cx="7921625" cy="652462"/>
          </a:xfrm>
        </p:spPr>
        <p:txBody>
          <a:bodyPr/>
          <a:lstStyle/>
          <a:p>
            <a:pPr eaLnBrk="1" hangingPunct="1"/>
            <a:r>
              <a:rPr lang="id-ID" altLang="en-US" sz="3600"/>
              <a:t>PENCATATAN KEUANGAN SEDERHANA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92313" y="1412876"/>
            <a:ext cx="8229600" cy="4525963"/>
          </a:xfrm>
        </p:spPr>
        <p:txBody>
          <a:bodyPr/>
          <a:lstStyle/>
          <a:p>
            <a:pPr eaLnBrk="1" hangingPunct="1"/>
            <a:r>
              <a:rPr lang="id-ID" altLang="en-US" sz="2400"/>
              <a:t>Setiap transaksi dalam kegiatan usaha haruslah dicatat dan disusun dengan baik.</a:t>
            </a:r>
          </a:p>
          <a:p>
            <a:pPr eaLnBrk="1" hangingPunct="1"/>
            <a:r>
              <a:rPr lang="en-US" altLang="en-US" sz="2400"/>
              <a:t>Alur diagram Akuntansi:</a:t>
            </a:r>
            <a:endParaRPr lang="id-ID" altLang="en-US" sz="2400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1654175" y="2815046"/>
            <a:ext cx="1584325" cy="863600"/>
            <a:chOff x="3065" y="284906"/>
            <a:chExt cx="1663898" cy="998339"/>
          </a:xfrm>
        </p:grpSpPr>
        <p:sp>
          <p:nvSpPr>
            <p:cNvPr id="6" name="Rounded Rectangle 5"/>
            <p:cNvSpPr/>
            <p:nvPr/>
          </p:nvSpPr>
          <p:spPr>
            <a:xfrm>
              <a:off x="3065" y="284906"/>
              <a:ext cx="1663898" cy="9983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3075" y="314269"/>
              <a:ext cx="1603878" cy="939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600" dirty="0"/>
                <a:t>Indentifikasi dan Pengumpulan Data</a:t>
              </a:r>
            </a:p>
          </p:txBody>
        </p:sp>
      </p:grpSp>
      <p:grpSp>
        <p:nvGrpSpPr>
          <p:cNvPr id="7173" name="Group 7"/>
          <p:cNvGrpSpPr>
            <a:grpSpLocks/>
          </p:cNvGrpSpPr>
          <p:nvPr/>
        </p:nvGrpSpPr>
        <p:grpSpPr bwMode="auto">
          <a:xfrm>
            <a:off x="3382961" y="3030946"/>
            <a:ext cx="1079500" cy="431800"/>
            <a:chOff x="3065" y="1532830"/>
            <a:chExt cx="1663898" cy="998339"/>
          </a:xfrm>
        </p:grpSpPr>
        <p:sp>
          <p:nvSpPr>
            <p:cNvPr id="9" name="Rounded Rectangle 8"/>
            <p:cNvSpPr/>
            <p:nvPr/>
          </p:nvSpPr>
          <p:spPr>
            <a:xfrm>
              <a:off x="3065" y="1532830"/>
              <a:ext cx="1663898" cy="9983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2428" y="1562193"/>
              <a:ext cx="1605172" cy="939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600" dirty="0"/>
                <a:t>Transaksi</a:t>
              </a:r>
            </a:p>
          </p:txBody>
        </p:sp>
      </p:grp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4678362" y="2815047"/>
            <a:ext cx="1439863" cy="792163"/>
            <a:chOff x="3065" y="2780754"/>
            <a:chExt cx="1663898" cy="998339"/>
          </a:xfrm>
        </p:grpSpPr>
        <p:sp>
          <p:nvSpPr>
            <p:cNvPr id="12" name="Rounded Rectangle 11"/>
            <p:cNvSpPr/>
            <p:nvPr/>
          </p:nvSpPr>
          <p:spPr>
            <a:xfrm>
              <a:off x="3065" y="2780754"/>
              <a:ext cx="1663898" cy="9983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2417" y="2810765"/>
              <a:ext cx="1605194" cy="9383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600" dirty="0"/>
                <a:t>Proeses Pencatatan Transaksi</a:t>
              </a:r>
            </a:p>
          </p:txBody>
        </p:sp>
      </p:grpSp>
      <p:grpSp>
        <p:nvGrpSpPr>
          <p:cNvPr id="7175" name="Group 13"/>
          <p:cNvGrpSpPr>
            <a:grpSpLocks/>
          </p:cNvGrpSpPr>
          <p:nvPr/>
        </p:nvGrpSpPr>
        <p:grpSpPr bwMode="auto">
          <a:xfrm>
            <a:off x="6262687" y="2743609"/>
            <a:ext cx="2087563" cy="1008062"/>
            <a:chOff x="793998" y="496"/>
            <a:chExt cx="1934765" cy="1160859"/>
          </a:xfrm>
        </p:grpSpPr>
        <p:sp>
          <p:nvSpPr>
            <p:cNvPr id="15" name="Rounded Rectangle 14"/>
            <p:cNvSpPr/>
            <p:nvPr/>
          </p:nvSpPr>
          <p:spPr>
            <a:xfrm>
              <a:off x="793998" y="496"/>
              <a:ext cx="1934765" cy="116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827838" y="35230"/>
              <a:ext cx="1867084" cy="1091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900" dirty="0"/>
                <a:t>Penggolongan dan Pengelompokkan</a:t>
              </a:r>
            </a:p>
          </p:txBody>
        </p:sp>
      </p:grpSp>
      <p:grpSp>
        <p:nvGrpSpPr>
          <p:cNvPr id="7176" name="Group 16"/>
          <p:cNvGrpSpPr>
            <a:grpSpLocks/>
          </p:cNvGrpSpPr>
          <p:nvPr/>
        </p:nvGrpSpPr>
        <p:grpSpPr bwMode="auto">
          <a:xfrm>
            <a:off x="8494711" y="2886485"/>
            <a:ext cx="1836738" cy="649287"/>
            <a:chOff x="793998" y="1451570"/>
            <a:chExt cx="1934765" cy="1160859"/>
          </a:xfrm>
        </p:grpSpPr>
        <p:sp>
          <p:nvSpPr>
            <p:cNvPr id="18" name="Rounded Rectangle 17"/>
            <p:cNvSpPr/>
            <p:nvPr/>
          </p:nvSpPr>
          <p:spPr>
            <a:xfrm>
              <a:off x="793998" y="1451570"/>
              <a:ext cx="1934765" cy="11608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827443" y="1485629"/>
              <a:ext cx="1867876" cy="1092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2390" tIns="72390" rIns="72390" bIns="72390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900" dirty="0"/>
                <a:t>Pengikhtisaran </a:t>
              </a:r>
            </a:p>
          </p:txBody>
        </p:sp>
      </p:grpSp>
      <p:grpSp>
        <p:nvGrpSpPr>
          <p:cNvPr id="7177" name="Group 25"/>
          <p:cNvGrpSpPr>
            <a:grpSpLocks/>
          </p:cNvGrpSpPr>
          <p:nvPr/>
        </p:nvGrpSpPr>
        <p:grpSpPr bwMode="auto">
          <a:xfrm>
            <a:off x="1870074" y="4399371"/>
            <a:ext cx="1663700" cy="998538"/>
            <a:chOff x="3065" y="2780754"/>
            <a:chExt cx="1663898" cy="998339"/>
          </a:xfrm>
        </p:grpSpPr>
        <p:sp>
          <p:nvSpPr>
            <p:cNvPr id="27" name="Rounded Rectangle 26"/>
            <p:cNvSpPr/>
            <p:nvPr/>
          </p:nvSpPr>
          <p:spPr>
            <a:xfrm>
              <a:off x="3065" y="2780754"/>
              <a:ext cx="1663898" cy="9983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31643" y="2809323"/>
              <a:ext cx="1606741" cy="941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600" dirty="0"/>
                <a:t>Analisa Data Akuntansi</a:t>
              </a:r>
            </a:p>
          </p:txBody>
        </p:sp>
      </p:grpSp>
      <p:grpSp>
        <p:nvGrpSpPr>
          <p:cNvPr id="7178" name="Group 28"/>
          <p:cNvGrpSpPr>
            <a:grpSpLocks/>
          </p:cNvGrpSpPr>
          <p:nvPr/>
        </p:nvGrpSpPr>
        <p:grpSpPr bwMode="auto">
          <a:xfrm>
            <a:off x="4030661" y="4399371"/>
            <a:ext cx="1663700" cy="998538"/>
            <a:chOff x="3065" y="2780754"/>
            <a:chExt cx="1663898" cy="998339"/>
          </a:xfrm>
        </p:grpSpPr>
        <p:sp>
          <p:nvSpPr>
            <p:cNvPr id="30" name="Rounded Rectangle 29"/>
            <p:cNvSpPr/>
            <p:nvPr/>
          </p:nvSpPr>
          <p:spPr>
            <a:xfrm>
              <a:off x="3065" y="2780754"/>
              <a:ext cx="1663898" cy="9983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1643" y="2809323"/>
              <a:ext cx="1606741" cy="941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600" dirty="0"/>
                <a:t>Laporan Accounting</a:t>
              </a:r>
            </a:p>
          </p:txBody>
        </p:sp>
      </p:grpSp>
      <p:grpSp>
        <p:nvGrpSpPr>
          <p:cNvPr id="7179" name="Group 31"/>
          <p:cNvGrpSpPr>
            <a:grpSpLocks/>
          </p:cNvGrpSpPr>
          <p:nvPr/>
        </p:nvGrpSpPr>
        <p:grpSpPr bwMode="auto">
          <a:xfrm>
            <a:off x="5902325" y="3894547"/>
            <a:ext cx="2592387" cy="576263"/>
            <a:chOff x="3065" y="2780754"/>
            <a:chExt cx="1663898" cy="998339"/>
          </a:xfrm>
        </p:grpSpPr>
        <p:sp>
          <p:nvSpPr>
            <p:cNvPr id="33" name="Rounded Rectangle 32"/>
            <p:cNvSpPr/>
            <p:nvPr/>
          </p:nvSpPr>
          <p:spPr>
            <a:xfrm>
              <a:off x="3065" y="2780754"/>
              <a:ext cx="1663898" cy="9983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2613" y="2811008"/>
              <a:ext cx="1604801" cy="937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600" dirty="0"/>
                <a:t>Pemrosesan dan Pelaporan</a:t>
              </a:r>
            </a:p>
          </p:txBody>
        </p:sp>
      </p:grpSp>
      <p:grpSp>
        <p:nvGrpSpPr>
          <p:cNvPr id="7180" name="Group 34"/>
          <p:cNvGrpSpPr>
            <a:grpSpLocks/>
          </p:cNvGrpSpPr>
          <p:nvPr/>
        </p:nvGrpSpPr>
        <p:grpSpPr bwMode="auto">
          <a:xfrm>
            <a:off x="3180487" y="5614989"/>
            <a:ext cx="1295400" cy="431800"/>
            <a:chOff x="3065" y="2780754"/>
            <a:chExt cx="1663898" cy="998339"/>
          </a:xfrm>
        </p:grpSpPr>
        <p:sp>
          <p:nvSpPr>
            <p:cNvPr id="36" name="Rounded Rectangle 35"/>
            <p:cNvSpPr/>
            <p:nvPr/>
          </p:nvSpPr>
          <p:spPr>
            <a:xfrm>
              <a:off x="3065" y="2780754"/>
              <a:ext cx="1663898" cy="9983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31612" y="2810117"/>
              <a:ext cx="1606803" cy="939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sz="1600" dirty="0"/>
                <a:t>Komunikasi</a:t>
              </a:r>
            </a:p>
          </p:txBody>
        </p:sp>
      </p:grpSp>
      <p:cxnSp>
        <p:nvCxnSpPr>
          <p:cNvPr id="40" name="Straight Arrow Connector 39"/>
          <p:cNvCxnSpPr>
            <a:stCxn id="6" idx="3"/>
            <a:endCxn id="10" idx="1"/>
          </p:cNvCxnSpPr>
          <p:nvPr/>
        </p:nvCxnSpPr>
        <p:spPr>
          <a:xfrm flipV="1">
            <a:off x="3238499" y="3246846"/>
            <a:ext cx="1635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390899" y="3399246"/>
            <a:ext cx="1635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462462" y="3246846"/>
            <a:ext cx="1635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8350249" y="3246846"/>
            <a:ext cx="1635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118224" y="3246846"/>
            <a:ext cx="1635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stCxn id="33" idx="1"/>
            <a:endCxn id="13" idx="2"/>
          </p:cNvCxnSpPr>
          <p:nvPr/>
        </p:nvCxnSpPr>
        <p:spPr>
          <a:xfrm rot="10800000">
            <a:off x="5399086" y="3583397"/>
            <a:ext cx="503238" cy="6000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>
            <a:endCxn id="18" idx="2"/>
          </p:cNvCxnSpPr>
          <p:nvPr/>
        </p:nvCxnSpPr>
        <p:spPr>
          <a:xfrm flipV="1">
            <a:off x="8567736" y="3535771"/>
            <a:ext cx="844550" cy="647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18" idx="3"/>
            <a:endCxn id="30" idx="3"/>
          </p:cNvCxnSpPr>
          <p:nvPr/>
        </p:nvCxnSpPr>
        <p:spPr>
          <a:xfrm flipH="1">
            <a:off x="5694361" y="3210334"/>
            <a:ext cx="4637088" cy="1687512"/>
          </a:xfrm>
          <a:prstGeom prst="bentConnector3">
            <a:avLst>
              <a:gd name="adj1" fmla="val -49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1"/>
            <a:endCxn id="27" idx="3"/>
          </p:cNvCxnSpPr>
          <p:nvPr/>
        </p:nvCxnSpPr>
        <p:spPr>
          <a:xfrm flipH="1">
            <a:off x="3533775" y="4897846"/>
            <a:ext cx="4968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hape 65"/>
          <p:cNvCxnSpPr>
            <a:endCxn id="30" idx="2"/>
          </p:cNvCxnSpPr>
          <p:nvPr/>
        </p:nvCxnSpPr>
        <p:spPr>
          <a:xfrm flipV="1">
            <a:off x="4440237" y="5397910"/>
            <a:ext cx="422275" cy="3698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hape 67"/>
          <p:cNvCxnSpPr>
            <a:endCxn id="27" idx="2"/>
          </p:cNvCxnSpPr>
          <p:nvPr/>
        </p:nvCxnSpPr>
        <p:spPr>
          <a:xfrm rot="10800000">
            <a:off x="2701925" y="5397910"/>
            <a:ext cx="465137" cy="3698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4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0" y="469901"/>
            <a:ext cx="8229600" cy="836613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Perhitungan Keuangan Usaha</a:t>
            </a:r>
            <a:br>
              <a:rPr lang="en-US" altLang="en-US" sz="3600"/>
            </a:br>
            <a:r>
              <a:rPr lang="en-US" altLang="en-US" sz="3600"/>
              <a:t>Neraca</a:t>
            </a: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809750"/>
            <a:ext cx="72644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4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213" y="404813"/>
            <a:ext cx="8229600" cy="836612"/>
          </a:xfrm>
        </p:spPr>
        <p:txBody>
          <a:bodyPr>
            <a:normAutofit fontScale="90000"/>
          </a:bodyPr>
          <a:lstStyle/>
          <a:p>
            <a:r>
              <a:rPr lang="en-US" altLang="en-US" sz="3600"/>
              <a:t>Perhitungan Keuangan Usaha</a:t>
            </a:r>
            <a:br>
              <a:rPr lang="en-US" altLang="en-US" sz="3600"/>
            </a:br>
            <a:r>
              <a:rPr lang="en-US" altLang="en-US" sz="3600"/>
              <a:t>Laporan Laba Rugi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557338"/>
            <a:ext cx="5688012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21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2188" y="333376"/>
            <a:ext cx="8229600" cy="836613"/>
          </a:xfrm>
        </p:spPr>
        <p:txBody>
          <a:bodyPr/>
          <a:lstStyle/>
          <a:p>
            <a:pPr algn="l"/>
            <a:r>
              <a:rPr lang="en-US" altLang="en-US" sz="3600"/>
              <a:t>Metode Penilaian Investasi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01" y="1412876"/>
            <a:ext cx="8050213" cy="4670425"/>
          </a:xfrm>
        </p:spPr>
        <p:txBody>
          <a:bodyPr/>
          <a:lstStyle/>
          <a:p>
            <a:pPr marL="514350" indent="-514350" algn="just">
              <a:buFont typeface="Arial" charset="0"/>
              <a:buAutoNum type="arabicPeriod"/>
            </a:pPr>
            <a:r>
              <a:rPr lang="en-US" altLang="en-US" sz="2400"/>
              <a:t>Metode Return On Investment (ROI)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en-US" altLang="en-US" sz="2400"/>
              <a:t>Metode Internal Rate of Return (IRR)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en-US" altLang="en-US" sz="2400"/>
              <a:t>Metod Net Present Value (NPV)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en-US" altLang="en-US" sz="2400"/>
              <a:t>Metode Break Even Point (BEP)</a:t>
            </a:r>
          </a:p>
          <a:p>
            <a:pPr marL="514350" indent="-514350" algn="just">
              <a:buFont typeface="Arial" charset="0"/>
              <a:buAutoNum type="arabicPeriod"/>
            </a:pPr>
            <a:r>
              <a:rPr lang="en-US" altLang="en-US" sz="2400"/>
              <a:t>Metode Payback Period (PP)</a:t>
            </a:r>
          </a:p>
        </p:txBody>
      </p:sp>
    </p:spTree>
    <p:extLst>
      <p:ext uri="{BB962C8B-B14F-4D97-AF65-F5344CB8AC3E}">
        <p14:creationId xmlns:p14="http://schemas.microsoft.com/office/powerpoint/2010/main" val="45560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Administrasi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bisnis</a:t>
            </a:r>
            <a:r>
              <a:rPr lang="en-US" sz="2600" dirty="0"/>
              <a:t> yang </a:t>
            </a:r>
            <a:r>
              <a:rPr lang="en-US" sz="2600" dirty="0" err="1"/>
              <a:t>maju</a:t>
            </a:r>
            <a:r>
              <a:rPr lang="en-US" sz="2600" dirty="0"/>
              <a:t> </a:t>
            </a:r>
            <a:r>
              <a:rPr lang="en-US" sz="2600" dirty="0" err="1"/>
              <a:t>tanpa</a:t>
            </a:r>
            <a:r>
              <a:rPr lang="en-US" sz="2600" dirty="0"/>
              <a:t> </a:t>
            </a:r>
            <a:r>
              <a:rPr lang="en-US" sz="2600" dirty="0" err="1"/>
              <a:t>adanya</a:t>
            </a:r>
            <a:r>
              <a:rPr lang="en-US" sz="2600" dirty="0"/>
              <a:t> </a:t>
            </a:r>
            <a:r>
              <a:rPr lang="en-US" sz="2600" dirty="0" err="1"/>
              <a:t>administrasi</a:t>
            </a:r>
            <a:r>
              <a:rPr lang="en-US" sz="2600" dirty="0"/>
              <a:t> yang </a:t>
            </a:r>
            <a:r>
              <a:rPr lang="en-US" sz="2600" dirty="0" err="1"/>
              <a:t>baik</a:t>
            </a:r>
            <a:r>
              <a:rPr lang="en-US" sz="2600" dirty="0"/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600" dirty="0" err="1"/>
              <a:t>Manfaat</a:t>
            </a:r>
            <a:r>
              <a:rPr lang="en-US" sz="2600" dirty="0"/>
              <a:t> </a:t>
            </a:r>
            <a:r>
              <a:rPr lang="en-US" sz="2600" dirty="0" err="1"/>
              <a:t>Administrasi</a:t>
            </a:r>
            <a:r>
              <a:rPr lang="en-US" sz="2600" dirty="0"/>
              <a:t> yang </a:t>
            </a:r>
            <a:r>
              <a:rPr lang="en-US" sz="2600" dirty="0" err="1"/>
              <a:t>baik</a:t>
            </a:r>
            <a:r>
              <a:rPr lang="en-US" sz="2600" dirty="0"/>
              <a:t>: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200" dirty="0" err="1"/>
              <a:t>Mendapatkan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</a:t>
            </a:r>
            <a:r>
              <a:rPr lang="en-US" sz="2200" dirty="0" err="1"/>
              <a:t>usaha</a:t>
            </a:r>
            <a:r>
              <a:rPr lang="en-US" sz="2200" dirty="0"/>
              <a:t> yang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endParaRPr lang="en-US" sz="2200" dirty="0"/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200" dirty="0" err="1"/>
              <a:t>Mendapatkan</a:t>
            </a:r>
            <a:r>
              <a:rPr lang="en-US" sz="2200" dirty="0"/>
              <a:t> data yang </a:t>
            </a:r>
            <a:r>
              <a:rPr lang="en-US" sz="2200" dirty="0" err="1"/>
              <a:t>akurat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pengambilan</a:t>
            </a:r>
            <a:r>
              <a:rPr lang="en-US" sz="2200" dirty="0"/>
              <a:t> </a:t>
            </a:r>
            <a:r>
              <a:rPr lang="en-US" sz="2200" dirty="0" err="1"/>
              <a:t>keputusan</a:t>
            </a:r>
            <a:r>
              <a:rPr lang="en-US" sz="2200" dirty="0"/>
              <a:t> </a:t>
            </a:r>
            <a:r>
              <a:rPr lang="en-US" sz="2200" dirty="0" err="1"/>
              <a:t>strategis</a:t>
            </a:r>
            <a:endParaRPr lang="en-US" sz="2200" dirty="0"/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200" dirty="0" err="1"/>
              <a:t>Menyusun</a:t>
            </a:r>
            <a:r>
              <a:rPr lang="en-US" sz="2200" dirty="0"/>
              <a:t> program </a:t>
            </a:r>
            <a:r>
              <a:rPr lang="en-US" sz="2200" dirty="0" err="1"/>
              <a:t>rencana</a:t>
            </a:r>
            <a:r>
              <a:rPr lang="en-US" sz="2200" dirty="0"/>
              <a:t> </a:t>
            </a:r>
            <a:r>
              <a:rPr lang="en-US" sz="2200" dirty="0" err="1"/>
              <a:t>pengembangan</a:t>
            </a:r>
            <a:r>
              <a:rPr lang="en-US" sz="2200" dirty="0"/>
              <a:t>: Franchising, </a:t>
            </a:r>
            <a:r>
              <a:rPr lang="en-US" sz="2200" dirty="0" err="1"/>
              <a:t>Lisensi</a:t>
            </a:r>
            <a:endParaRPr lang="en-US" sz="2200" dirty="0"/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200" dirty="0" err="1"/>
              <a:t>Mengetahui</a:t>
            </a:r>
            <a:r>
              <a:rPr lang="en-US" sz="2200" dirty="0"/>
              <a:t> </a:t>
            </a:r>
            <a:r>
              <a:rPr lang="en-US" sz="2200" dirty="0" err="1"/>
              <a:t>kinerja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 di masa </a:t>
            </a:r>
            <a:r>
              <a:rPr lang="en-US" sz="2200" dirty="0" err="1"/>
              <a:t>lalu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sekarang</a:t>
            </a:r>
            <a:endParaRPr lang="en-US" sz="2200" dirty="0"/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sz="2200" dirty="0" err="1"/>
              <a:t>Memperlancar</a:t>
            </a:r>
            <a:r>
              <a:rPr lang="en-US" sz="2200" dirty="0"/>
              <a:t> proses-proses </a:t>
            </a:r>
            <a:r>
              <a:rPr lang="en-US" sz="2200" dirty="0" err="1"/>
              <a:t>antar</a:t>
            </a:r>
            <a:r>
              <a:rPr lang="en-US" sz="2200" dirty="0"/>
              <a:t> </a:t>
            </a:r>
            <a:r>
              <a:rPr lang="en-US" sz="2200" dirty="0" err="1"/>
              <a:t>bagian</a:t>
            </a:r>
            <a:r>
              <a:rPr lang="en-US" sz="2200" dirty="0"/>
              <a:t>, </a:t>
            </a:r>
            <a:r>
              <a:rPr lang="en-US" sz="2200" dirty="0" err="1"/>
              <a:t>departemen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divisi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pekerjaan</a:t>
            </a:r>
            <a:endParaRPr lang="en-US" sz="22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323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Jenis-Jenis Pencatatan Dalam Administrasi</a:t>
            </a:r>
          </a:p>
        </p:txBody>
      </p:sp>
      <p:pic>
        <p:nvPicPr>
          <p:cNvPr id="1229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9" y="1879600"/>
            <a:ext cx="9113837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1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30" y="2629328"/>
            <a:ext cx="2428892" cy="1362075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>
            <a:extLst/>
          </a:lstStyle>
          <a:p>
            <a:pPr>
              <a:defRPr/>
            </a:pPr>
            <a:r>
              <a:rPr lang="en-US" sz="7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475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181</Words>
  <Application>Microsoft Macintosh PowerPoint</Application>
  <PresentationFormat>Widescreen</PresentationFormat>
  <Paragraphs>38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Black</vt:lpstr>
      <vt:lpstr>Calibri</vt:lpstr>
      <vt:lpstr>Calibri (body)</vt:lpstr>
      <vt:lpstr>Calibri Light</vt:lpstr>
      <vt:lpstr>Tahoma</vt:lpstr>
      <vt:lpstr>Arial</vt:lpstr>
      <vt:lpstr>Office Theme</vt:lpstr>
      <vt:lpstr>PowerPoint Presentation</vt:lpstr>
      <vt:lpstr>Manajemen Keuangan  Usaha Wirausaha</vt:lpstr>
      <vt:lpstr>PENCATATAN KEUANGAN SEDERHANA</vt:lpstr>
      <vt:lpstr>Perhitungan Keuangan Usaha Neraca</vt:lpstr>
      <vt:lpstr>Perhitungan Keuangan Usaha Laporan Laba Rugi</vt:lpstr>
      <vt:lpstr>Metode Penilaian Investasi</vt:lpstr>
      <vt:lpstr>Administrasi</vt:lpstr>
      <vt:lpstr>Jenis-Jenis Pencatatan Dalam Administrasi</vt:lpstr>
      <vt:lpstr>end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Muzakir</dc:creator>
  <cp:lastModifiedBy>Microsoft Office User</cp:lastModifiedBy>
  <cp:revision>18</cp:revision>
  <dcterms:created xsi:type="dcterms:W3CDTF">2018-10-09T05:54:09Z</dcterms:created>
  <dcterms:modified xsi:type="dcterms:W3CDTF">2019-09-30T09:07:46Z</dcterms:modified>
</cp:coreProperties>
</file>