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8" r:id="rId2"/>
    <p:sldId id="259" r:id="rId3"/>
    <p:sldId id="262" r:id="rId4"/>
    <p:sldId id="263" r:id="rId5"/>
    <p:sldId id="260" r:id="rId6"/>
    <p:sldId id="264" r:id="rId7"/>
    <p:sldId id="265" r:id="rId8"/>
    <p:sldId id="266" r:id="rId9"/>
    <p:sldId id="267" r:id="rId10"/>
    <p:sldId id="268" r:id="rId11"/>
    <p:sldId id="261" r:id="rId12"/>
    <p:sldId id="269" r:id="rId13"/>
    <p:sldId id="270" r:id="rId14"/>
    <p:sldId id="271" r:id="rId15"/>
    <p:sldId id="274" r:id="rId16"/>
    <p:sldId id="273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4" r:id="rId35"/>
    <p:sldId id="292" r:id="rId36"/>
    <p:sldId id="291" r:id="rId37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78975" autoAdjust="0"/>
  </p:normalViewPr>
  <p:slideViewPr>
    <p:cSldViewPr>
      <p:cViewPr varScale="1">
        <p:scale>
          <a:sx n="98" d="100"/>
          <a:sy n="98" d="100"/>
        </p:scale>
        <p:origin x="16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947E7-3B24-430A-ABB0-8B2A2EB63407}" type="datetimeFigureOut">
              <a:rPr lang="en-US" smtClean="0"/>
              <a:t>9/30/19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53646-E86B-4E2B-B642-930014732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 driven: </a:t>
            </a:r>
            <a:r>
              <a:rPr lang="en-US" dirty="0" err="1" smtClean="0"/>
              <a:t>dlaam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cost driven,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minimalisasi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struktur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ramping. </a:t>
            </a:r>
            <a:r>
              <a:rPr lang="en-US" baseline="0" dirty="0" err="1" smtClean="0"/>
              <a:t>Caranya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adlaah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menetapkan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sensitif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(low-budget), </a:t>
            </a:r>
            <a:r>
              <a:rPr lang="en-US" baseline="0" dirty="0" err="1" smtClean="0"/>
              <a:t>menawarkan</a:t>
            </a:r>
            <a:r>
              <a:rPr lang="en-US" baseline="0" dirty="0" smtClean="0"/>
              <a:t> value proposition </a:t>
            </a:r>
            <a:r>
              <a:rPr lang="en-US" baseline="0" dirty="0" err="1" smtClean="0"/>
              <a:t>murah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mengurangi</a:t>
            </a:r>
            <a:r>
              <a:rPr lang="en-US" baseline="0" dirty="0" smtClean="0"/>
              <a:t> SDM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otomatisasi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mengalihdayakan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nonaktivitas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Value driven: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menekankan</a:t>
            </a:r>
            <a:r>
              <a:rPr lang="en-US" baseline="0" dirty="0" smtClean="0"/>
              <a:t> value driven, </a:t>
            </a:r>
            <a:r>
              <a:rPr lang="en-US" baseline="0" dirty="0" err="1" smtClean="0"/>
              <a:t>efisiensi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pertimbangan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utama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Sasaran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utamanya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kepuasan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kepadapelanggan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pelayanan</a:t>
            </a:r>
            <a:r>
              <a:rPr lang="en-US" baseline="0" dirty="0" smtClean="0"/>
              <a:t> premium. </a:t>
            </a:r>
            <a:r>
              <a:rPr lang="en-US" baseline="0" dirty="0" err="1" smtClean="0"/>
              <a:t>Caranya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adlaah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menetapkan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hrga</a:t>
            </a:r>
            <a:r>
              <a:rPr lang="en-US" baseline="0" dirty="0" smtClean="0"/>
              <a:t>, value proposition yang </a:t>
            </a:r>
            <a:r>
              <a:rPr lang="en-US" baseline="0" dirty="0" err="1" smtClean="0"/>
              <a:t>menawarkan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kemewahan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pelayanan</a:t>
            </a:r>
            <a:r>
              <a:rPr lang="en-US" baseline="0" dirty="0" smtClean="0"/>
              <a:t> personalized.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53646-E86B-4E2B-B642-930014732F1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76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 driven: </a:t>
            </a:r>
            <a:r>
              <a:rPr lang="en-US" dirty="0" err="1" smtClean="0"/>
              <a:t>dlaam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cost driven,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minimalisasi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struktur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ramping. </a:t>
            </a:r>
            <a:r>
              <a:rPr lang="en-US" baseline="0" dirty="0" err="1" smtClean="0"/>
              <a:t>Caranya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adlaah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menetapkan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sensitif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(low-budget), </a:t>
            </a:r>
            <a:r>
              <a:rPr lang="en-US" baseline="0" dirty="0" err="1" smtClean="0"/>
              <a:t>menawarkan</a:t>
            </a:r>
            <a:r>
              <a:rPr lang="en-US" baseline="0" dirty="0" smtClean="0"/>
              <a:t> value proposition </a:t>
            </a:r>
            <a:r>
              <a:rPr lang="en-US" baseline="0" dirty="0" err="1" smtClean="0"/>
              <a:t>murah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mengurangi</a:t>
            </a:r>
            <a:r>
              <a:rPr lang="en-US" baseline="0" dirty="0" smtClean="0"/>
              <a:t> SDM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otomatisasi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mengalihdayakan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nonaktivitas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Value driven: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menekankan</a:t>
            </a:r>
            <a:r>
              <a:rPr lang="en-US" baseline="0" dirty="0" smtClean="0"/>
              <a:t> value driven, </a:t>
            </a:r>
            <a:r>
              <a:rPr lang="en-US" baseline="0" dirty="0" err="1" smtClean="0"/>
              <a:t>efisiensi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pertimbangan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utama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Sasaran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utamanya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kepuasan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kepadapelanggan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pelayanan</a:t>
            </a:r>
            <a:r>
              <a:rPr lang="en-US" baseline="0" dirty="0" smtClean="0"/>
              <a:t> premium. </a:t>
            </a:r>
            <a:r>
              <a:rPr lang="en-US" baseline="0" dirty="0" err="1" smtClean="0"/>
              <a:t>Caranya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adlaah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menetapkan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hrga</a:t>
            </a:r>
            <a:r>
              <a:rPr lang="en-US" baseline="0" dirty="0" smtClean="0"/>
              <a:t>, value proposition yang </a:t>
            </a:r>
            <a:r>
              <a:rPr lang="en-US" baseline="0" dirty="0" err="1" smtClean="0"/>
              <a:t>menawarkan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kemewahan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pelayanan</a:t>
            </a:r>
            <a:r>
              <a:rPr lang="en-US" baseline="0" dirty="0" smtClean="0"/>
              <a:t> personalized.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53646-E86B-4E2B-B642-930014732F1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7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 driven: </a:t>
            </a:r>
            <a:r>
              <a:rPr lang="en-US" dirty="0" err="1" smtClean="0"/>
              <a:t>dlaam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cost driven,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minimalisasi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struktur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ramping. </a:t>
            </a:r>
            <a:r>
              <a:rPr lang="en-US" baseline="0" dirty="0" err="1" smtClean="0"/>
              <a:t>Caranya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adlaah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menetapkan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sensitif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(low-budget), </a:t>
            </a:r>
            <a:r>
              <a:rPr lang="en-US" baseline="0" dirty="0" err="1" smtClean="0"/>
              <a:t>menawarkan</a:t>
            </a:r>
            <a:r>
              <a:rPr lang="en-US" baseline="0" dirty="0" smtClean="0"/>
              <a:t> value proposition </a:t>
            </a:r>
            <a:r>
              <a:rPr lang="en-US" baseline="0" dirty="0" err="1" smtClean="0"/>
              <a:t>murah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mengurangi</a:t>
            </a:r>
            <a:r>
              <a:rPr lang="en-US" baseline="0" dirty="0" smtClean="0"/>
              <a:t> SDM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otomatisasi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mengalihdayakan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nonaktivitas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Value driven: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bisnis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menekankan</a:t>
            </a:r>
            <a:r>
              <a:rPr lang="en-US" baseline="0" dirty="0" smtClean="0"/>
              <a:t> value driven, </a:t>
            </a:r>
            <a:r>
              <a:rPr lang="en-US" baseline="0" dirty="0" err="1" smtClean="0"/>
              <a:t>efisiensi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pertimbangan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utama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Sasaran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utamanya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kepuasan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kepadapelanggan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pelayanan</a:t>
            </a:r>
            <a:r>
              <a:rPr lang="en-US" baseline="0" dirty="0" smtClean="0"/>
              <a:t> premium. </a:t>
            </a:r>
            <a:r>
              <a:rPr lang="en-US" baseline="0" dirty="0" err="1" smtClean="0"/>
              <a:t>Caranya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adlaah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menetapkan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hrga</a:t>
            </a:r>
            <a:r>
              <a:rPr lang="en-US" baseline="0" dirty="0" smtClean="0"/>
              <a:t>, value proposition yang </a:t>
            </a:r>
            <a:r>
              <a:rPr lang="en-US" baseline="0" dirty="0" err="1" smtClean="0"/>
              <a:t>menawarkan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kemewahan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pelayanan</a:t>
            </a:r>
            <a:r>
              <a:rPr lang="en-US" baseline="0" dirty="0" smtClean="0"/>
              <a:t> personalized.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53646-E86B-4E2B-B642-930014732F1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7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EA05D-D0F0-4B11-91B2-EFDA0826B366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72365-B246-435C-947D-2BE62297E46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0CCA5-5907-4449-9539-34EB334CF956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119EF-BB20-416D-B620-4C7E31FDB0E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17479-CA58-40B6-9740-BAFE58A5676A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20E2C-8C81-4278-8C3C-C947D4AC3A0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24" y="1527513"/>
            <a:ext cx="8713694" cy="48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92B16-1703-4C8A-9D15-C5BB437025B1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5AF06-53D5-4059-9AED-1171A7CF34F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AC033-90ED-412A-B3C0-389987809880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B60A5-9730-46C7-9F93-622DA78355B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CA2DD8-B399-46AF-A897-EA11EC4A8F79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D5F04-D2F8-4118-9FB4-4F837B92436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EE909D-58E1-46E9-ADD8-8ADEA77F507C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A65D3-DBAE-410A-BE23-84AC2C603DE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A166C-4770-420A-BB3B-2FE8396A31A0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014CE-3CEB-49E6-9386-12A0B0A8F57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1410B3-5DAC-4643-B6F5-410A24C7C703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4042D-AAF4-488D-8C48-FFBFF1BBDAB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52369-AEB1-4DD6-A4B6-826183888408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F503A-D2CF-44CD-8F6A-06FC4FA0266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F4DB1-7A5E-4122-BE77-DBB18900262B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13867-FDCB-45E9-AB48-B0068C8911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458821"/>
            <a:ext cx="9144000" cy="48975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9482" y="519953"/>
            <a:ext cx="6605868" cy="88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7513"/>
            <a:ext cx="788670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A5FE92-BA61-4074-86F6-19E9A071B796}" type="datetimeFigureOut">
              <a:rPr lang="id-ID" smtClean="0"/>
              <a:pPr>
                <a:defRPr/>
              </a:pPr>
              <a:t>30/09/19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60AC35-BB6A-4232-BB77-E1A20336842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2891118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28951" y="15875"/>
            <a:ext cx="611505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7" descr="Logo UBD Baru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28" y="548680"/>
            <a:ext cx="1714554" cy="8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6411446"/>
            <a:ext cx="659578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err="1"/>
              <a:t>Universitas</a:t>
            </a:r>
            <a:r>
              <a:rPr lang="en-US" sz="1500" dirty="0"/>
              <a:t> Bina </a:t>
            </a:r>
            <a:r>
              <a:rPr lang="en-US" sz="1500" dirty="0" err="1"/>
              <a:t>Darma</a:t>
            </a:r>
            <a:endParaRPr lang="en-US" sz="1500" dirty="0"/>
          </a:p>
        </p:txBody>
      </p:sp>
      <p:sp>
        <p:nvSpPr>
          <p:cNvPr id="11" name="Rectangle 10"/>
          <p:cNvSpPr/>
          <p:nvPr/>
        </p:nvSpPr>
        <p:spPr>
          <a:xfrm>
            <a:off x="6757147" y="6407713"/>
            <a:ext cx="2386853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Find us for Quality</a:t>
            </a:r>
          </a:p>
        </p:txBody>
      </p:sp>
    </p:spTree>
    <p:extLst>
      <p:ext uri="{BB962C8B-B14F-4D97-AF65-F5344CB8AC3E}">
        <p14:creationId xmlns:p14="http://schemas.microsoft.com/office/powerpoint/2010/main" val="13991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businessmodelgeneration.com/" TargetMode="External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/>
              <a:t>BUSINESS MODEL CANVAS</a:t>
            </a:r>
            <a:endParaRPr lang="id-ID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Business Model Canvas (BMC)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“Business Model Generation” (2010), </a:t>
            </a:r>
            <a:r>
              <a:rPr lang="en-US" dirty="0" err="1" smtClean="0"/>
              <a:t>Osterwalder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Pigneur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Business Model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kanvas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9 </a:t>
            </a:r>
            <a:r>
              <a:rPr lang="en-US" dirty="0" err="1" smtClean="0"/>
              <a:t>kotak</a:t>
            </a:r>
            <a:r>
              <a:rPr lang="en-US" dirty="0" smtClean="0"/>
              <a:t> (</a:t>
            </a:r>
            <a:r>
              <a:rPr lang="en-US" dirty="0" err="1" smtClean="0"/>
              <a:t>elemen</a:t>
            </a:r>
            <a:r>
              <a:rPr lang="en-US" dirty="0" smtClean="0"/>
              <a:t>)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.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pelanggannya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6634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dirty="0" smtClean="0"/>
          </a:p>
        </p:txBody>
      </p:sp>
      <p:pic>
        <p:nvPicPr>
          <p:cNvPr id="1026" name="Picture 2" descr="E:\UNESA\KULIAH\1 TAHUN AJAR 2014-2015 GASAL\Kewirausahaan\ppt 2015\canva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91" y="97200"/>
            <a:ext cx="8490761" cy="627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9  </a:t>
            </a:r>
            <a:r>
              <a:rPr lang="en-US" dirty="0" err="1" smtClean="0"/>
              <a:t>Elemen</a:t>
            </a:r>
            <a:r>
              <a:rPr lang="en-US" dirty="0" smtClean="0"/>
              <a:t> BMC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Customer Segments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Value Propositions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Channels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Customer Relationship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Revenue Streams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Key Resources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Key Activities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Key Partnership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Cost Structure</a:t>
            </a:r>
          </a:p>
          <a:p>
            <a:pPr marL="514350" indent="-514350" eaLnBrk="1" hangingPunct="1">
              <a:buAutoNum type="arabicPeriod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1994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1. Customer Segments 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/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eaLnBrk="1" hangingPunct="1"/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eaLnBrk="1" hangingPunct="1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endParaRPr lang="en-US" dirty="0" smtClean="0"/>
          </a:p>
          <a:p>
            <a:pPr eaLnBrk="1" hangingPunct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2256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1. Customer Segments 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customer segments:</a:t>
            </a:r>
          </a:p>
          <a:p>
            <a:pPr lvl="1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TV</a:t>
            </a:r>
          </a:p>
          <a:p>
            <a:pPr lvl="1"/>
            <a:r>
              <a:rPr lang="en-US" dirty="0" err="1" smtClean="0"/>
              <a:t>Ceruk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: </a:t>
            </a:r>
            <a:r>
              <a:rPr lang="en-US" dirty="0"/>
              <a:t>target </a:t>
            </a:r>
            <a:r>
              <a:rPr lang="en-US" dirty="0" err="1"/>
              <a:t>pasarnya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gerbong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PT KAI</a:t>
            </a:r>
            <a:endParaRPr lang="en-US" dirty="0"/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0444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1. Customer Segments 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customer segments:</a:t>
            </a:r>
          </a:p>
          <a:p>
            <a:pPr lvl="1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TV</a:t>
            </a:r>
          </a:p>
          <a:p>
            <a:pPr lvl="1"/>
            <a:r>
              <a:rPr lang="en-US" dirty="0" err="1" smtClean="0"/>
              <a:t>Ceruk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: </a:t>
            </a:r>
            <a:r>
              <a:rPr lang="en-US" dirty="0"/>
              <a:t>target </a:t>
            </a:r>
            <a:r>
              <a:rPr lang="en-US" dirty="0" err="1"/>
              <a:t>pasarnya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gerbong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PT KAI</a:t>
            </a:r>
            <a:endParaRPr lang="en-US" dirty="0"/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993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1. Customer Segments 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customer segments (</a:t>
            </a:r>
            <a:r>
              <a:rPr lang="en-US" dirty="0" err="1" smtClean="0"/>
              <a:t>lanjutan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Multipasar</a:t>
            </a:r>
            <a:r>
              <a:rPr lang="en-US" dirty="0" smtClean="0"/>
              <a:t>: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5741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2. Value Propositions 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eaLnBrk="1" hangingPunct="1"/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 smtClean="0"/>
          </a:p>
          <a:p>
            <a:pPr eaLnBrk="1" hangingPunct="1"/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4534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2. Value Propositions 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value propositions:</a:t>
            </a:r>
          </a:p>
          <a:p>
            <a:pPr lvl="1"/>
            <a:r>
              <a:rPr lang="en-US" dirty="0" smtClean="0"/>
              <a:t>Newness: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kebaruan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Teh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Performance: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).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/>
              <a:t>P</a:t>
            </a:r>
            <a:r>
              <a:rPr lang="en-US" dirty="0" err="1" smtClean="0"/>
              <a:t>rodusen</a:t>
            </a:r>
            <a:r>
              <a:rPr lang="en-US" dirty="0" smtClean="0"/>
              <a:t> </a:t>
            </a:r>
            <a:r>
              <a:rPr lang="en-US" dirty="0" err="1" smtClean="0"/>
              <a:t>prosessor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lvl="1"/>
            <a:r>
              <a:rPr lang="en-US" dirty="0" smtClean="0"/>
              <a:t>Customization: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sepeda</a:t>
            </a:r>
            <a:r>
              <a:rPr lang="en-US" dirty="0" smtClean="0"/>
              <a:t> motor </a:t>
            </a:r>
            <a:r>
              <a:rPr lang="en-US" dirty="0" err="1" smtClean="0"/>
              <a:t>scoopy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endParaRPr lang="en-US" dirty="0" smtClean="0"/>
          </a:p>
          <a:p>
            <a:pPr lvl="1"/>
            <a:r>
              <a:rPr lang="en-US" dirty="0" smtClean="0"/>
              <a:t>Getting the job done: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Advertising Agency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20256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2. Value Propositions 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value propositions (</a:t>
            </a:r>
            <a:r>
              <a:rPr lang="en-US" dirty="0" err="1" smtClean="0"/>
              <a:t>lanjutan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Brand</a:t>
            </a:r>
          </a:p>
          <a:p>
            <a:pPr lvl="1"/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Cost reduction</a:t>
            </a:r>
          </a:p>
          <a:p>
            <a:pPr lvl="1"/>
            <a:r>
              <a:rPr lang="en-US" dirty="0" smtClean="0"/>
              <a:t>Risk reduction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Convenience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3764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 eaLnBrk="1" hangingPunct="1"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business model canvas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elemen-elemennya</a:t>
            </a:r>
            <a:endParaRPr lang="en-US" dirty="0" smtClean="0"/>
          </a:p>
          <a:p>
            <a:pPr marL="514350" indent="-514350" eaLnBrk="1" hangingPunct="1"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canvas model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customer segments</a:t>
            </a:r>
          </a:p>
          <a:p>
            <a:pPr marL="514350" indent="-514350" eaLnBrk="1" hangingPunct="1"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BMC </a:t>
            </a:r>
            <a:r>
              <a:rPr lang="en-US" dirty="0" err="1" smtClean="0"/>
              <a:t>yaitu</a:t>
            </a:r>
            <a:r>
              <a:rPr lang="en-US" dirty="0" smtClean="0"/>
              <a:t> value proposition.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3</a:t>
            </a:r>
            <a:r>
              <a:rPr lang="en-US" dirty="0" smtClean="0"/>
              <a:t>. Channels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segmennya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value </a:t>
            </a:r>
            <a:r>
              <a:rPr lang="en-US" dirty="0" err="1" smtClean="0"/>
              <a:t>propositionnya</a:t>
            </a:r>
            <a:endParaRPr lang="en-US" dirty="0" smtClean="0"/>
          </a:p>
          <a:p>
            <a:pPr eaLnBrk="1" hangingPunct="1"/>
            <a:r>
              <a:rPr lang="en-US" dirty="0" smtClean="0"/>
              <a:t>Channels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jasanya</a:t>
            </a:r>
            <a:endParaRPr lang="en-US" dirty="0" smtClean="0"/>
          </a:p>
          <a:p>
            <a:pPr marL="0" indent="0" eaLnBrk="1" hangingPunct="1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Toyota </a:t>
            </a:r>
            <a:r>
              <a:rPr lang="en-US" dirty="0" err="1" smtClean="0"/>
              <a:t>dengan</a:t>
            </a:r>
            <a:r>
              <a:rPr lang="en-US" dirty="0" smtClean="0"/>
              <a:t> test drive </a:t>
            </a:r>
            <a:r>
              <a:rPr lang="en-US" dirty="0" err="1" smtClean="0"/>
              <a:t>dan</a:t>
            </a:r>
            <a:r>
              <a:rPr lang="en-US" dirty="0" smtClean="0"/>
              <a:t> personal assistance, Astra world service (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3. Channels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segmennya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value </a:t>
            </a:r>
            <a:r>
              <a:rPr lang="en-US" dirty="0" err="1" smtClean="0"/>
              <a:t>propositionnya</a:t>
            </a:r>
            <a:endParaRPr lang="en-US" dirty="0" smtClean="0"/>
          </a:p>
          <a:p>
            <a:pPr eaLnBrk="1" hangingPunct="1"/>
            <a:r>
              <a:rPr lang="en-US" dirty="0" smtClean="0"/>
              <a:t>Channels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jasanya</a:t>
            </a:r>
            <a:endParaRPr lang="en-US" dirty="0" smtClean="0"/>
          </a:p>
          <a:p>
            <a:pPr marL="0" indent="0" eaLnBrk="1" hangingPunct="1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promosi</a:t>
            </a:r>
            <a:r>
              <a:rPr lang="en-US" dirty="0" smtClean="0"/>
              <a:t> Toyota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3. Channels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Fungsi</a:t>
            </a:r>
            <a:r>
              <a:rPr lang="en-US" dirty="0" smtClean="0"/>
              <a:t> channels:</a:t>
            </a:r>
          </a:p>
          <a:p>
            <a:pPr lvl="1"/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value proposition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err="1" smtClean="0"/>
              <a:t>Memfasilitasipelanggan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err="1" smtClean="0"/>
              <a:t>Menyampaikan</a:t>
            </a:r>
            <a:r>
              <a:rPr lang="en-US" dirty="0" smtClean="0"/>
              <a:t> value proposition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lvl="1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58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4</a:t>
            </a:r>
            <a:r>
              <a:rPr lang="en-US" dirty="0" smtClean="0"/>
              <a:t>. Customer Relationship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lama. </a:t>
            </a:r>
            <a:r>
              <a:rPr lang="en-US" dirty="0" err="1" smtClean="0"/>
              <a:t>Contoh</a:t>
            </a:r>
            <a:r>
              <a:rPr lang="en-US" dirty="0" smtClean="0"/>
              <a:t>: Personal assistant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bank </a:t>
            </a:r>
            <a:r>
              <a:rPr lang="en-US" dirty="0" err="1" smtClean="0"/>
              <a:t>mandiri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8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4</a:t>
            </a:r>
            <a:r>
              <a:rPr lang="en-US" dirty="0" smtClean="0"/>
              <a:t>. Customer Relationships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customer relationships:</a:t>
            </a:r>
          </a:p>
          <a:p>
            <a:pPr lvl="1"/>
            <a:r>
              <a:rPr lang="en-US" dirty="0" smtClean="0"/>
              <a:t>Personal assistance: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Dedicated personal assistance: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Self service: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Automated service: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43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4</a:t>
            </a:r>
            <a:r>
              <a:rPr lang="en-US" dirty="0" smtClean="0"/>
              <a:t>. Customer Relationships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customer relationships (</a:t>
            </a:r>
            <a:r>
              <a:rPr lang="en-US" dirty="0" err="1" smtClean="0"/>
              <a:t>lanjutan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Communities: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wistaa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polygon</a:t>
            </a:r>
          </a:p>
          <a:p>
            <a:pPr lvl="1"/>
            <a:r>
              <a:rPr lang="en-US" dirty="0" smtClean="0"/>
              <a:t>Co-creation: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interior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eksterior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77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 Revenue Streams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endParaRPr lang="en-US" dirty="0" smtClean="0"/>
          </a:p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customer segment.</a:t>
            </a:r>
          </a:p>
          <a:p>
            <a:pPr eaLnBrk="1" hangingPunct="1"/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: (1) </a:t>
            </a:r>
            <a:r>
              <a:rPr lang="en-US" dirty="0" err="1" smtClean="0"/>
              <a:t>transaksional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(recurring)</a:t>
            </a:r>
          </a:p>
        </p:txBody>
      </p:sp>
    </p:spTree>
    <p:extLst>
      <p:ext uri="{BB962C8B-B14F-4D97-AF65-F5344CB8AC3E}">
        <p14:creationId xmlns:p14="http://schemas.microsoft.com/office/powerpoint/2010/main" val="11770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5. Revenue Streams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revenue streams:</a:t>
            </a:r>
            <a:endParaRPr lang="en-US" dirty="0"/>
          </a:p>
          <a:p>
            <a:pPr lvl="1"/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endParaRPr lang="en-US" dirty="0" smtClean="0"/>
          </a:p>
          <a:p>
            <a:pPr lvl="1"/>
            <a:r>
              <a:rPr lang="en-US" dirty="0" err="1" smtClean="0"/>
              <a:t>Sewa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langganan</a:t>
            </a:r>
            <a:endParaRPr lang="en-US" dirty="0" smtClean="0"/>
          </a:p>
          <a:p>
            <a:pPr lvl="1"/>
            <a:r>
              <a:rPr lang="en-US" dirty="0" err="1" smtClean="0"/>
              <a:t>Lisensi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endParaRPr lang="en-US" dirty="0" smtClean="0"/>
          </a:p>
          <a:p>
            <a:pPr lvl="1"/>
            <a:r>
              <a:rPr lang="en-US" dirty="0" err="1" smtClean="0"/>
              <a:t>Iklan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donasi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50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6</a:t>
            </a:r>
            <a:r>
              <a:rPr lang="en-US" dirty="0" smtClean="0"/>
              <a:t>. Key Resources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aset-aset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pengoperasioan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(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err="1" smtClean="0"/>
              <a:t>Uang</a:t>
            </a:r>
            <a:endParaRPr lang="en-US" dirty="0" smtClean="0"/>
          </a:p>
          <a:p>
            <a:pPr eaLnBrk="1" hangingPunct="1"/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(</a:t>
            </a:r>
            <a:r>
              <a:rPr lang="en-US" dirty="0" err="1" smtClean="0"/>
              <a:t>merek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paten, database </a:t>
            </a:r>
            <a:r>
              <a:rPr lang="en-US" dirty="0" err="1" smtClean="0"/>
              <a:t>pelanggan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5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6</a:t>
            </a:r>
            <a:r>
              <a:rPr lang="en-US" dirty="0" smtClean="0"/>
              <a:t>. Key Resources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key resources:</a:t>
            </a:r>
          </a:p>
          <a:p>
            <a:pPr lvl="1"/>
            <a:r>
              <a:rPr lang="en-US" dirty="0" err="1" smtClean="0"/>
              <a:t>Manusia</a:t>
            </a:r>
            <a:endParaRPr lang="en-US" dirty="0" smtClean="0"/>
          </a:p>
          <a:p>
            <a:pPr lvl="1"/>
            <a:r>
              <a:rPr lang="en-US" dirty="0" err="1" smtClean="0"/>
              <a:t>Fasilitas</a:t>
            </a:r>
            <a:endParaRPr lang="en-US" dirty="0" smtClean="0"/>
          </a:p>
          <a:p>
            <a:pPr lvl="1"/>
            <a:r>
              <a:rPr lang="en-US" dirty="0" err="1" smtClean="0"/>
              <a:t>Teknologi</a:t>
            </a:r>
            <a:endParaRPr lang="en-US" dirty="0" smtClean="0"/>
          </a:p>
          <a:p>
            <a:pPr lvl="1"/>
            <a:r>
              <a:rPr lang="en-US" dirty="0" err="1" smtClean="0"/>
              <a:t>Intelektual</a:t>
            </a:r>
            <a:endParaRPr lang="en-US" dirty="0" smtClean="0"/>
          </a:p>
          <a:p>
            <a:pPr lvl="1"/>
            <a:r>
              <a:rPr lang="en-US" dirty="0" smtClean="0"/>
              <a:t>channels</a:t>
            </a:r>
          </a:p>
        </p:txBody>
      </p:sp>
    </p:spTree>
    <p:extLst>
      <p:ext uri="{BB962C8B-B14F-4D97-AF65-F5344CB8AC3E}">
        <p14:creationId xmlns:p14="http://schemas.microsoft.com/office/powerpoint/2010/main" val="23712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tabLst>
                <a:tab pos="398463" algn="l"/>
              </a:tabLst>
            </a:pPr>
            <a:r>
              <a:rPr lang="en-US" dirty="0" smtClean="0"/>
              <a:t>5.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BMC, 	</a:t>
            </a:r>
            <a:r>
              <a:rPr lang="en-US" dirty="0" err="1" smtClean="0"/>
              <a:t>yaitu</a:t>
            </a:r>
            <a:r>
              <a:rPr lang="en-US" dirty="0" smtClean="0"/>
              <a:t> channels</a:t>
            </a:r>
          </a:p>
          <a:p>
            <a:pPr marL="0" indent="0" eaLnBrk="1" hangingPunct="1">
              <a:buNone/>
              <a:tabLst>
                <a:tab pos="398463" algn="l"/>
              </a:tabLst>
            </a:pPr>
            <a:r>
              <a:rPr lang="en-US" dirty="0" smtClean="0"/>
              <a:t>6.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	</a:t>
            </a:r>
            <a:r>
              <a:rPr lang="en-US" dirty="0" err="1" smtClean="0"/>
              <a:t>dari</a:t>
            </a:r>
            <a:r>
              <a:rPr lang="en-US" dirty="0" smtClean="0"/>
              <a:t> BMC </a:t>
            </a:r>
            <a:r>
              <a:rPr lang="en-US" dirty="0" err="1" smtClean="0"/>
              <a:t>yaitu</a:t>
            </a:r>
            <a:r>
              <a:rPr lang="en-US" dirty="0" smtClean="0"/>
              <a:t> costumer relationship</a:t>
            </a:r>
          </a:p>
          <a:p>
            <a:pPr marL="0" indent="0" eaLnBrk="1" hangingPunct="1">
              <a:buNone/>
              <a:tabLst>
                <a:tab pos="398463" algn="l"/>
              </a:tabLst>
            </a:pPr>
            <a:r>
              <a:rPr lang="en-US" dirty="0" smtClean="0"/>
              <a:t>7.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 BMC 	</a:t>
            </a:r>
            <a:r>
              <a:rPr lang="en-US" dirty="0" err="1" smtClean="0"/>
              <a:t>yaitu</a:t>
            </a:r>
            <a:r>
              <a:rPr lang="en-US" dirty="0" smtClean="0"/>
              <a:t> revenue stream</a:t>
            </a:r>
          </a:p>
          <a:p>
            <a:pPr marL="0" indent="0" eaLnBrk="1" hangingPunct="1">
              <a:buNone/>
              <a:tabLst>
                <a:tab pos="398463" algn="l"/>
              </a:tabLst>
            </a:pPr>
            <a:r>
              <a:rPr lang="en-US" dirty="0" smtClean="0"/>
              <a:t>8.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keenam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	BMC </a:t>
            </a:r>
            <a:r>
              <a:rPr lang="en-US" dirty="0" err="1" smtClean="0"/>
              <a:t>yaitu</a:t>
            </a:r>
            <a:r>
              <a:rPr lang="en-US" dirty="0" smtClean="0"/>
              <a:t> key resources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4001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7. Key Activities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endParaRPr lang="en-US" dirty="0" smtClean="0"/>
          </a:p>
          <a:p>
            <a:pPr eaLnBrk="1" hangingPunct="1"/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dlaam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value proposition</a:t>
            </a:r>
          </a:p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key activities:</a:t>
            </a:r>
          </a:p>
          <a:p>
            <a:pPr lvl="1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lvl="1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(</a:t>
            </a:r>
            <a:r>
              <a:rPr lang="en-US" dirty="0" err="1" smtClean="0"/>
              <a:t>pelayanan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Platform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3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8</a:t>
            </a:r>
            <a:r>
              <a:rPr lang="en-US" dirty="0" smtClean="0"/>
              <a:t>. Key Partnerships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sma</a:t>
            </a:r>
            <a:r>
              <a:rPr lang="en-US" dirty="0" smtClean="0"/>
              <a:t> </a:t>
            </a:r>
            <a:r>
              <a:rPr lang="en-US" dirty="0" err="1" smtClean="0"/>
              <a:t>pengoperasioan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eaLnBrk="1" hangingPunct="1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motif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penghematan</a:t>
            </a:r>
            <a:r>
              <a:rPr lang="en-US" dirty="0" smtClean="0"/>
              <a:t>,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1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8</a:t>
            </a:r>
            <a:r>
              <a:rPr lang="en-US" dirty="0" smtClean="0"/>
              <a:t>. Key Partnerships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osterwalder</a:t>
            </a:r>
            <a:r>
              <a:rPr lang="en-US" dirty="0" smtClean="0"/>
              <a:t> (2010):</a:t>
            </a:r>
          </a:p>
          <a:p>
            <a:pPr lvl="1"/>
            <a:r>
              <a:rPr lang="en-US" dirty="0" err="1" smtClean="0"/>
              <a:t>Aliansi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non-</a:t>
            </a:r>
            <a:r>
              <a:rPr lang="en-US" dirty="0" err="1" smtClean="0"/>
              <a:t>kompetitor</a:t>
            </a:r>
            <a:endParaRPr lang="en-US" dirty="0" smtClean="0"/>
          </a:p>
          <a:p>
            <a:pPr lvl="1"/>
            <a:r>
              <a:rPr lang="en-US" dirty="0" err="1" smtClean="0"/>
              <a:t>Kemitraan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pPr lvl="1"/>
            <a:r>
              <a:rPr lang="en-US" dirty="0" smtClean="0"/>
              <a:t>Joint venture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/>
            <a:r>
              <a:rPr lang="en-US" dirty="0" err="1" smtClean="0"/>
              <a:t>Hubungan</a:t>
            </a:r>
            <a:r>
              <a:rPr lang="en-US" dirty="0" smtClean="0"/>
              <a:t> buyer-supplier </a:t>
            </a:r>
            <a:r>
              <a:rPr lang="en-US" dirty="0" err="1" smtClean="0"/>
              <a:t>dlaam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00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9. Cost Structure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dioperasikannya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Ragam</a:t>
            </a:r>
            <a:r>
              <a:rPr lang="en-US" dirty="0" smtClean="0"/>
              <a:t> cost structure:</a:t>
            </a:r>
          </a:p>
          <a:p>
            <a:pPr lvl="1"/>
            <a:r>
              <a:rPr lang="en-US" dirty="0" smtClean="0"/>
              <a:t>Cost driven</a:t>
            </a:r>
          </a:p>
          <a:p>
            <a:pPr lvl="1"/>
            <a:r>
              <a:rPr lang="en-US" dirty="0" smtClean="0"/>
              <a:t>Value driven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75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Business Model Canvas: KASKUS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058823"/>
              </p:ext>
            </p:extLst>
          </p:nvPr>
        </p:nvGraphicFramePr>
        <p:xfrm>
          <a:off x="152400" y="457200"/>
          <a:ext cx="8839200" cy="6416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8" name="Group 247"/>
          <p:cNvGrpSpPr/>
          <p:nvPr/>
        </p:nvGrpSpPr>
        <p:grpSpPr>
          <a:xfrm>
            <a:off x="3779912" y="1124744"/>
            <a:ext cx="1508125" cy="892175"/>
            <a:chOff x="5410200" y="2819400"/>
            <a:chExt cx="1508125" cy="1074738"/>
          </a:xfrm>
          <a:solidFill>
            <a:schemeClr val="accent4">
              <a:lumMod val="60000"/>
              <a:lumOff val="40000"/>
            </a:schemeClr>
          </a:solidFill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 fontScale="92500"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Tempat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diskusi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dan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berbagi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informasi</a:t>
              </a:r>
              <a:r>
                <a:rPr lang="en-AU" sz="1400" b="1" dirty="0" smtClean="0">
                  <a:latin typeface="Bradley Hand ITC" pitchFamily="66" charset="0"/>
                </a:rPr>
                <a:t> gratis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528371" y="764704"/>
            <a:ext cx="1508125" cy="864096"/>
            <a:chOff x="5410200" y="2819400"/>
            <a:chExt cx="1508125" cy="1074738"/>
          </a:xfrm>
        </p:grpSpPr>
        <p:pic>
          <p:nvPicPr>
            <p:cNvPr id="28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Box 28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Pengguna</a:t>
              </a:r>
              <a:r>
                <a:rPr lang="en-AU" sz="1400" b="1" dirty="0" smtClean="0">
                  <a:latin typeface="Bradley Hand ITC" pitchFamily="66" charset="0"/>
                </a:rPr>
                <a:t> internet </a:t>
              </a:r>
              <a:r>
                <a:rPr lang="en-AU" sz="1400" b="1" dirty="0" err="1" smtClean="0">
                  <a:latin typeface="Bradley Hand ITC" pitchFamily="66" charset="0"/>
                </a:rPr>
                <a:t>secara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umum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236296" y="1599084"/>
            <a:ext cx="1508125" cy="1944216"/>
            <a:chOff x="5410200" y="2819400"/>
            <a:chExt cx="1508125" cy="1074738"/>
          </a:xfrm>
        </p:grpSpPr>
        <p:pic>
          <p:nvPicPr>
            <p:cNvPr id="31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31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Pengguna</a:t>
              </a:r>
              <a:r>
                <a:rPr lang="en-AU" sz="1400" b="1" dirty="0" smtClean="0">
                  <a:latin typeface="Bradley Hand ITC" pitchFamily="66" charset="0"/>
                </a:rPr>
                <a:t> internet </a:t>
              </a:r>
              <a:r>
                <a:rPr lang="en-AU" sz="1400" b="1" dirty="0" err="1" smtClean="0">
                  <a:latin typeface="Bradley Hand ITC" pitchFamily="66" charset="0"/>
                </a:rPr>
                <a:t>secara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khusus</a:t>
              </a:r>
              <a:r>
                <a:rPr lang="en-AU" sz="1400" b="1" dirty="0" smtClean="0">
                  <a:latin typeface="Bradley Hand ITC" pitchFamily="66" charset="0"/>
                </a:rPr>
                <a:t> (</a:t>
              </a:r>
              <a:r>
                <a:rPr lang="en-AU" sz="1400" b="1" dirty="0" err="1" smtClean="0">
                  <a:latin typeface="Bradley Hand ITC" pitchFamily="66" charset="0"/>
                </a:rPr>
                <a:t>anggota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kaskus</a:t>
              </a:r>
              <a:r>
                <a:rPr lang="en-AU" sz="1400" b="1" dirty="0" smtClean="0">
                  <a:latin typeface="Bradley Hand ITC" pitchFamily="66" charset="0"/>
                </a:rPr>
                <a:t>)yang </a:t>
              </a:r>
              <a:r>
                <a:rPr lang="en-AU" sz="1400" b="1" dirty="0" err="1" smtClean="0">
                  <a:latin typeface="Bradley Hand ITC" pitchFamily="66" charset="0"/>
                </a:rPr>
                <a:t>membutuhkan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informasi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terkini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380312" y="3573016"/>
            <a:ext cx="1508125" cy="864096"/>
            <a:chOff x="5410200" y="2819400"/>
            <a:chExt cx="1508125" cy="1074738"/>
          </a:xfrm>
        </p:grpSpPr>
        <p:pic>
          <p:nvPicPr>
            <p:cNvPr id="37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Box 37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Anggota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kaskus</a:t>
              </a:r>
              <a:r>
                <a:rPr lang="en-AU" sz="1400" b="1" dirty="0" smtClean="0">
                  <a:latin typeface="Bradley Hand ITC" pitchFamily="66" charset="0"/>
                </a:rPr>
                <a:t> yang </a:t>
              </a:r>
              <a:r>
                <a:rPr lang="en-AU" sz="1400" b="1" dirty="0" err="1" smtClean="0">
                  <a:latin typeface="Bradley Hand ITC" pitchFamily="66" charset="0"/>
                </a:rPr>
                <a:t>ingin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jual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beli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barang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528371" y="4437112"/>
            <a:ext cx="1508125" cy="864096"/>
            <a:chOff x="5410200" y="2819400"/>
            <a:chExt cx="1508125" cy="1074738"/>
          </a:xfrm>
        </p:grpSpPr>
        <p:pic>
          <p:nvPicPr>
            <p:cNvPr id="40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Box 40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Perusahaan yang </a:t>
              </a:r>
              <a:r>
                <a:rPr lang="en-AU" sz="1400" b="1" dirty="0" err="1" smtClean="0">
                  <a:latin typeface="Bradley Hand ITC" pitchFamily="66" charset="0"/>
                </a:rPr>
                <a:t>ingin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berpromosi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508104" y="1052736"/>
            <a:ext cx="1508125" cy="822082"/>
            <a:chOff x="5410200" y="2819400"/>
            <a:chExt cx="1508125" cy="1074738"/>
          </a:xfrm>
          <a:solidFill>
            <a:schemeClr val="accent1"/>
          </a:solidFill>
        </p:grpSpPr>
        <p:pic>
          <p:nvPicPr>
            <p:cNvPr id="43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Box 43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Komunitas</a:t>
              </a:r>
              <a:r>
                <a:rPr lang="en-AU" sz="1400" b="1" dirty="0" smtClean="0">
                  <a:latin typeface="Bradley Hand ITC" pitchFamily="66" charset="0"/>
                </a:rPr>
                <a:t> regional </a:t>
              </a:r>
              <a:r>
                <a:rPr lang="en-AU" sz="1400" b="1" dirty="0" err="1" smtClean="0">
                  <a:latin typeface="Bradley Hand ITC" pitchFamily="66" charset="0"/>
                </a:rPr>
                <a:t>dan</a:t>
              </a:r>
              <a:r>
                <a:rPr lang="en-AU" sz="1400" b="1" dirty="0" smtClean="0">
                  <a:latin typeface="Bradley Hand ITC" pitchFamily="66" charset="0"/>
                </a:rPr>
                <a:t> thread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656163" y="1988840"/>
            <a:ext cx="1508125" cy="504056"/>
            <a:chOff x="5410200" y="2819400"/>
            <a:chExt cx="1508125" cy="1074738"/>
          </a:xfrm>
          <a:solidFill>
            <a:schemeClr val="accent1"/>
          </a:solidFill>
        </p:grpSpPr>
        <p:pic>
          <p:nvPicPr>
            <p:cNvPr id="46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TextBox 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Word of mouth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592539" y="3471014"/>
            <a:ext cx="1508125" cy="673528"/>
            <a:chOff x="5410200" y="2819400"/>
            <a:chExt cx="1508125" cy="1074738"/>
          </a:xfrm>
          <a:solidFill>
            <a:schemeClr val="accent6">
              <a:lumMod val="75000"/>
            </a:schemeClr>
          </a:solidFill>
        </p:grpSpPr>
        <p:pic>
          <p:nvPicPr>
            <p:cNvPr id="49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Box 49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Situs</a:t>
              </a:r>
              <a:r>
                <a:rPr lang="en-AU" sz="1400" b="1" dirty="0" smtClean="0">
                  <a:latin typeface="Bradley Hand ITC" pitchFamily="66" charset="0"/>
                </a:rPr>
                <a:t> internet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580112" y="4267640"/>
            <a:ext cx="1508125" cy="673528"/>
            <a:chOff x="5410200" y="2819400"/>
            <a:chExt cx="1508125" cy="1074738"/>
          </a:xfrm>
          <a:solidFill>
            <a:schemeClr val="accent6">
              <a:lumMod val="75000"/>
            </a:schemeClr>
          </a:solidFill>
        </p:grpSpPr>
        <p:pic>
          <p:nvPicPr>
            <p:cNvPr id="52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Box 52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Mobile internet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879849" y="2121151"/>
            <a:ext cx="1508125" cy="892175"/>
            <a:chOff x="5410200" y="2819400"/>
            <a:chExt cx="1508125" cy="1074738"/>
          </a:xfrm>
          <a:solidFill>
            <a:schemeClr val="accent4">
              <a:lumMod val="60000"/>
              <a:lumOff val="40000"/>
            </a:schemeClr>
          </a:solidFill>
        </p:grpSpPr>
        <p:pic>
          <p:nvPicPr>
            <p:cNvPr id="55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TextBox 55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Tempat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promosi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produk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dengan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murah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779912" y="3040881"/>
            <a:ext cx="1508125" cy="892175"/>
            <a:chOff x="5410200" y="2819400"/>
            <a:chExt cx="1508125" cy="1074738"/>
          </a:xfrm>
          <a:solidFill>
            <a:schemeClr val="accent4">
              <a:lumMod val="60000"/>
              <a:lumOff val="40000"/>
            </a:schemeClr>
          </a:solidFill>
        </p:grpSpPr>
        <p:pic>
          <p:nvPicPr>
            <p:cNvPr id="58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TextBox 58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Tempat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jual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beli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untuk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barang-barang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umum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atau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unik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23728" y="1131240"/>
            <a:ext cx="1508125" cy="613497"/>
            <a:chOff x="5410200" y="2819400"/>
            <a:chExt cx="1508125" cy="1074738"/>
          </a:xfrm>
          <a:solidFill>
            <a:schemeClr val="bg1">
              <a:lumMod val="75000"/>
            </a:schemeClr>
          </a:solidFill>
        </p:grpSpPr>
        <p:pic>
          <p:nvPicPr>
            <p:cNvPr id="61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TextBox 61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endParaRPr lang="en-AU" sz="1050" b="1" dirty="0" smtClean="0">
                <a:latin typeface="Bradley Hand ITC" pitchFamily="66" charset="0"/>
              </a:endParaRPr>
            </a:p>
            <a:p>
              <a:r>
                <a:rPr lang="en-AU" sz="1400" b="1" dirty="0" smtClean="0">
                  <a:latin typeface="Bradley Hand ITC" pitchFamily="66" charset="0"/>
                </a:rPr>
                <a:t>          IT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051720" y="1951407"/>
            <a:ext cx="1508125" cy="613497"/>
            <a:chOff x="5410200" y="2819400"/>
            <a:chExt cx="1508125" cy="1074738"/>
          </a:xfrm>
          <a:solidFill>
            <a:schemeClr val="bg1">
              <a:lumMod val="75000"/>
            </a:schemeClr>
          </a:solidFill>
        </p:grpSpPr>
        <p:pic>
          <p:nvPicPr>
            <p:cNvPr id="65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TextBox 65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AU" sz="1400" b="1" dirty="0" smtClean="0">
                  <a:latin typeface="Bradley Hand ITC" pitchFamily="66" charset="0"/>
                </a:rPr>
                <a:t>Marketing</a:t>
              </a:r>
              <a:endParaRPr lang="en-AU" sz="2000" b="1" dirty="0">
                <a:latin typeface="Bradley Hand ITC" pitchFamily="66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127771" y="3789040"/>
            <a:ext cx="1508125" cy="613497"/>
            <a:chOff x="5410200" y="2819400"/>
            <a:chExt cx="1508125" cy="1074738"/>
          </a:xfrm>
          <a:solidFill>
            <a:schemeClr val="accent5">
              <a:lumMod val="60000"/>
              <a:lumOff val="40000"/>
            </a:schemeClr>
          </a:solidFill>
        </p:grpSpPr>
        <p:pic>
          <p:nvPicPr>
            <p:cNvPr id="68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TextBox 68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AU" sz="1400" b="1" dirty="0" smtClean="0">
                  <a:latin typeface="Bradley Hand ITC" pitchFamily="66" charset="0"/>
                </a:rPr>
                <a:t>Programmer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79712" y="4471687"/>
            <a:ext cx="1508125" cy="613497"/>
            <a:chOff x="5410200" y="2819400"/>
            <a:chExt cx="1508125" cy="1074738"/>
          </a:xfrm>
          <a:solidFill>
            <a:schemeClr val="accent5">
              <a:lumMod val="60000"/>
              <a:lumOff val="40000"/>
            </a:schemeClr>
          </a:solidFill>
        </p:grpSpPr>
        <p:pic>
          <p:nvPicPr>
            <p:cNvPr id="71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2" name="TextBox 71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AU" sz="1400" b="1" dirty="0" err="1" smtClean="0">
                  <a:latin typeface="Bradley Hand ITC" pitchFamily="66" charset="0"/>
                </a:rPr>
                <a:t>Infrastruktur</a:t>
              </a:r>
              <a:r>
                <a:rPr lang="en-AU" sz="1400" b="1" dirty="0" smtClean="0">
                  <a:latin typeface="Bradley Hand ITC" pitchFamily="66" charset="0"/>
                </a:rPr>
                <a:t> IT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27584" y="5839839"/>
            <a:ext cx="1508125" cy="613497"/>
            <a:chOff x="5410200" y="2819400"/>
            <a:chExt cx="1508125" cy="1074738"/>
          </a:xfrm>
          <a:solidFill>
            <a:srgbClr val="92D050"/>
          </a:solidFill>
        </p:grpSpPr>
        <p:pic>
          <p:nvPicPr>
            <p:cNvPr id="74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TextBox 74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AU" sz="1400" b="1" dirty="0" err="1" smtClean="0">
                  <a:latin typeface="Bradley Hand ITC" pitchFamily="66" charset="0"/>
                </a:rPr>
                <a:t>Biaya</a:t>
              </a:r>
              <a:r>
                <a:rPr lang="en-AU" sz="1400" b="1" dirty="0" smtClean="0">
                  <a:latin typeface="Bradley Hand ITC" pitchFamily="66" charset="0"/>
                </a:rPr>
                <a:t> IT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352179" y="5479799"/>
            <a:ext cx="1508125" cy="613497"/>
            <a:chOff x="5410200" y="2819400"/>
            <a:chExt cx="1508125" cy="1074738"/>
          </a:xfrm>
          <a:solidFill>
            <a:srgbClr val="92D050"/>
          </a:solidFill>
        </p:grpSpPr>
        <p:pic>
          <p:nvPicPr>
            <p:cNvPr id="77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78" name="TextBox 77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AU" sz="1400" b="1" dirty="0" err="1" smtClean="0">
                  <a:latin typeface="Bradley Hand ITC" pitchFamily="66" charset="0"/>
                </a:rPr>
                <a:t>Biaya</a:t>
              </a:r>
              <a:r>
                <a:rPr lang="en-AU" sz="1400" b="1" dirty="0" smtClean="0">
                  <a:latin typeface="Bradley Hand ITC" pitchFamily="66" charset="0"/>
                </a:rPr>
                <a:t> SDM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152107" y="5723788"/>
            <a:ext cx="1508125" cy="873564"/>
            <a:chOff x="5410200" y="2819400"/>
            <a:chExt cx="1508125" cy="1074738"/>
          </a:xfrm>
          <a:solidFill>
            <a:srgbClr val="00B0F0"/>
          </a:solidFill>
        </p:grpSpPr>
        <p:pic>
          <p:nvPicPr>
            <p:cNvPr id="80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81" name="TextBox 80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 fontScale="92500" lnSpcReduction="10000"/>
            </a:bodyPr>
            <a:lstStyle/>
            <a:p>
              <a:pPr marL="177800" indent="-177800">
                <a:buFontTx/>
                <a:buChar char="-"/>
              </a:pPr>
              <a:r>
                <a:rPr lang="en-AU" sz="1400" b="1" dirty="0" smtClean="0">
                  <a:latin typeface="Bradley Hand ITC" pitchFamily="66" charset="0"/>
                </a:rPr>
                <a:t>Free Access</a:t>
              </a:r>
            </a:p>
            <a:p>
              <a:pPr marL="177800" indent="-177800">
                <a:buFontTx/>
                <a:buChar char="-"/>
              </a:pPr>
              <a:r>
                <a:rPr lang="en-AU" sz="1400" b="1" dirty="0" smtClean="0">
                  <a:latin typeface="Bradley Hand ITC" pitchFamily="66" charset="0"/>
                </a:rPr>
                <a:t>Charge </a:t>
              </a:r>
              <a:r>
                <a:rPr lang="en-AU" sz="1400" b="1" dirty="0" err="1" smtClean="0">
                  <a:latin typeface="Bradley Hand ITC" pitchFamily="66" charset="0"/>
                </a:rPr>
                <a:t>untuk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layanan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ekstra</a:t>
              </a:r>
              <a:endParaRPr lang="en-AU" sz="1400" b="1" dirty="0" smtClean="0">
                <a:latin typeface="Bradley Hand ITC" pitchFamily="66" charset="0"/>
              </a:endParaRPr>
            </a:p>
            <a:p>
              <a:pPr marL="285750" indent="-285750">
                <a:buFontTx/>
                <a:buChar char="-"/>
              </a:pP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804248" y="5445224"/>
            <a:ext cx="1508125" cy="1162177"/>
            <a:chOff x="5410200" y="2819400"/>
            <a:chExt cx="1508125" cy="1074738"/>
          </a:xfrm>
          <a:solidFill>
            <a:srgbClr val="00B0F0"/>
          </a:solidFill>
        </p:grpSpPr>
        <p:pic>
          <p:nvPicPr>
            <p:cNvPr id="83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84" name="TextBox 83"/>
            <p:cNvSpPr txBox="1"/>
            <p:nvPr/>
          </p:nvSpPr>
          <p:spPr>
            <a:xfrm rot="21423860">
              <a:off x="5438775" y="2855824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pPr marL="285750" indent="-285750">
                <a:buFontTx/>
                <a:buChar char="-"/>
              </a:pPr>
              <a:r>
                <a:rPr lang="en-AU" sz="1400" b="1" dirty="0" err="1" smtClean="0">
                  <a:latin typeface="Bradley Hand ITC" pitchFamily="66" charset="0"/>
                </a:rPr>
                <a:t>Kaspay</a:t>
              </a:r>
              <a:endParaRPr lang="en-AU" sz="1400" b="1" dirty="0" smtClean="0">
                <a:latin typeface="Bradley Hand ITC" pitchFamily="66" charset="0"/>
              </a:endParaRPr>
            </a:p>
            <a:p>
              <a:pPr marL="285750" indent="-285750">
                <a:buFontTx/>
                <a:buChar char="-"/>
              </a:pPr>
              <a:r>
                <a:rPr lang="en-AU" sz="1400" b="1" dirty="0" err="1" smtClean="0">
                  <a:latin typeface="Bradley Hand ITC" pitchFamily="66" charset="0"/>
                </a:rPr>
                <a:t>Kasdonatur</a:t>
              </a:r>
              <a:endParaRPr lang="en-AU" sz="1400" b="1" dirty="0" smtClean="0">
                <a:latin typeface="Bradley Hand ITC" pitchFamily="66" charset="0"/>
              </a:endParaRPr>
            </a:p>
            <a:p>
              <a:pPr marL="285750" indent="-285750">
                <a:buFontTx/>
                <a:buChar char="-"/>
              </a:pPr>
              <a:r>
                <a:rPr lang="en-AU" sz="1400" b="1" dirty="0" err="1" smtClean="0">
                  <a:latin typeface="Bradley Hand ITC" pitchFamily="66" charset="0"/>
                </a:rPr>
                <a:t>Kas</a:t>
              </a:r>
              <a:r>
                <a:rPr lang="en-AU" sz="1400" b="1" dirty="0" smtClean="0">
                  <a:latin typeface="Bradley Hand ITC" pitchFamily="66" charset="0"/>
                </a:rPr>
                <a:t>. Ads</a:t>
              </a:r>
            </a:p>
            <a:p>
              <a:pPr marL="285750" indent="-285750">
                <a:buFontTx/>
                <a:buChar char="-"/>
              </a:pPr>
              <a:r>
                <a:rPr lang="en-AU" sz="1400" b="1" dirty="0" smtClean="0">
                  <a:latin typeface="Bradley Hand ITC" pitchFamily="66" charset="0"/>
                </a:rPr>
                <a:t>E-</a:t>
              </a:r>
              <a:r>
                <a:rPr lang="en-AU" sz="1400" b="1" dirty="0" err="1" smtClean="0">
                  <a:latin typeface="Bradley Hand ITC" pitchFamily="66" charset="0"/>
                </a:rPr>
                <a:t>pulsa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00971" y="1412776"/>
            <a:ext cx="1508125" cy="1162177"/>
            <a:chOff x="5410200" y="2819400"/>
            <a:chExt cx="1508125" cy="1074738"/>
          </a:xfrm>
          <a:solidFill>
            <a:srgbClr val="FFC000"/>
          </a:solidFill>
        </p:grpSpPr>
        <p:pic>
          <p:nvPicPr>
            <p:cNvPr id="86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87" name="TextBox 86"/>
            <p:cNvSpPr txBox="1"/>
            <p:nvPr/>
          </p:nvSpPr>
          <p:spPr>
            <a:xfrm rot="21423860">
              <a:off x="5438775" y="2855824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 lnSpcReduction="10000"/>
            </a:bodyPr>
            <a:lstStyle/>
            <a:p>
              <a:r>
                <a:rPr lang="en-AU" sz="1400" b="1" dirty="0" err="1" smtClean="0">
                  <a:latin typeface="Bradley Hand ITC" pitchFamily="66" charset="0"/>
                </a:rPr>
                <a:t>Anggota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kaskus</a:t>
              </a:r>
              <a:r>
                <a:rPr lang="en-AU" sz="1400" b="1" dirty="0" smtClean="0">
                  <a:latin typeface="Bradley Hand ITC" pitchFamily="66" charset="0"/>
                </a:rPr>
                <a:t> yang </a:t>
              </a:r>
              <a:r>
                <a:rPr lang="en-AU" sz="1400" b="1" dirty="0" err="1" smtClean="0">
                  <a:latin typeface="Bradley Hand ITC" pitchFamily="66" charset="0"/>
                </a:rPr>
                <a:t>ingin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memberikan</a:t>
              </a:r>
              <a:r>
                <a:rPr lang="en-AU" sz="1400" b="1" dirty="0" smtClean="0">
                  <a:latin typeface="Bradley Hand ITC" pitchFamily="66" charset="0"/>
                </a:rPr>
                <a:t> </a:t>
              </a:r>
              <a:r>
                <a:rPr lang="en-AU" sz="1400" b="1" dirty="0" err="1" smtClean="0">
                  <a:latin typeface="Bradley Hand ITC" pitchFamily="66" charset="0"/>
                </a:rPr>
                <a:t>informasi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44987" y="2708920"/>
            <a:ext cx="1508125" cy="816719"/>
            <a:chOff x="5410200" y="2819400"/>
            <a:chExt cx="1508125" cy="1074738"/>
          </a:xfrm>
          <a:solidFill>
            <a:srgbClr val="FFC000"/>
          </a:solidFill>
        </p:grpSpPr>
        <p:pic>
          <p:nvPicPr>
            <p:cNvPr id="89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90" name="TextBox 89"/>
            <p:cNvSpPr txBox="1"/>
            <p:nvPr/>
          </p:nvSpPr>
          <p:spPr>
            <a:xfrm rot="21423860">
              <a:off x="5438775" y="2855824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Supplier </a:t>
              </a:r>
              <a:r>
                <a:rPr lang="en-AU" sz="1400" b="1" dirty="0" err="1" smtClean="0">
                  <a:latin typeface="Bradley Hand ITC" pitchFamily="66" charset="0"/>
                </a:rPr>
                <a:t>infrastruktur</a:t>
              </a:r>
              <a:r>
                <a:rPr lang="en-AU" sz="1400" b="1" dirty="0" smtClean="0">
                  <a:latin typeface="Bradley Hand ITC" pitchFamily="66" charset="0"/>
                </a:rPr>
                <a:t> IT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00971" y="3692401"/>
            <a:ext cx="1508125" cy="816719"/>
            <a:chOff x="5410200" y="2819400"/>
            <a:chExt cx="1508125" cy="1074738"/>
          </a:xfrm>
          <a:solidFill>
            <a:srgbClr val="FFC000"/>
          </a:solidFill>
        </p:grpSpPr>
        <p:pic>
          <p:nvPicPr>
            <p:cNvPr id="95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TextBox 95"/>
            <p:cNvSpPr txBox="1"/>
            <p:nvPr/>
          </p:nvSpPr>
          <p:spPr>
            <a:xfrm rot="21423860">
              <a:off x="5438775" y="2855824"/>
              <a:ext cx="1447800" cy="990600"/>
            </a:xfrm>
            <a:prstGeom prst="rect">
              <a:avLst/>
            </a:prstGeom>
            <a:grpFill/>
          </p:spPr>
          <p:txBody>
            <a:bodyPr wrap="square" rtlCol="0">
              <a:normAutofit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Supplier </a:t>
              </a:r>
              <a:r>
                <a:rPr lang="en-AU" sz="1400" b="1" dirty="0" err="1" smtClean="0">
                  <a:latin typeface="Bradley Hand ITC" pitchFamily="66" charset="0"/>
                </a:rPr>
                <a:t>infrastruktur</a:t>
              </a:r>
              <a:r>
                <a:rPr lang="en-AU" sz="1400" b="1" dirty="0" smtClean="0">
                  <a:latin typeface="Bradley Hand ITC" pitchFamily="66" charset="0"/>
                </a:rPr>
                <a:t> IT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6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Osterwalder</a:t>
            </a:r>
            <a:r>
              <a:rPr lang="en-US" dirty="0"/>
              <a:t>, Alexander </a:t>
            </a:r>
            <a:r>
              <a:rPr lang="en-US" dirty="0" err="1"/>
              <a:t>dan</a:t>
            </a:r>
            <a:r>
              <a:rPr lang="en-US" dirty="0"/>
              <a:t> Yves </a:t>
            </a:r>
            <a:r>
              <a:rPr lang="en-US" dirty="0" err="1"/>
              <a:t>Pigneur</a:t>
            </a:r>
            <a:r>
              <a:rPr lang="en-US" dirty="0"/>
              <a:t>., 2014. </a:t>
            </a:r>
            <a:r>
              <a:rPr lang="en-US" i="1" dirty="0"/>
              <a:t>Business Model Generation, </a:t>
            </a:r>
            <a:r>
              <a:rPr lang="en-US" dirty="0" err="1"/>
              <a:t>PT.Elex</a:t>
            </a:r>
            <a:r>
              <a:rPr lang="en-US" dirty="0"/>
              <a:t> Media </a:t>
            </a:r>
            <a:r>
              <a:rPr lang="en-US" dirty="0" err="1"/>
              <a:t>Komputindo</a:t>
            </a:r>
            <a:r>
              <a:rPr lang="en-US" dirty="0"/>
              <a:t>, Jakarta.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0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/>
          <a:lstStyle/>
          <a:p>
            <a:r>
              <a:rPr lang="en-US" sz="5400" dirty="0" smtClean="0"/>
              <a:t>TERIMA KASIH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tabLst>
                <a:tab pos="398463" algn="l"/>
              </a:tabLst>
            </a:pPr>
            <a:r>
              <a:rPr lang="en-US" dirty="0" smtClean="0"/>
              <a:t>9.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ketujuh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	key activities</a:t>
            </a:r>
          </a:p>
          <a:p>
            <a:pPr marL="0" indent="0" eaLnBrk="1" hangingPunct="1">
              <a:buNone/>
              <a:tabLst>
                <a:tab pos="398463" algn="l"/>
              </a:tabLst>
            </a:pPr>
            <a:r>
              <a:rPr lang="en-US" dirty="0" smtClean="0"/>
              <a:t>10.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kedelapan</a:t>
            </a:r>
            <a:r>
              <a:rPr lang="en-US" dirty="0" smtClean="0"/>
              <a:t> 	</a:t>
            </a:r>
            <a:r>
              <a:rPr lang="en-US" dirty="0" err="1" smtClean="0"/>
              <a:t>yaitu</a:t>
            </a:r>
            <a:r>
              <a:rPr lang="en-US" dirty="0" smtClean="0"/>
              <a:t> key partnership</a:t>
            </a:r>
          </a:p>
          <a:p>
            <a:pPr marL="0" indent="0" eaLnBrk="1" hangingPunct="1">
              <a:buNone/>
              <a:tabLst>
                <a:tab pos="398463" algn="l"/>
              </a:tabLst>
            </a:pPr>
            <a:r>
              <a:rPr lang="en-US" dirty="0" smtClean="0"/>
              <a:t>11.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cost structure, 	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kesembilan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	BMC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6852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?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Definisi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(</a:t>
            </a:r>
            <a:r>
              <a:rPr lang="en-US" dirty="0" err="1" smtClean="0"/>
              <a:t>elemen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Komponen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dilayani</a:t>
            </a:r>
            <a:r>
              <a:rPr lang="en-US" dirty="0" smtClean="0"/>
              <a:t> (who it serves)</a:t>
            </a:r>
          </a:p>
          <a:p>
            <a:pPr eaLnBrk="1" hangingPunct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(what it provides)</a:t>
            </a:r>
          </a:p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(how it provides its product)</a:t>
            </a:r>
          </a:p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(how it creates money)</a:t>
            </a:r>
          </a:p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3581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?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di unit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endParaRPr lang="en-US" dirty="0" smtClean="0"/>
          </a:p>
          <a:p>
            <a:pPr eaLnBrk="1" hangingPunct="1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komponennya</a:t>
            </a:r>
            <a:endParaRPr lang="en-US" dirty="0" smtClean="0"/>
          </a:p>
          <a:p>
            <a:pPr eaLnBrk="1" hangingPunct="1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eaLnBrk="1" hangingPunct="1"/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konsekuensinya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7813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id-ID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Magaretta</a:t>
            </a:r>
            <a:r>
              <a:rPr lang="en-US" dirty="0" smtClean="0"/>
              <a:t> (2002): “model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profesionalnya</a:t>
            </a:r>
            <a:r>
              <a:rPr lang="en-US" dirty="0" smtClean="0"/>
              <a:t> </a:t>
            </a:r>
            <a:r>
              <a:rPr lang="en-US" dirty="0" err="1" smtClean="0"/>
              <a:t>menggagas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mengujinya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untukmembuat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pesaing-pesaingnya</a:t>
            </a:r>
            <a:r>
              <a:rPr lang="en-US" dirty="0" smtClean="0"/>
              <a:t>” (Harvard Business Review, 2002)</a:t>
            </a:r>
          </a:p>
          <a:p>
            <a:pPr eaLnBrk="1" hangingPunct="1"/>
            <a:r>
              <a:rPr lang="en-US" b="1" dirty="0" smtClean="0"/>
              <a:t>Model </a:t>
            </a:r>
            <a:r>
              <a:rPr lang="en-US" b="1" dirty="0" err="1" smtClean="0"/>
              <a:t>bisnis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40288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6856" y="26460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Business Model Canvas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8599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182</TotalTime>
  <Words>1523</Words>
  <Application>Microsoft Macintosh PowerPoint</Application>
  <PresentationFormat>On-screen Show (4:3)</PresentationFormat>
  <Paragraphs>231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Bradley Hand ITC</vt:lpstr>
      <vt:lpstr>Calibri</vt:lpstr>
      <vt:lpstr>Calibri Light</vt:lpstr>
      <vt:lpstr>Comic Sans MS</vt:lpstr>
      <vt:lpstr>Arial</vt:lpstr>
      <vt:lpstr>Master Slide</vt:lpstr>
      <vt:lpstr>PowerPoint Presentation</vt:lpstr>
      <vt:lpstr>Tujuan Pembelajaran</vt:lpstr>
      <vt:lpstr>Tujuan Pembelajaran</vt:lpstr>
      <vt:lpstr>Tujuan Pembelajaran</vt:lpstr>
      <vt:lpstr>Apa itu model bisnis?</vt:lpstr>
      <vt:lpstr>Komponen model bisnis</vt:lpstr>
      <vt:lpstr>Mengapa kita perlu model bisnis?</vt:lpstr>
      <vt:lpstr>Model Bisnis dan Strategi Bisnis</vt:lpstr>
      <vt:lpstr>Business Model Canvas</vt:lpstr>
      <vt:lpstr>Business Model Canvas (BMC)</vt:lpstr>
      <vt:lpstr>PowerPoint Presentation</vt:lpstr>
      <vt:lpstr>9  Elemen BMC</vt:lpstr>
      <vt:lpstr>1. Customer Segments </vt:lpstr>
      <vt:lpstr>1. Customer Segments </vt:lpstr>
      <vt:lpstr>1. Customer Segments </vt:lpstr>
      <vt:lpstr>1. Customer Segments </vt:lpstr>
      <vt:lpstr>2. Value Propositions </vt:lpstr>
      <vt:lpstr>2. Value Propositions </vt:lpstr>
      <vt:lpstr>2. Value Propositions </vt:lpstr>
      <vt:lpstr>3. Channels</vt:lpstr>
      <vt:lpstr>3. Channels</vt:lpstr>
      <vt:lpstr>3. Channels</vt:lpstr>
      <vt:lpstr>4. Customer Relationship</vt:lpstr>
      <vt:lpstr>4. Customer Relationships</vt:lpstr>
      <vt:lpstr>4. Customer Relationships</vt:lpstr>
      <vt:lpstr>5. Revenue Streams</vt:lpstr>
      <vt:lpstr>5. Revenue Streams</vt:lpstr>
      <vt:lpstr>6. Key Resources</vt:lpstr>
      <vt:lpstr>6. Key Resources</vt:lpstr>
      <vt:lpstr>7. Key Activities</vt:lpstr>
      <vt:lpstr>8. Key Partnerships</vt:lpstr>
      <vt:lpstr>8. Key Partnerships</vt:lpstr>
      <vt:lpstr>9. Cost Structure</vt:lpstr>
      <vt:lpstr>Business Model Canvas: KASKUS </vt:lpstr>
      <vt:lpstr>Daftar Pustaka</vt:lpstr>
      <vt:lpstr>TERIMA KASIH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Suryanti</dc:creator>
  <cp:lastModifiedBy>Microsoft Office User</cp:lastModifiedBy>
  <cp:revision>51</cp:revision>
  <dcterms:created xsi:type="dcterms:W3CDTF">2012-05-20T22:46:17Z</dcterms:created>
  <dcterms:modified xsi:type="dcterms:W3CDTF">2019-09-30T08:56:38Z</dcterms:modified>
</cp:coreProperties>
</file>