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Lst>
  <p:notesMasterIdLst>
    <p:notesMasterId r:id="rId73"/>
  </p:notesMasterIdLst>
  <p:sldIdLst>
    <p:sldId id="256" r:id="rId2"/>
    <p:sldId id="257" r:id="rId3"/>
    <p:sldId id="258" r:id="rId4"/>
    <p:sldId id="259" r:id="rId5"/>
    <p:sldId id="260" r:id="rId6"/>
    <p:sldId id="297" r:id="rId7"/>
    <p:sldId id="296" r:id="rId8"/>
    <p:sldId id="298" r:id="rId9"/>
    <p:sldId id="263" r:id="rId10"/>
    <p:sldId id="302" r:id="rId11"/>
    <p:sldId id="264" r:id="rId12"/>
    <p:sldId id="326" r:id="rId13"/>
    <p:sldId id="327" r:id="rId14"/>
    <p:sldId id="301" r:id="rId15"/>
    <p:sldId id="300" r:id="rId16"/>
    <p:sldId id="303" r:id="rId17"/>
    <p:sldId id="304" r:id="rId18"/>
    <p:sldId id="305" r:id="rId19"/>
    <p:sldId id="306" r:id="rId20"/>
    <p:sldId id="322" r:id="rId21"/>
    <p:sldId id="307" r:id="rId22"/>
    <p:sldId id="319" r:id="rId23"/>
    <p:sldId id="320" r:id="rId24"/>
    <p:sldId id="321" r:id="rId25"/>
    <p:sldId id="308" r:id="rId26"/>
    <p:sldId id="310" r:id="rId27"/>
    <p:sldId id="312" r:id="rId28"/>
    <p:sldId id="313" r:id="rId29"/>
    <p:sldId id="314" r:id="rId30"/>
    <p:sldId id="315" r:id="rId31"/>
    <p:sldId id="265" r:id="rId32"/>
    <p:sldId id="266" r:id="rId33"/>
    <p:sldId id="316" r:id="rId34"/>
    <p:sldId id="317" r:id="rId35"/>
    <p:sldId id="318" r:id="rId36"/>
    <p:sldId id="261" r:id="rId37"/>
    <p:sldId id="267" r:id="rId38"/>
    <p:sldId id="270" r:id="rId39"/>
    <p:sldId id="325" r:id="rId40"/>
    <p:sldId id="268" r:id="rId41"/>
    <p:sldId id="269" r:id="rId42"/>
    <p:sldId id="262" r:id="rId43"/>
    <p:sldId id="329" r:id="rId44"/>
    <p:sldId id="328" r:id="rId45"/>
    <p:sldId id="330" r:id="rId46"/>
    <p:sldId id="271" r:id="rId47"/>
    <p:sldId id="272" r:id="rId48"/>
    <p:sldId id="273" r:id="rId49"/>
    <p:sldId id="274" r:id="rId50"/>
    <p:sldId id="275" r:id="rId51"/>
    <p:sldId id="324" r:id="rId52"/>
    <p:sldId id="276" r:id="rId53"/>
    <p:sldId id="277" r:id="rId54"/>
    <p:sldId id="278" r:id="rId55"/>
    <p:sldId id="279" r:id="rId56"/>
    <p:sldId id="280" r:id="rId57"/>
    <p:sldId id="323" r:id="rId58"/>
    <p:sldId id="281" r:id="rId59"/>
    <p:sldId id="282" r:id="rId60"/>
    <p:sldId id="283" r:id="rId61"/>
    <p:sldId id="284" r:id="rId62"/>
    <p:sldId id="285" r:id="rId63"/>
    <p:sldId id="286" r:id="rId64"/>
    <p:sldId id="287" r:id="rId65"/>
    <p:sldId id="288" r:id="rId66"/>
    <p:sldId id="290" r:id="rId67"/>
    <p:sldId id="291" r:id="rId68"/>
    <p:sldId id="292" r:id="rId69"/>
    <p:sldId id="293" r:id="rId70"/>
    <p:sldId id="289" r:id="rId71"/>
    <p:sldId id="331" r:id="rId7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snapVertSplitter="1" vertBarState="minimized" horzBarState="maximized">
    <p:restoredLeft sz="32787"/>
    <p:restoredTop sz="76882" autoAdjust="0"/>
  </p:normalViewPr>
  <p:slideViewPr>
    <p:cSldViewPr>
      <p:cViewPr>
        <p:scale>
          <a:sx n="57" d="100"/>
          <a:sy n="57" d="100"/>
        </p:scale>
        <p:origin x="-1170"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61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578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ABFFE25-3B2C-4A98-862E-FF10FB40028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id-ID" smtClean="0"/>
          </a:p>
        </p:txBody>
      </p:sp>
      <p:sp>
        <p:nvSpPr>
          <p:cNvPr id="76804" name="Slide Number Placeholder 3"/>
          <p:cNvSpPr>
            <a:spLocks noGrp="1"/>
          </p:cNvSpPr>
          <p:nvPr>
            <p:ph type="sldNum" sz="quarter" idx="5"/>
          </p:nvPr>
        </p:nvSpPr>
        <p:spPr>
          <a:noFill/>
        </p:spPr>
        <p:txBody>
          <a:bodyPr/>
          <a:lstStyle/>
          <a:p>
            <a:fld id="{B87AB286-C92D-4B27-9E55-3F0C3D1B0953}" type="slidenum">
              <a:rPr lang="en-US" smtClean="0"/>
              <a:pPr/>
              <a:t>4</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BF537F4-A45B-43C1-BC8B-5139687E7A34}" type="slidenum">
              <a:rPr lang="en-US" smtClean="0"/>
              <a:pPr/>
              <a:t>34</a:t>
            </a:fld>
            <a:endParaRPr lang="en-US" smtClean="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smtClean="0"/>
              <a:t>Ini profil temperatur didalam drum mixer.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362D892-4A08-45BB-9749-104356D40983}" type="slidenum">
              <a:rPr lang="en-US" smtClean="0"/>
              <a:pPr/>
              <a:t>35</a:t>
            </a:fld>
            <a:endParaRPr lang="en-US" smtClean="0"/>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n-US" smtClean="0"/>
              <a:t>Jenis drum yang berikut dengan produksi 200 ton per jam yang di rakit menjadi enam bagian</a:t>
            </a:r>
          </a:p>
          <a:p>
            <a:r>
              <a:rPr lang="en-US" smtClean="0"/>
              <a:t>yang dapat dibongkar-pasang.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buFont typeface="Arial" pitchFamily="34" charset="0"/>
              <a:buChar char="•"/>
              <a:defRPr/>
            </a:pPr>
            <a:r>
              <a:rPr lang="id-ID" dirty="0" smtClean="0"/>
              <a:t>Catatan untuk finisher :</a:t>
            </a:r>
          </a:p>
          <a:p>
            <a:pPr marL="228600" indent="-228600">
              <a:buFont typeface="+mj-lt"/>
              <a:buAutoNum type="arabicPeriod"/>
              <a:defRPr/>
            </a:pPr>
            <a:r>
              <a:rPr lang="id-ID" dirty="0" smtClean="0"/>
              <a:t>Yang memakai ban lebih leluasa dalam manuper disekitar proyek, untuk memindahkan dan memasang menghampar hot mix</a:t>
            </a:r>
          </a:p>
          <a:p>
            <a:pPr marL="228600" indent="-228600">
              <a:buFont typeface="+mj-lt"/>
              <a:buAutoNum type="arabicPeriod"/>
              <a:defRPr/>
            </a:pPr>
            <a:r>
              <a:rPr lang="id-ID" dirty="0" smtClean="0"/>
              <a:t>Yang memakai track biasanya lebih kuat untuk extension lebar hamparan, cocok untuk daerah grade yang terjal dan diatas agregat klas A dan lebih rata menghampar hot mix.</a:t>
            </a:r>
            <a:endParaRPr lang="id-ID" dirty="0"/>
          </a:p>
        </p:txBody>
      </p:sp>
      <p:sp>
        <p:nvSpPr>
          <p:cNvPr id="88068" name="Slide Number Placeholder 3"/>
          <p:cNvSpPr>
            <a:spLocks noGrp="1"/>
          </p:cNvSpPr>
          <p:nvPr>
            <p:ph type="sldNum" sz="quarter" idx="5"/>
          </p:nvPr>
        </p:nvSpPr>
        <p:spPr>
          <a:noFill/>
        </p:spPr>
        <p:txBody>
          <a:bodyPr/>
          <a:lstStyle/>
          <a:p>
            <a:fld id="{5382CCB5-0F0F-48F3-921A-9E96D7E8BA2B}" type="slidenum">
              <a:rPr lang="en-US" smtClean="0"/>
              <a:pPr/>
              <a:t>43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989CA3B-D8EB-4995-B0A4-EB8DA433E85B}" type="slidenum">
              <a:rPr lang="en-US" smtClean="0"/>
              <a:pPr/>
              <a:t>10</a:t>
            </a:fld>
            <a:endParaRPr lang="en-US" smtClean="0"/>
          </a:p>
        </p:txBody>
      </p:sp>
      <p:sp>
        <p:nvSpPr>
          <p:cNvPr id="77827" name="Rectangle 1026"/>
          <p:cNvSpPr>
            <a:spLocks noChangeArrowheads="1" noTextEdit="1"/>
          </p:cNvSpPr>
          <p:nvPr>
            <p:ph type="sldImg"/>
          </p:nvPr>
        </p:nvSpPr>
        <p:spPr>
          <a:ln/>
        </p:spPr>
      </p:sp>
      <p:sp>
        <p:nvSpPr>
          <p:cNvPr id="77828" name="Rectangle 1027"/>
          <p:cNvSpPr>
            <a:spLocks noGrp="1" noChangeArrowheads="1"/>
          </p:cNvSpPr>
          <p:nvPr>
            <p:ph type="body" idx="1"/>
          </p:nvPr>
        </p:nvSpPr>
        <p:spPr>
          <a:noFill/>
          <a:ln/>
        </p:spPr>
        <p:txBody>
          <a:bodyPr/>
          <a:lstStyle/>
          <a:p>
            <a:r>
              <a:rPr lang="en-US" smtClean="0"/>
              <a:t>Berkaitan dengan jenis alat AMP- penggunaan dasar adalah sama</a:t>
            </a:r>
          </a:p>
          <a:p>
            <a:r>
              <a:rPr lang="en-US" smtClean="0"/>
              <a:t>Seperti terlihat pada slide berikut ini.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77D4EBD-A0F0-44D7-AB72-9FB3D2F9253A}" type="slidenum">
              <a:rPr lang="en-US" smtClean="0"/>
              <a:pPr/>
              <a:t>14</a:t>
            </a:fld>
            <a:endParaRPr lang="en-US" smtClean="0"/>
          </a:p>
        </p:txBody>
      </p:sp>
      <p:sp>
        <p:nvSpPr>
          <p:cNvPr id="78851" name="Rectangle 1026"/>
          <p:cNvSpPr>
            <a:spLocks noChangeArrowheads="1" noTextEdit="1"/>
          </p:cNvSpPr>
          <p:nvPr>
            <p:ph type="sldImg"/>
          </p:nvPr>
        </p:nvSpPr>
        <p:spPr>
          <a:ln/>
        </p:spPr>
      </p:sp>
      <p:sp>
        <p:nvSpPr>
          <p:cNvPr id="78852" name="Rectangle 1027"/>
          <p:cNvSpPr>
            <a:spLocks noGrp="1" noChangeArrowheads="1"/>
          </p:cNvSpPr>
          <p:nvPr>
            <p:ph type="body" idx="1"/>
          </p:nvPr>
        </p:nvSpPr>
        <p:spPr>
          <a:noFill/>
          <a:ln/>
        </p:spPr>
        <p:txBody>
          <a:bodyPr/>
          <a:lstStyle/>
          <a:p>
            <a:r>
              <a:rPr lang="en-US" smtClean="0"/>
              <a:t>Berikut ini jenis AMP Drum mixer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E484CF3-4FF4-48E5-9D03-445984EBF33A}" type="slidenum">
              <a:rPr lang="en-US" smtClean="0"/>
              <a:pPr/>
              <a:t>26</a:t>
            </a:fld>
            <a:endParaRPr lang="en-US" smtClean="0"/>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mtClean="0"/>
              <a:t>Berbagai efisiensi jenis colektor debu.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08A8A7E-3B6D-4667-94C5-61DCD54D2701}" type="slidenum">
              <a:rPr lang="en-US" smtClean="0"/>
              <a:pPr/>
              <a:t>27</a:t>
            </a:fld>
            <a:endParaRPr lang="en-US" smtClean="0"/>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smtClean="0"/>
              <a:t>Hot mix diangkut ke tempat penghamparan dgn truk. Jenis alat akan bermacam-macam</a:t>
            </a:r>
          </a:p>
          <a:p>
            <a:r>
              <a:rPr lang="en-US" smtClean="0"/>
              <a:t>dari satu kontraktor dengan kontraktor lainnya. Kuantitas hot mix yang diangkut ke tempat pengaspalan</a:t>
            </a:r>
          </a:p>
          <a:p>
            <a:r>
              <a:rPr lang="en-US" smtClean="0"/>
              <a:t>ditentukan oleh salah satu metoda yaitu penimbangan truk atau menggunakan sistem pencatatan</a:t>
            </a:r>
          </a:p>
          <a:p>
            <a:r>
              <a:rPr lang="en-US" smtClean="0"/>
              <a:t>otomatis. Ini salah satu pengendali AMP dgn komputer.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B3E8726-D9B4-4837-9216-6D4EB4C550AE}" type="slidenum">
              <a:rPr lang="en-US" smtClean="0"/>
              <a:pPr/>
              <a:t>28</a:t>
            </a:fld>
            <a:endParaRPr lang="en-US" smtClean="0"/>
          </a:p>
        </p:txBody>
      </p:sp>
      <p:sp>
        <p:nvSpPr>
          <p:cNvPr id="81923" name="Rectangle 2"/>
          <p:cNvSpPr>
            <a:spLocks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smtClean="0"/>
              <a:t>Dari dryer material bergerak keatas sampai hot elevator dan ditimbang pada alat peimbang</a:t>
            </a:r>
          </a:p>
          <a:p>
            <a:r>
              <a:rPr lang="en-US" smtClean="0"/>
              <a:t>lalu dijatuhkan pada pug mill dimana aspal dan agregat dicampurkan.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3823700-F59C-423C-8EA3-B3FE67E8C1E1}" type="slidenum">
              <a:rPr lang="en-US" smtClean="0"/>
              <a:pPr/>
              <a:t>29</a:t>
            </a:fld>
            <a:endParaRPr lang="en-US" smtClean="0"/>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smtClean="0"/>
              <a:t>Setelah material sampai pada hot levator, lalu disaring dan dipisahkan pada hot bin.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27CEA91-4AF6-4069-8D3A-0DFDB31830A2}" type="slidenum">
              <a:rPr lang="en-US" smtClean="0"/>
              <a:pPr/>
              <a:t>30</a:t>
            </a:fld>
            <a:endParaRPr lang="en-US" smtClean="0"/>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smtClean="0"/>
              <a:t>Unit pencampur pada jenis takar. Aspal dan agregat dicampur disini.</a:t>
            </a:r>
          </a:p>
          <a:p>
            <a:r>
              <a:rPr lang="en-US" smtClean="0"/>
              <a:t>Lamanya pencampuran harus cukup untuk menghasilkan campuran yg merata.</a:t>
            </a:r>
          </a:p>
          <a:p>
            <a:r>
              <a:rPr lang="en-US" smtClean="0"/>
              <a:t>Sehingga butiran terselimuti aspal secara merata. Apabila pencampuran terlalu lama</a:t>
            </a:r>
          </a:p>
          <a:p>
            <a:r>
              <a:rPr lang="en-US" smtClean="0"/>
              <a:t>akan berpenagaruh buruk pada sifat aspal.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AACE358-6325-4BB8-929A-0A1182F8AAB6}" type="slidenum">
              <a:rPr lang="en-US" smtClean="0"/>
              <a:pPr/>
              <a:t>33</a:t>
            </a:fld>
            <a:endParaRPr lang="en-US" smtClean="0"/>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smtClean="0"/>
              <a:t>Ini skematis dryer jenis AMP drum mix</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7CFFC3E6-F893-40AC-8FD1-80C36B0B7B11}"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6" name="Slide Number Placeholder 5"/>
          <p:cNvSpPr>
            <a:spLocks noGrp="1"/>
          </p:cNvSpPr>
          <p:nvPr>
            <p:ph type="sldNum" sz="quarter" idx="12"/>
          </p:nvPr>
        </p:nvSpPr>
        <p:spPr/>
        <p:txBody>
          <a:bodyPr/>
          <a:lstStyle/>
          <a:p>
            <a:pPr>
              <a:defRPr/>
            </a:pPr>
            <a:fld id="{C60B7C89-7005-40E4-9B9E-EFB9906BE9AC}"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6" name="Slide Number Placeholder 5"/>
          <p:cNvSpPr>
            <a:spLocks noGrp="1"/>
          </p:cNvSpPr>
          <p:nvPr>
            <p:ph type="sldNum" sz="quarter" idx="12"/>
          </p:nvPr>
        </p:nvSpPr>
        <p:spPr/>
        <p:txBody>
          <a:bodyPr/>
          <a:lstStyle/>
          <a:p>
            <a:pPr>
              <a:defRPr/>
            </a:pPr>
            <a:fld id="{419C195A-C5AA-42D2-B617-10F1E1A322B1}"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6" name="Slide Number Placeholder 5"/>
          <p:cNvSpPr>
            <a:spLocks noGrp="1"/>
          </p:cNvSpPr>
          <p:nvPr>
            <p:ph type="sldNum" sz="quarter" idx="12"/>
          </p:nvPr>
        </p:nvSpPr>
        <p:spPr/>
        <p:txBody>
          <a:bodyPr/>
          <a:lstStyle/>
          <a:p>
            <a:pPr>
              <a:defRPr/>
            </a:pPr>
            <a:fld id="{C2750BAA-BD23-4849-8913-4F29348D1561}"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r>
              <a:rPr lang="en-US" smtClean="0"/>
              <a:t>RACHMAT AGUS. HP : 0816996389. email :saungkarta@yahoo.co.uk</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FB81AAAF-9096-48EA-AA91-7046DB6835F2}"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7" name="Slide Number Placeholder 6"/>
          <p:cNvSpPr>
            <a:spLocks noGrp="1"/>
          </p:cNvSpPr>
          <p:nvPr>
            <p:ph type="sldNum" sz="quarter" idx="12"/>
          </p:nvPr>
        </p:nvSpPr>
        <p:spPr/>
        <p:txBody>
          <a:bodyPr/>
          <a:lstStyle/>
          <a:p>
            <a:pPr>
              <a:defRPr/>
            </a:pPr>
            <a:fld id="{BEDF3618-44D0-4AE8-9637-787F75FE3861}"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9" name="Slide Number Placeholder 8"/>
          <p:cNvSpPr>
            <a:spLocks noGrp="1"/>
          </p:cNvSpPr>
          <p:nvPr>
            <p:ph type="sldNum" sz="quarter" idx="12"/>
          </p:nvPr>
        </p:nvSpPr>
        <p:spPr/>
        <p:txBody>
          <a:bodyPr/>
          <a:lstStyle/>
          <a:p>
            <a:pPr>
              <a:defRPr/>
            </a:pPr>
            <a:fld id="{9DEF79A4-D857-44E6-B87D-9551DF0FF511}"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5" name="Slide Number Placeholder 4"/>
          <p:cNvSpPr>
            <a:spLocks noGrp="1"/>
          </p:cNvSpPr>
          <p:nvPr>
            <p:ph type="sldNum" sz="quarter" idx="12"/>
          </p:nvPr>
        </p:nvSpPr>
        <p:spPr/>
        <p:txBody>
          <a:bodyPr/>
          <a:lstStyle/>
          <a:p>
            <a:pPr>
              <a:defRPr/>
            </a:pPr>
            <a:fld id="{6D78334E-78EA-4A23-BFE0-1240669B35F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4" name="Slide Number Placeholder 3"/>
          <p:cNvSpPr>
            <a:spLocks noGrp="1"/>
          </p:cNvSpPr>
          <p:nvPr>
            <p:ph type="sldNum" sz="quarter" idx="12"/>
          </p:nvPr>
        </p:nvSpPr>
        <p:spPr/>
        <p:txBody>
          <a:bodyPr/>
          <a:lstStyle/>
          <a:p>
            <a:pPr>
              <a:defRPr/>
            </a:pPr>
            <a:fld id="{F8BAA1D8-9947-4631-ADCC-D7504071C9A4}"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RACHMAT AGUS. HP : 0816996389. email :saungkarta@yahoo.co.uk</a:t>
            </a:r>
            <a:endParaRPr lang="en-US"/>
          </a:p>
        </p:txBody>
      </p:sp>
      <p:sp>
        <p:nvSpPr>
          <p:cNvPr id="7" name="Slide Number Placeholder 6"/>
          <p:cNvSpPr>
            <a:spLocks noGrp="1"/>
          </p:cNvSpPr>
          <p:nvPr>
            <p:ph type="sldNum" sz="quarter" idx="12"/>
          </p:nvPr>
        </p:nvSpPr>
        <p:spPr/>
        <p:txBody>
          <a:bodyPr/>
          <a:lstStyle/>
          <a:p>
            <a:pPr>
              <a:defRPr/>
            </a:pPr>
            <a:fld id="{0B446812-26CB-4A87-8864-FEBA6BF6A697}"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r>
              <a:rPr lang="en-US" smtClean="0"/>
              <a:t>RACHMAT AGUS. HP : 0816996389. email :saungkarta@yahoo.co.uk</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DAA5C6AF-019C-4158-8DC8-EE52D2D2DFC0}"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r>
              <a:rPr lang="en-US" smtClean="0"/>
              <a:t>RACHMAT AGUS. HP : 0816996389. email :saungkarta@yahoo.co.uk</a:t>
            </a: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ADD2A8A4-CBBB-45E5-948C-4FCB63256A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70.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28600" y="457200"/>
            <a:ext cx="7467600" cy="1066800"/>
          </a:xfrm>
          <a:solidFill>
            <a:schemeClr val="accent1"/>
          </a:solidFill>
        </p:spPr>
        <p:txBody>
          <a:bodyPr>
            <a:normAutofit fontScale="90000"/>
          </a:bodyPr>
          <a:lstStyle/>
          <a:p>
            <a:pPr eaLnBrk="1" hangingPunct="1"/>
            <a:r>
              <a:rPr lang="en-US" sz="3200" b="1" smtClean="0">
                <a:latin typeface="Comic Sans MS" pitchFamily="66" charset="0"/>
              </a:rPr>
              <a:t>PELAKSANAAN KONSTRUKSI</a:t>
            </a:r>
            <a:br>
              <a:rPr lang="en-US" sz="3200" b="1" smtClean="0">
                <a:latin typeface="Comic Sans MS" pitchFamily="66" charset="0"/>
              </a:rPr>
            </a:br>
            <a:r>
              <a:rPr lang="en-US" sz="3200" b="1" smtClean="0">
                <a:latin typeface="Comic Sans MS" pitchFamily="66" charset="0"/>
              </a:rPr>
              <a:t>PERKERASAN</a:t>
            </a:r>
          </a:p>
        </p:txBody>
      </p:sp>
      <p:sp>
        <p:nvSpPr>
          <p:cNvPr id="7171" name="Slide Number Placeholder 5"/>
          <p:cNvSpPr>
            <a:spLocks noGrp="1"/>
          </p:cNvSpPr>
          <p:nvPr>
            <p:ph type="sldNum" sz="quarter" idx="12"/>
          </p:nvPr>
        </p:nvSpPr>
        <p:spPr>
          <a:noFill/>
        </p:spPr>
        <p:txBody>
          <a:bodyPr/>
          <a:lstStyle/>
          <a:p>
            <a:fld id="{016BC21E-F2C4-48DD-9FB1-2C2B0B8EDD7B}" type="slidenum">
              <a:rPr lang="en-US" smtClean="0"/>
              <a:pPr/>
              <a:t>1</a:t>
            </a:fld>
            <a:endParaRPr lang="en-US" smtClean="0"/>
          </a:p>
        </p:txBody>
      </p:sp>
      <p:sp>
        <p:nvSpPr>
          <p:cNvPr id="2051" name="Rectangle 3"/>
          <p:cNvSpPr>
            <a:spLocks noGrp="1" noChangeArrowheads="1"/>
          </p:cNvSpPr>
          <p:nvPr>
            <p:ph sz="quarter" idx="1"/>
          </p:nvPr>
        </p:nvSpPr>
        <p:spPr>
          <a:solidFill>
            <a:srgbClr val="FFFFCC"/>
          </a:solidFill>
        </p:spPr>
        <p:txBody>
          <a:bodyPr/>
          <a:lstStyle/>
          <a:p>
            <a:pPr algn="just" eaLnBrk="1" hangingPunct="1">
              <a:lnSpc>
                <a:spcPct val="90000"/>
              </a:lnSpc>
            </a:pPr>
            <a:r>
              <a:rPr lang="en-US" sz="2400" b="1" smtClean="0">
                <a:latin typeface="Comic Sans MS" pitchFamily="66" charset="0"/>
              </a:rPr>
              <a:t>Pelaksanaan merupakan faktor penentu dalam memperoleh perkerasan yg sesuai tuntutan spesifikasi.</a:t>
            </a:r>
          </a:p>
          <a:p>
            <a:pPr algn="just" eaLnBrk="1" hangingPunct="1">
              <a:lnSpc>
                <a:spcPct val="90000"/>
              </a:lnSpc>
            </a:pPr>
            <a:r>
              <a:rPr lang="en-US" sz="2400" b="1" smtClean="0">
                <a:solidFill>
                  <a:srgbClr val="00B0F0"/>
                </a:solidFill>
                <a:latin typeface="Comic Sans MS" pitchFamily="66" charset="0"/>
              </a:rPr>
              <a:t>Faktor pelaksanaan seperti penyiapan permukaan, penghamparan, pelaksanaan sambungan dan pemadatan semua berpengaruh pada perilaku perkerasan dan tentu campuran serta disain strukturnya.</a:t>
            </a:r>
          </a:p>
          <a:p>
            <a:pPr algn="just" eaLnBrk="1" hangingPunct="1">
              <a:lnSpc>
                <a:spcPct val="90000"/>
              </a:lnSpc>
            </a:pPr>
            <a:r>
              <a:rPr lang="en-US" sz="2400" b="1" smtClean="0">
                <a:solidFill>
                  <a:schemeClr val="hlink"/>
                </a:solidFill>
                <a:latin typeface="Comic Sans MS" pitchFamily="66" charset="0"/>
              </a:rPr>
              <a:t>Pelaksanaan perkerasan merupakan kombinasi sain dan seni, karena pelaksanaan dapat dibuat dengan banyak cara yang berbeda.</a:t>
            </a:r>
          </a:p>
          <a:p>
            <a:pPr algn="just" eaLnBrk="1" hangingPunct="1">
              <a:lnSpc>
                <a:spcPct val="90000"/>
              </a:lnSpc>
            </a:pPr>
            <a:endParaRPr lang="en-US" sz="2400" b="1" smtClean="0">
              <a:solidFill>
                <a:schemeClr val="hlink"/>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autoUpdateAnimBg="0"/>
      <p:bldP spid="205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solidFill>
            <a:schemeClr val="hlink"/>
          </a:solidFill>
        </p:spPr>
        <p:txBody>
          <a:bodyPr/>
          <a:lstStyle/>
          <a:p>
            <a:r>
              <a:rPr lang="en-US" sz="3200" b="1" smtClean="0">
                <a:latin typeface="Tahoma" pitchFamily="34" charset="0"/>
              </a:rPr>
              <a:t>Kegunaan Dasar AMP</a:t>
            </a:r>
          </a:p>
        </p:txBody>
      </p:sp>
      <p:sp>
        <p:nvSpPr>
          <p:cNvPr id="4099" name="Slide Number Placeholder 5"/>
          <p:cNvSpPr>
            <a:spLocks noGrp="1"/>
          </p:cNvSpPr>
          <p:nvPr>
            <p:ph type="sldNum" sz="quarter" idx="12"/>
          </p:nvPr>
        </p:nvSpPr>
        <p:spPr>
          <a:noFill/>
        </p:spPr>
        <p:txBody>
          <a:bodyPr/>
          <a:lstStyle/>
          <a:p>
            <a:fld id="{DACBD40B-4987-4DAE-940B-EC4D2CBD07DB}" type="slidenum">
              <a:rPr lang="en-US" smtClean="0"/>
              <a:pPr/>
              <a:t>10</a:t>
            </a:fld>
            <a:endParaRPr lang="en-US" smtClean="0"/>
          </a:p>
        </p:txBody>
      </p:sp>
      <p:graphicFrame>
        <p:nvGraphicFramePr>
          <p:cNvPr id="4098" name="Object 2"/>
          <p:cNvGraphicFramePr>
            <a:graphicFrameLocks noChangeAspect="1"/>
          </p:cNvGraphicFramePr>
          <p:nvPr>
            <p:ph sz="quarter" idx="1"/>
          </p:nvPr>
        </p:nvGraphicFramePr>
        <p:xfrm>
          <a:off x="762000" y="2535238"/>
          <a:ext cx="3168650" cy="2625725"/>
        </p:xfrm>
        <a:graphic>
          <a:graphicData uri="http://schemas.openxmlformats.org/presentationml/2006/ole">
            <p:oleObj spid="_x0000_s4098" name="Clip" r:id="rId4" imgW="4046400" imgH="3352320" progId="MS_ClipArt_Gallery.2">
              <p:embed/>
            </p:oleObj>
          </a:graphicData>
        </a:graphic>
      </p:graphicFrame>
      <p:sp>
        <p:nvSpPr>
          <p:cNvPr id="4101" name="Text Box 6"/>
          <p:cNvSpPr txBox="1">
            <a:spLocks noChangeArrowheads="1"/>
          </p:cNvSpPr>
          <p:nvPr/>
        </p:nvSpPr>
        <p:spPr bwMode="auto">
          <a:xfrm>
            <a:off x="3657600" y="2212975"/>
            <a:ext cx="3910013" cy="2282825"/>
          </a:xfrm>
          <a:prstGeom prst="rect">
            <a:avLst/>
          </a:prstGeom>
          <a:noFill/>
          <a:ln w="9525">
            <a:noFill/>
            <a:miter lim="800000"/>
            <a:headEnd/>
            <a:tailEnd/>
          </a:ln>
        </p:spPr>
        <p:txBody>
          <a:bodyPr wrap="none">
            <a:spAutoFit/>
          </a:bodyPr>
          <a:lstStyle/>
          <a:p>
            <a:r>
              <a:rPr lang="en-US">
                <a:latin typeface="Tahoma" pitchFamily="34" charset="0"/>
              </a:rPr>
              <a:t>Untuk memproduksi hot</a:t>
            </a:r>
          </a:p>
          <a:p>
            <a:r>
              <a:rPr lang="en-US">
                <a:latin typeface="Tahoma" pitchFamily="34" charset="0"/>
              </a:rPr>
              <a:t>Mix yg berkualitas yg terdiri</a:t>
            </a:r>
          </a:p>
          <a:p>
            <a:r>
              <a:rPr lang="en-US">
                <a:latin typeface="Tahoma" pitchFamily="34" charset="0"/>
              </a:rPr>
              <a:t>Dari proporsi aspal dan</a:t>
            </a:r>
          </a:p>
          <a:p>
            <a:r>
              <a:rPr lang="en-US">
                <a:latin typeface="Tahoma" pitchFamily="34" charset="0"/>
              </a:rPr>
              <a:t>Agregat yang memenuhi</a:t>
            </a:r>
          </a:p>
          <a:p>
            <a:r>
              <a:rPr lang="en-US">
                <a:latin typeface="Tahoma" pitchFamily="34" charset="0"/>
              </a:rPr>
              <a:t>Semua persyaratan spek</a:t>
            </a:r>
          </a:p>
          <a:p>
            <a:endParaRPr lang="en-US">
              <a:latin typeface="Tahom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Slide Number Placeholder 5"/>
          <p:cNvSpPr>
            <a:spLocks noGrp="1"/>
          </p:cNvSpPr>
          <p:nvPr>
            <p:ph type="sldNum" sz="quarter" idx="12"/>
          </p:nvPr>
        </p:nvSpPr>
        <p:spPr>
          <a:noFill/>
        </p:spPr>
        <p:txBody>
          <a:bodyPr/>
          <a:lstStyle/>
          <a:p>
            <a:fld id="{9656EFF1-22FD-49E1-934F-41DDCCBA99F2}" type="slidenum">
              <a:rPr lang="en-US" smtClean="0"/>
              <a:pPr/>
              <a:t>11</a:t>
            </a:fld>
            <a:endParaRPr lang="en-US" smtClean="0"/>
          </a:p>
        </p:txBody>
      </p:sp>
      <p:pic>
        <p:nvPicPr>
          <p:cNvPr id="13318" name="Picture 4" descr="Batch%20Plant"/>
          <p:cNvPicPr>
            <a:picLocks noChangeAspect="1" noChangeArrowheads="1"/>
          </p:cNvPicPr>
          <p:nvPr/>
        </p:nvPicPr>
        <p:blipFill>
          <a:blip r:embed="rId2"/>
          <a:srcRect/>
          <a:stretch>
            <a:fillRect/>
          </a:stretch>
        </p:blipFill>
        <p:spPr bwMode="auto">
          <a:xfrm>
            <a:off x="914400" y="685800"/>
            <a:ext cx="7543800" cy="5334000"/>
          </a:xfrm>
          <a:prstGeom prst="rect">
            <a:avLst/>
          </a:prstGeom>
          <a:solidFill>
            <a:srgbClr val="FFFFCC"/>
          </a:solid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4"/>
          <p:cNvSpPr>
            <a:spLocks noGrp="1"/>
          </p:cNvSpPr>
          <p:nvPr>
            <p:ph type="sldNum" sz="quarter" idx="12"/>
          </p:nvPr>
        </p:nvSpPr>
        <p:spPr>
          <a:noFill/>
        </p:spPr>
        <p:txBody>
          <a:bodyPr/>
          <a:lstStyle/>
          <a:p>
            <a:fld id="{4CCAA618-F2F7-4D54-82EF-9C4A24B10DF3}" type="slidenum">
              <a:rPr lang="en-US" smtClean="0"/>
              <a:pPr/>
              <a:t>12</a:t>
            </a:fld>
            <a:endParaRPr lang="en-US" smtClean="0"/>
          </a:p>
        </p:txBody>
      </p:sp>
      <p:pic>
        <p:nvPicPr>
          <p:cNvPr id="14341" name="Picture 2"/>
          <p:cNvPicPr>
            <a:picLocks noGrp="1" noChangeAspect="1" noChangeArrowheads="1"/>
          </p:cNvPicPr>
          <p:nvPr>
            <p:ph sz="quarter" idx="1"/>
          </p:nvPr>
        </p:nvPicPr>
        <p:blipFill>
          <a:blip r:embed="rId2"/>
          <a:srcRect/>
          <a:stretch>
            <a:fillRect/>
          </a:stretch>
        </p:blipFill>
        <p:spPr>
          <a:xfrm>
            <a:off x="609600" y="304800"/>
            <a:ext cx="8077200" cy="57912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id-ID" smtClean="0"/>
          </a:p>
        </p:txBody>
      </p:sp>
      <p:sp>
        <p:nvSpPr>
          <p:cNvPr id="15364" name="Slide Number Placeholder 4"/>
          <p:cNvSpPr>
            <a:spLocks noGrp="1"/>
          </p:cNvSpPr>
          <p:nvPr>
            <p:ph type="sldNum" sz="quarter" idx="12"/>
          </p:nvPr>
        </p:nvSpPr>
        <p:spPr>
          <a:noFill/>
        </p:spPr>
        <p:txBody>
          <a:bodyPr/>
          <a:lstStyle/>
          <a:p>
            <a:fld id="{EADF8B81-5F40-4E3E-B230-40034E630F23}" type="slidenum">
              <a:rPr lang="en-US" smtClean="0"/>
              <a:pPr/>
              <a:t>13</a:t>
            </a:fld>
            <a:endParaRPr lang="en-US" smtClean="0"/>
          </a:p>
        </p:txBody>
      </p:sp>
      <p:pic>
        <p:nvPicPr>
          <p:cNvPr id="15365" name="Picture 2"/>
          <p:cNvPicPr>
            <a:picLocks noGrp="1" noChangeAspect="1" noChangeArrowheads="1"/>
          </p:cNvPicPr>
          <p:nvPr>
            <p:ph sz="quarter" idx="1"/>
          </p:nvPr>
        </p:nvPicPr>
        <p:blipFill>
          <a:blip r:embed="rId2"/>
          <a:srcRect/>
          <a:stretch>
            <a:fillRect/>
          </a:stretch>
        </p:blipFill>
        <p:spPr>
          <a:xfrm>
            <a:off x="2133600" y="304800"/>
            <a:ext cx="4495800" cy="57912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85800" y="381000"/>
            <a:ext cx="7772400" cy="1143000"/>
          </a:xfrm>
          <a:solidFill>
            <a:srgbClr val="FF6699"/>
          </a:solidFill>
        </p:spPr>
        <p:txBody>
          <a:bodyPr/>
          <a:lstStyle/>
          <a:p>
            <a:r>
              <a:rPr lang="en-US" sz="3200" b="1" smtClean="0">
                <a:latin typeface="Tahoma" pitchFamily="34" charset="0"/>
              </a:rPr>
              <a:t>Layout AMP Jenis Takar</a:t>
            </a:r>
          </a:p>
        </p:txBody>
      </p:sp>
      <p:sp>
        <p:nvSpPr>
          <p:cNvPr id="16386" name="Slide Number Placeholder 5"/>
          <p:cNvSpPr>
            <a:spLocks noGrp="1"/>
          </p:cNvSpPr>
          <p:nvPr>
            <p:ph type="sldNum" sz="quarter" idx="12"/>
          </p:nvPr>
        </p:nvSpPr>
        <p:spPr>
          <a:noFill/>
        </p:spPr>
        <p:txBody>
          <a:bodyPr/>
          <a:lstStyle/>
          <a:p>
            <a:fld id="{07B5A995-3731-4D49-92F1-BD7BEBDBD7B7}" type="slidenum">
              <a:rPr lang="en-US" smtClean="0"/>
              <a:pPr/>
              <a:t>14</a:t>
            </a:fld>
            <a:endParaRPr lang="en-US" smtClean="0"/>
          </a:p>
        </p:txBody>
      </p:sp>
      <p:sp>
        <p:nvSpPr>
          <p:cNvPr id="16388" name="Rectangle 3"/>
          <p:cNvSpPr>
            <a:spLocks noGrp="1" noChangeArrowheads="1"/>
          </p:cNvSpPr>
          <p:nvPr>
            <p:ph sz="quarter" idx="1"/>
          </p:nvPr>
        </p:nvSpPr>
        <p:spPr>
          <a:xfrm>
            <a:off x="685800" y="4038600"/>
            <a:ext cx="609600" cy="533400"/>
          </a:xfrm>
          <a:prstGeom prst="bevel">
            <a:avLst>
              <a:gd name="adj" fmla="val 12500"/>
            </a:avLst>
          </a:prstGeom>
          <a:solidFill>
            <a:schemeClr val="folHlink"/>
          </a:solidFill>
          <a:ln w="12700">
            <a:solidFill>
              <a:schemeClr val="bg2"/>
            </a:solidFill>
          </a:ln>
        </p:spPr>
        <p:txBody>
          <a:bodyPr>
            <a:normAutofit fontScale="92500" lnSpcReduction="20000"/>
          </a:bodyPr>
          <a:lstStyle/>
          <a:p>
            <a:pPr>
              <a:lnSpc>
                <a:spcPct val="90000"/>
              </a:lnSpc>
            </a:pPr>
            <a:endParaRPr lang="id-ID" sz="2800" smtClean="0"/>
          </a:p>
        </p:txBody>
      </p:sp>
      <p:sp>
        <p:nvSpPr>
          <p:cNvPr id="16389" name="AutoShape 4"/>
          <p:cNvSpPr>
            <a:spLocks noChangeArrowheads="1"/>
          </p:cNvSpPr>
          <p:nvPr/>
        </p:nvSpPr>
        <p:spPr bwMode="auto">
          <a:xfrm>
            <a:off x="1219200" y="4038600"/>
            <a:ext cx="533400" cy="533400"/>
          </a:xfrm>
          <a:prstGeom prst="bevel">
            <a:avLst>
              <a:gd name="adj" fmla="val 12500"/>
            </a:avLst>
          </a:prstGeom>
          <a:solidFill>
            <a:schemeClr val="folHlink"/>
          </a:solidFill>
          <a:ln w="12700">
            <a:solidFill>
              <a:schemeClr val="bg2"/>
            </a:solidFill>
            <a:miter lim="800000"/>
            <a:headEnd/>
            <a:tailEnd/>
          </a:ln>
        </p:spPr>
        <p:txBody>
          <a:bodyPr wrap="none" anchor="ctr"/>
          <a:lstStyle/>
          <a:p>
            <a:endParaRPr lang="id-ID"/>
          </a:p>
        </p:txBody>
      </p:sp>
      <p:sp>
        <p:nvSpPr>
          <p:cNvPr id="16390" name="AutoShape 5"/>
          <p:cNvSpPr>
            <a:spLocks noChangeArrowheads="1"/>
          </p:cNvSpPr>
          <p:nvPr/>
        </p:nvSpPr>
        <p:spPr bwMode="auto">
          <a:xfrm>
            <a:off x="1752600" y="4038600"/>
            <a:ext cx="533400" cy="533400"/>
          </a:xfrm>
          <a:prstGeom prst="bevel">
            <a:avLst>
              <a:gd name="adj" fmla="val 12500"/>
            </a:avLst>
          </a:prstGeom>
          <a:solidFill>
            <a:schemeClr val="folHlink"/>
          </a:solidFill>
          <a:ln w="12700">
            <a:solidFill>
              <a:schemeClr val="bg2"/>
            </a:solidFill>
            <a:miter lim="800000"/>
            <a:headEnd/>
            <a:tailEnd/>
          </a:ln>
        </p:spPr>
        <p:txBody>
          <a:bodyPr wrap="none" anchor="ctr"/>
          <a:lstStyle/>
          <a:p>
            <a:endParaRPr lang="id-ID"/>
          </a:p>
        </p:txBody>
      </p:sp>
      <p:sp>
        <p:nvSpPr>
          <p:cNvPr id="16391" name="Rectangle 6"/>
          <p:cNvSpPr>
            <a:spLocks noChangeArrowheads="1"/>
          </p:cNvSpPr>
          <p:nvPr/>
        </p:nvSpPr>
        <p:spPr bwMode="auto">
          <a:xfrm>
            <a:off x="2286000" y="4191000"/>
            <a:ext cx="1219200" cy="304800"/>
          </a:xfrm>
          <a:prstGeom prst="rect">
            <a:avLst/>
          </a:prstGeom>
          <a:solidFill>
            <a:schemeClr val="accent1"/>
          </a:solidFill>
          <a:ln w="38100">
            <a:solidFill>
              <a:schemeClr val="bg2"/>
            </a:solidFill>
            <a:miter lim="800000"/>
            <a:headEnd/>
            <a:tailEnd/>
          </a:ln>
        </p:spPr>
        <p:txBody>
          <a:bodyPr wrap="none" anchor="ctr"/>
          <a:lstStyle/>
          <a:p>
            <a:endParaRPr lang="id-ID"/>
          </a:p>
        </p:txBody>
      </p:sp>
      <p:sp>
        <p:nvSpPr>
          <p:cNvPr id="16392" name="Rectangle 7"/>
          <p:cNvSpPr>
            <a:spLocks noChangeArrowheads="1"/>
          </p:cNvSpPr>
          <p:nvPr/>
        </p:nvSpPr>
        <p:spPr bwMode="auto">
          <a:xfrm>
            <a:off x="3505200" y="4114800"/>
            <a:ext cx="381000" cy="457200"/>
          </a:xfrm>
          <a:prstGeom prst="rect">
            <a:avLst/>
          </a:prstGeom>
          <a:solidFill>
            <a:schemeClr val="hlink"/>
          </a:solidFill>
          <a:ln w="38100">
            <a:solidFill>
              <a:schemeClr val="bg2"/>
            </a:solidFill>
            <a:miter lim="800000"/>
            <a:headEnd/>
            <a:tailEnd/>
          </a:ln>
        </p:spPr>
        <p:txBody>
          <a:bodyPr wrap="none" anchor="ctr"/>
          <a:lstStyle/>
          <a:p>
            <a:endParaRPr lang="id-ID"/>
          </a:p>
        </p:txBody>
      </p:sp>
      <p:sp>
        <p:nvSpPr>
          <p:cNvPr id="16393" name="Rectangle 8"/>
          <p:cNvSpPr>
            <a:spLocks noChangeArrowheads="1"/>
          </p:cNvSpPr>
          <p:nvPr/>
        </p:nvSpPr>
        <p:spPr bwMode="auto">
          <a:xfrm>
            <a:off x="3886200" y="3886200"/>
            <a:ext cx="2133600" cy="914400"/>
          </a:xfrm>
          <a:prstGeom prst="rect">
            <a:avLst/>
          </a:prstGeom>
          <a:solidFill>
            <a:srgbClr val="FF3300"/>
          </a:solidFill>
          <a:ln w="38100">
            <a:solidFill>
              <a:srgbClr val="FF3300"/>
            </a:solidFill>
            <a:miter lim="800000"/>
            <a:headEnd/>
            <a:tailEnd/>
          </a:ln>
        </p:spPr>
        <p:txBody>
          <a:bodyPr wrap="none" anchor="ctr"/>
          <a:lstStyle/>
          <a:p>
            <a:endParaRPr lang="id-ID"/>
          </a:p>
        </p:txBody>
      </p:sp>
      <p:sp>
        <p:nvSpPr>
          <p:cNvPr id="16394" name="Rectangle 9"/>
          <p:cNvSpPr>
            <a:spLocks noChangeArrowheads="1"/>
          </p:cNvSpPr>
          <p:nvPr/>
        </p:nvSpPr>
        <p:spPr bwMode="auto">
          <a:xfrm>
            <a:off x="6019800" y="4191000"/>
            <a:ext cx="381000" cy="304800"/>
          </a:xfrm>
          <a:prstGeom prst="rect">
            <a:avLst/>
          </a:prstGeom>
          <a:solidFill>
            <a:schemeClr val="accent1"/>
          </a:solidFill>
          <a:ln w="38100">
            <a:solidFill>
              <a:schemeClr val="bg2"/>
            </a:solidFill>
            <a:miter lim="800000"/>
            <a:headEnd/>
            <a:tailEnd/>
          </a:ln>
        </p:spPr>
        <p:txBody>
          <a:bodyPr wrap="none" anchor="ctr"/>
          <a:lstStyle/>
          <a:p>
            <a:endParaRPr lang="id-ID"/>
          </a:p>
        </p:txBody>
      </p:sp>
      <p:sp>
        <p:nvSpPr>
          <p:cNvPr id="16395" name="Rectangle 10"/>
          <p:cNvSpPr>
            <a:spLocks noChangeArrowheads="1"/>
          </p:cNvSpPr>
          <p:nvPr/>
        </p:nvSpPr>
        <p:spPr bwMode="auto">
          <a:xfrm>
            <a:off x="6400800" y="3657600"/>
            <a:ext cx="1447800" cy="1295400"/>
          </a:xfrm>
          <a:prstGeom prst="rect">
            <a:avLst/>
          </a:prstGeom>
          <a:solidFill>
            <a:schemeClr val="accent2"/>
          </a:solidFill>
          <a:ln w="38100">
            <a:solidFill>
              <a:schemeClr val="bg2"/>
            </a:solidFill>
            <a:miter lim="800000"/>
            <a:headEnd/>
            <a:tailEnd/>
          </a:ln>
        </p:spPr>
        <p:txBody>
          <a:bodyPr wrap="none" anchor="ctr"/>
          <a:lstStyle/>
          <a:p>
            <a:endParaRPr lang="id-ID"/>
          </a:p>
        </p:txBody>
      </p:sp>
      <p:sp>
        <p:nvSpPr>
          <p:cNvPr id="16396" name="AutoShape 11"/>
          <p:cNvSpPr>
            <a:spLocks noChangeArrowheads="1"/>
          </p:cNvSpPr>
          <p:nvPr/>
        </p:nvSpPr>
        <p:spPr bwMode="auto">
          <a:xfrm>
            <a:off x="6858000" y="2743200"/>
            <a:ext cx="1676400" cy="533400"/>
          </a:xfrm>
          <a:prstGeom prst="roundRect">
            <a:avLst>
              <a:gd name="adj" fmla="val 16667"/>
            </a:avLst>
          </a:prstGeom>
          <a:solidFill>
            <a:schemeClr val="tx2"/>
          </a:solidFill>
          <a:ln w="9525">
            <a:solidFill>
              <a:schemeClr val="bg2"/>
            </a:solidFill>
            <a:round/>
            <a:headEnd/>
            <a:tailEnd/>
          </a:ln>
        </p:spPr>
        <p:txBody>
          <a:bodyPr wrap="none" anchor="ctr"/>
          <a:lstStyle/>
          <a:p>
            <a:endParaRPr lang="id-ID"/>
          </a:p>
        </p:txBody>
      </p:sp>
      <p:sp>
        <p:nvSpPr>
          <p:cNvPr id="16397" name="Oval 13"/>
          <p:cNvSpPr>
            <a:spLocks noChangeArrowheads="1"/>
          </p:cNvSpPr>
          <p:nvPr/>
        </p:nvSpPr>
        <p:spPr bwMode="auto">
          <a:xfrm>
            <a:off x="6781800" y="5410200"/>
            <a:ext cx="914400" cy="914400"/>
          </a:xfrm>
          <a:prstGeom prst="ellipse">
            <a:avLst/>
          </a:prstGeom>
          <a:solidFill>
            <a:srgbClr val="FFFF66"/>
          </a:solidFill>
          <a:ln w="38100">
            <a:solidFill>
              <a:schemeClr val="bg2"/>
            </a:solidFill>
            <a:round/>
            <a:headEnd/>
            <a:tailEnd/>
          </a:ln>
        </p:spPr>
        <p:txBody>
          <a:bodyPr wrap="none" anchor="ctr"/>
          <a:lstStyle/>
          <a:p>
            <a:endParaRPr lang="id-ID"/>
          </a:p>
        </p:txBody>
      </p:sp>
      <p:sp>
        <p:nvSpPr>
          <p:cNvPr id="16398" name="Rectangle 14"/>
          <p:cNvSpPr>
            <a:spLocks noChangeArrowheads="1"/>
          </p:cNvSpPr>
          <p:nvPr/>
        </p:nvSpPr>
        <p:spPr bwMode="auto">
          <a:xfrm>
            <a:off x="7010400" y="4953000"/>
            <a:ext cx="381000" cy="457200"/>
          </a:xfrm>
          <a:prstGeom prst="rect">
            <a:avLst/>
          </a:prstGeom>
          <a:solidFill>
            <a:schemeClr val="accent1"/>
          </a:solidFill>
          <a:ln w="19050">
            <a:solidFill>
              <a:schemeClr val="bg2"/>
            </a:solidFill>
            <a:miter lim="800000"/>
            <a:headEnd/>
            <a:tailEnd/>
          </a:ln>
        </p:spPr>
        <p:txBody>
          <a:bodyPr wrap="none" anchor="ctr"/>
          <a:lstStyle/>
          <a:p>
            <a:endParaRPr lang="id-ID"/>
          </a:p>
        </p:txBody>
      </p:sp>
      <p:sp>
        <p:nvSpPr>
          <p:cNvPr id="16399" name="Text Box 15"/>
          <p:cNvSpPr txBox="1">
            <a:spLocks noChangeArrowheads="1"/>
          </p:cNvSpPr>
          <p:nvPr/>
        </p:nvSpPr>
        <p:spPr bwMode="auto">
          <a:xfrm>
            <a:off x="0" y="2362200"/>
            <a:ext cx="1905000" cy="822325"/>
          </a:xfrm>
          <a:prstGeom prst="rect">
            <a:avLst/>
          </a:prstGeom>
          <a:noFill/>
          <a:ln w="9525">
            <a:noFill/>
            <a:miter lim="800000"/>
            <a:headEnd/>
            <a:tailEnd/>
          </a:ln>
        </p:spPr>
        <p:txBody>
          <a:bodyPr>
            <a:spAutoFit/>
          </a:bodyPr>
          <a:lstStyle/>
          <a:p>
            <a:pPr algn="ctr" eaLnBrk="0" hangingPunct="0">
              <a:spcBef>
                <a:spcPct val="50000"/>
              </a:spcBef>
            </a:pPr>
            <a:r>
              <a:rPr lang="en-US" b="1">
                <a:latin typeface="Arial" pitchFamily="34" charset="0"/>
              </a:rPr>
              <a:t>Bin Aggregate </a:t>
            </a:r>
          </a:p>
        </p:txBody>
      </p:sp>
      <p:sp>
        <p:nvSpPr>
          <p:cNvPr id="16400" name="Line 16"/>
          <p:cNvSpPr>
            <a:spLocks noChangeShapeType="1"/>
          </p:cNvSpPr>
          <p:nvPr/>
        </p:nvSpPr>
        <p:spPr bwMode="auto">
          <a:xfrm>
            <a:off x="990600" y="3352800"/>
            <a:ext cx="457200" cy="685800"/>
          </a:xfrm>
          <a:prstGeom prst="line">
            <a:avLst/>
          </a:prstGeom>
          <a:noFill/>
          <a:ln w="57150">
            <a:solidFill>
              <a:srgbClr val="FF3300"/>
            </a:solidFill>
            <a:round/>
            <a:headEnd/>
            <a:tailEnd type="triangle" w="med" len="med"/>
          </a:ln>
        </p:spPr>
        <p:txBody>
          <a:bodyPr/>
          <a:lstStyle/>
          <a:p>
            <a:endParaRPr lang="id-ID"/>
          </a:p>
        </p:txBody>
      </p:sp>
      <p:sp>
        <p:nvSpPr>
          <p:cNvPr id="16401" name="Text Box 17"/>
          <p:cNvSpPr txBox="1">
            <a:spLocks noChangeArrowheads="1"/>
          </p:cNvSpPr>
          <p:nvPr/>
        </p:nvSpPr>
        <p:spPr bwMode="auto">
          <a:xfrm>
            <a:off x="2819400" y="2286000"/>
            <a:ext cx="2743200" cy="457200"/>
          </a:xfrm>
          <a:prstGeom prst="rect">
            <a:avLst/>
          </a:prstGeom>
          <a:noFill/>
          <a:ln w="9525">
            <a:noFill/>
            <a:miter lim="800000"/>
            <a:headEnd/>
            <a:tailEnd/>
          </a:ln>
        </p:spPr>
        <p:txBody>
          <a:bodyPr>
            <a:spAutoFit/>
          </a:bodyPr>
          <a:lstStyle/>
          <a:p>
            <a:pPr algn="ctr" eaLnBrk="0" hangingPunct="0">
              <a:spcBef>
                <a:spcPct val="50000"/>
              </a:spcBef>
            </a:pPr>
            <a:r>
              <a:rPr lang="en-US" b="1">
                <a:latin typeface="Arial" pitchFamily="34" charset="0"/>
              </a:rPr>
              <a:t>Belt Conveyor </a:t>
            </a:r>
          </a:p>
        </p:txBody>
      </p:sp>
      <p:sp>
        <p:nvSpPr>
          <p:cNvPr id="16402" name="Line 18"/>
          <p:cNvSpPr>
            <a:spLocks noChangeShapeType="1"/>
          </p:cNvSpPr>
          <p:nvPr/>
        </p:nvSpPr>
        <p:spPr bwMode="auto">
          <a:xfrm flipH="1">
            <a:off x="2667000" y="2895600"/>
            <a:ext cx="1295400" cy="1295400"/>
          </a:xfrm>
          <a:prstGeom prst="line">
            <a:avLst/>
          </a:prstGeom>
          <a:noFill/>
          <a:ln w="38100">
            <a:solidFill>
              <a:srgbClr val="FF3300"/>
            </a:solidFill>
            <a:round/>
            <a:headEnd/>
            <a:tailEnd type="triangle" w="med" len="med"/>
          </a:ln>
        </p:spPr>
        <p:txBody>
          <a:bodyPr/>
          <a:lstStyle/>
          <a:p>
            <a:endParaRPr lang="id-ID"/>
          </a:p>
        </p:txBody>
      </p:sp>
      <p:sp>
        <p:nvSpPr>
          <p:cNvPr id="16403" name="Text Box 19"/>
          <p:cNvSpPr txBox="1">
            <a:spLocks noChangeArrowheads="1"/>
          </p:cNvSpPr>
          <p:nvPr/>
        </p:nvSpPr>
        <p:spPr bwMode="auto">
          <a:xfrm>
            <a:off x="1524000" y="5029200"/>
            <a:ext cx="1676400" cy="457200"/>
          </a:xfrm>
          <a:prstGeom prst="rect">
            <a:avLst/>
          </a:prstGeom>
          <a:noFill/>
          <a:ln w="9525">
            <a:noFill/>
            <a:miter lim="800000"/>
            <a:headEnd/>
            <a:tailEnd/>
          </a:ln>
        </p:spPr>
        <p:txBody>
          <a:bodyPr>
            <a:spAutoFit/>
          </a:bodyPr>
          <a:lstStyle/>
          <a:p>
            <a:pPr algn="ctr" eaLnBrk="0" hangingPunct="0">
              <a:spcBef>
                <a:spcPct val="50000"/>
              </a:spcBef>
            </a:pPr>
            <a:r>
              <a:rPr lang="en-US" b="1">
                <a:latin typeface="Arial" pitchFamily="34" charset="0"/>
              </a:rPr>
              <a:t>Burner</a:t>
            </a:r>
          </a:p>
        </p:txBody>
      </p:sp>
      <p:sp>
        <p:nvSpPr>
          <p:cNvPr id="16404" name="Line 20"/>
          <p:cNvSpPr>
            <a:spLocks noChangeShapeType="1"/>
          </p:cNvSpPr>
          <p:nvPr/>
        </p:nvSpPr>
        <p:spPr bwMode="auto">
          <a:xfrm flipV="1">
            <a:off x="2743200" y="4572000"/>
            <a:ext cx="838200" cy="457200"/>
          </a:xfrm>
          <a:prstGeom prst="line">
            <a:avLst/>
          </a:prstGeom>
          <a:noFill/>
          <a:ln w="38100">
            <a:solidFill>
              <a:srgbClr val="FF3300"/>
            </a:solidFill>
            <a:round/>
            <a:headEnd/>
            <a:tailEnd type="triangle" w="med" len="med"/>
          </a:ln>
        </p:spPr>
        <p:txBody>
          <a:bodyPr/>
          <a:lstStyle/>
          <a:p>
            <a:endParaRPr lang="id-ID"/>
          </a:p>
        </p:txBody>
      </p:sp>
      <p:sp>
        <p:nvSpPr>
          <p:cNvPr id="16405" name="Text Box 21"/>
          <p:cNvSpPr txBox="1">
            <a:spLocks noChangeArrowheads="1"/>
          </p:cNvSpPr>
          <p:nvPr/>
        </p:nvSpPr>
        <p:spPr bwMode="auto">
          <a:xfrm>
            <a:off x="4267200" y="5105400"/>
            <a:ext cx="1524000" cy="822325"/>
          </a:xfrm>
          <a:prstGeom prst="rect">
            <a:avLst/>
          </a:prstGeom>
          <a:noFill/>
          <a:ln w="9525">
            <a:noFill/>
            <a:miter lim="800000"/>
            <a:headEnd/>
            <a:tailEnd/>
          </a:ln>
        </p:spPr>
        <p:txBody>
          <a:bodyPr>
            <a:spAutoFit/>
          </a:bodyPr>
          <a:lstStyle/>
          <a:p>
            <a:pPr algn="ctr" eaLnBrk="0" hangingPunct="0">
              <a:spcBef>
                <a:spcPct val="50000"/>
              </a:spcBef>
            </a:pPr>
            <a:r>
              <a:rPr lang="en-US" b="1">
                <a:latin typeface="Arial" pitchFamily="34" charset="0"/>
              </a:rPr>
              <a:t>Hot elevator</a:t>
            </a:r>
          </a:p>
        </p:txBody>
      </p:sp>
      <p:sp>
        <p:nvSpPr>
          <p:cNvPr id="16406" name="Line 22"/>
          <p:cNvSpPr>
            <a:spLocks noChangeShapeType="1"/>
          </p:cNvSpPr>
          <p:nvPr/>
        </p:nvSpPr>
        <p:spPr bwMode="auto">
          <a:xfrm flipV="1">
            <a:off x="5334000" y="4419600"/>
            <a:ext cx="838200" cy="838200"/>
          </a:xfrm>
          <a:prstGeom prst="line">
            <a:avLst/>
          </a:prstGeom>
          <a:noFill/>
          <a:ln w="38100">
            <a:solidFill>
              <a:schemeClr val="tx1"/>
            </a:solidFill>
            <a:round/>
            <a:headEnd/>
            <a:tailEnd type="triangle" w="med" len="med"/>
          </a:ln>
        </p:spPr>
        <p:txBody>
          <a:bodyPr/>
          <a:lstStyle/>
          <a:p>
            <a:endParaRPr lang="id-ID"/>
          </a:p>
        </p:txBody>
      </p:sp>
      <p:sp>
        <p:nvSpPr>
          <p:cNvPr id="16407" name="Text Box 23"/>
          <p:cNvSpPr txBox="1">
            <a:spLocks noChangeArrowheads="1"/>
          </p:cNvSpPr>
          <p:nvPr/>
        </p:nvSpPr>
        <p:spPr bwMode="auto">
          <a:xfrm>
            <a:off x="6172200" y="1524000"/>
            <a:ext cx="2451100" cy="457200"/>
          </a:xfrm>
          <a:prstGeom prst="rect">
            <a:avLst/>
          </a:prstGeom>
          <a:noFill/>
          <a:ln w="9525">
            <a:noFill/>
            <a:miter lim="800000"/>
            <a:headEnd/>
            <a:tailEnd/>
          </a:ln>
        </p:spPr>
        <p:txBody>
          <a:bodyPr wrap="none">
            <a:spAutoFit/>
          </a:bodyPr>
          <a:lstStyle/>
          <a:p>
            <a:pPr eaLnBrk="0" hangingPunct="0"/>
            <a:r>
              <a:rPr lang="en-US" b="1">
                <a:latin typeface="Arial" pitchFamily="34" charset="0"/>
              </a:rPr>
              <a:t>Tangki Asphalt </a:t>
            </a:r>
          </a:p>
        </p:txBody>
      </p:sp>
      <p:sp>
        <p:nvSpPr>
          <p:cNvPr id="16408" name="Line 24"/>
          <p:cNvSpPr>
            <a:spLocks noChangeShapeType="1"/>
          </p:cNvSpPr>
          <p:nvPr/>
        </p:nvSpPr>
        <p:spPr bwMode="auto">
          <a:xfrm>
            <a:off x="7467600" y="1905000"/>
            <a:ext cx="0" cy="762000"/>
          </a:xfrm>
          <a:prstGeom prst="line">
            <a:avLst/>
          </a:prstGeom>
          <a:noFill/>
          <a:ln w="38100">
            <a:solidFill>
              <a:srgbClr val="FF3300"/>
            </a:solidFill>
            <a:round/>
            <a:headEnd/>
            <a:tailEnd type="triangle" w="med" len="med"/>
          </a:ln>
        </p:spPr>
        <p:txBody>
          <a:bodyPr/>
          <a:lstStyle/>
          <a:p>
            <a:endParaRPr lang="id-ID"/>
          </a:p>
        </p:txBody>
      </p:sp>
      <p:sp>
        <p:nvSpPr>
          <p:cNvPr id="16409" name="Text Box 25"/>
          <p:cNvSpPr txBox="1">
            <a:spLocks noChangeArrowheads="1"/>
          </p:cNvSpPr>
          <p:nvPr/>
        </p:nvSpPr>
        <p:spPr bwMode="auto">
          <a:xfrm>
            <a:off x="6553200" y="5591175"/>
            <a:ext cx="1295400" cy="581025"/>
          </a:xfrm>
          <a:prstGeom prst="rect">
            <a:avLst/>
          </a:prstGeom>
          <a:noFill/>
          <a:ln w="9525">
            <a:noFill/>
            <a:miter lim="800000"/>
            <a:headEnd/>
            <a:tailEnd/>
          </a:ln>
        </p:spPr>
        <p:txBody>
          <a:bodyPr>
            <a:spAutoFit/>
          </a:bodyPr>
          <a:lstStyle/>
          <a:p>
            <a:pPr algn="ctr" eaLnBrk="0" hangingPunct="0">
              <a:spcBef>
                <a:spcPct val="50000"/>
              </a:spcBef>
            </a:pPr>
            <a:r>
              <a:rPr lang="en-US" sz="1600" b="1">
                <a:solidFill>
                  <a:schemeClr val="bg2"/>
                </a:solidFill>
                <a:latin typeface="Arial" pitchFamily="34" charset="0"/>
              </a:rPr>
              <a:t>Storage Silo</a:t>
            </a:r>
          </a:p>
        </p:txBody>
      </p:sp>
      <p:sp>
        <p:nvSpPr>
          <p:cNvPr id="16410" name="Text Box 26"/>
          <p:cNvSpPr txBox="1">
            <a:spLocks noChangeArrowheads="1"/>
          </p:cNvSpPr>
          <p:nvPr/>
        </p:nvSpPr>
        <p:spPr bwMode="auto">
          <a:xfrm>
            <a:off x="6705600" y="4067175"/>
            <a:ext cx="990600" cy="581025"/>
          </a:xfrm>
          <a:prstGeom prst="rect">
            <a:avLst/>
          </a:prstGeom>
          <a:noFill/>
          <a:ln w="9525">
            <a:noFill/>
            <a:miter lim="800000"/>
            <a:headEnd/>
            <a:tailEnd/>
          </a:ln>
        </p:spPr>
        <p:txBody>
          <a:bodyPr>
            <a:spAutoFit/>
          </a:bodyPr>
          <a:lstStyle/>
          <a:p>
            <a:pPr eaLnBrk="0" hangingPunct="0">
              <a:spcBef>
                <a:spcPct val="50000"/>
              </a:spcBef>
            </a:pPr>
            <a:r>
              <a:rPr lang="en-US" sz="1600" b="1">
                <a:solidFill>
                  <a:schemeClr val="bg1"/>
                </a:solidFill>
                <a:latin typeface="Arial" pitchFamily="34" charset="0"/>
              </a:rPr>
              <a:t>Batch Tower</a:t>
            </a:r>
          </a:p>
        </p:txBody>
      </p:sp>
      <p:sp>
        <p:nvSpPr>
          <p:cNvPr id="16411" name="Text Box 27"/>
          <p:cNvSpPr txBox="1">
            <a:spLocks noChangeArrowheads="1"/>
          </p:cNvSpPr>
          <p:nvPr/>
        </p:nvSpPr>
        <p:spPr bwMode="auto">
          <a:xfrm>
            <a:off x="4191000" y="4114800"/>
            <a:ext cx="16764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Arial" pitchFamily="34" charset="0"/>
              </a:rPr>
              <a:t>Dryer</a:t>
            </a:r>
          </a:p>
        </p:txBody>
      </p:sp>
      <p:sp>
        <p:nvSpPr>
          <p:cNvPr id="16412" name="Line 30"/>
          <p:cNvSpPr>
            <a:spLocks noChangeShapeType="1"/>
          </p:cNvSpPr>
          <p:nvPr/>
        </p:nvSpPr>
        <p:spPr bwMode="auto">
          <a:xfrm flipH="1">
            <a:off x="5715000" y="3048000"/>
            <a:ext cx="1143000" cy="0"/>
          </a:xfrm>
          <a:prstGeom prst="line">
            <a:avLst/>
          </a:prstGeom>
          <a:noFill/>
          <a:ln w="38100">
            <a:solidFill>
              <a:schemeClr val="tx1"/>
            </a:solidFill>
            <a:round/>
            <a:headEnd/>
            <a:tailEnd/>
          </a:ln>
        </p:spPr>
        <p:txBody>
          <a:bodyPr/>
          <a:lstStyle/>
          <a:p>
            <a:endParaRPr lang="id-ID"/>
          </a:p>
        </p:txBody>
      </p:sp>
      <p:sp>
        <p:nvSpPr>
          <p:cNvPr id="16413" name="Line 31"/>
          <p:cNvSpPr>
            <a:spLocks noChangeShapeType="1"/>
          </p:cNvSpPr>
          <p:nvPr/>
        </p:nvSpPr>
        <p:spPr bwMode="auto">
          <a:xfrm>
            <a:off x="5715000" y="3048000"/>
            <a:ext cx="0" cy="838200"/>
          </a:xfrm>
          <a:prstGeom prst="line">
            <a:avLst/>
          </a:prstGeom>
          <a:noFill/>
          <a:ln w="38100">
            <a:solidFill>
              <a:schemeClr val="tx1"/>
            </a:solidFill>
            <a:round/>
            <a:headEnd/>
            <a:tailEnd/>
          </a:ln>
        </p:spPr>
        <p:txBody>
          <a:bodyPr/>
          <a:lstStyle/>
          <a:p>
            <a:endParaRPr lang="id-ID"/>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solidFill>
            <a:srgbClr val="FFFF66"/>
          </a:solidFill>
        </p:spPr>
        <p:txBody>
          <a:bodyPr/>
          <a:lstStyle/>
          <a:p>
            <a:r>
              <a:rPr lang="en-US" sz="3200" b="1" smtClean="0">
                <a:latin typeface="Tahoma" pitchFamily="34" charset="0"/>
              </a:rPr>
              <a:t>Jenis Asphalt Mixing Plant</a:t>
            </a:r>
          </a:p>
        </p:txBody>
      </p:sp>
      <p:sp>
        <p:nvSpPr>
          <p:cNvPr id="17410" name="Slide Number Placeholder 5"/>
          <p:cNvSpPr>
            <a:spLocks noGrp="1"/>
          </p:cNvSpPr>
          <p:nvPr>
            <p:ph type="sldNum" sz="quarter" idx="12"/>
          </p:nvPr>
        </p:nvSpPr>
        <p:spPr>
          <a:noFill/>
        </p:spPr>
        <p:txBody>
          <a:bodyPr/>
          <a:lstStyle/>
          <a:p>
            <a:fld id="{A5ED5F23-8E9D-474B-836A-6830C1CDBAA0}" type="slidenum">
              <a:rPr lang="en-US" smtClean="0"/>
              <a:pPr/>
              <a:t>15</a:t>
            </a:fld>
            <a:endParaRPr lang="en-US" smtClean="0"/>
          </a:p>
        </p:txBody>
      </p:sp>
      <p:pic>
        <p:nvPicPr>
          <p:cNvPr id="17412" name="Picture 309" descr="D:\Slides\rush.jpg"/>
          <p:cNvPicPr>
            <a:picLocks noGrp="1" noChangeAspect="1" noChangeArrowheads="1"/>
          </p:cNvPicPr>
          <p:nvPr>
            <p:ph sz="quarter" idx="1"/>
          </p:nvPr>
        </p:nvPicPr>
        <p:blipFill>
          <a:blip r:embed="rId2"/>
          <a:stretch>
            <a:fillRect/>
          </a:stretch>
        </p:blipFill>
        <p:spPr>
          <a:xfrm>
            <a:off x="1381125" y="1481137"/>
            <a:ext cx="6838950" cy="4505325"/>
          </a:xfrm>
          <a:solidFill>
            <a:schemeClr val="tx1"/>
          </a:solidFill>
          <a:ln>
            <a:solidFill>
              <a:schemeClr val="tx1"/>
            </a:solidFill>
          </a:ln>
        </p:spPr>
      </p:pic>
      <p:pic>
        <p:nvPicPr>
          <p:cNvPr id="17413" name="Picture 2" descr="C:\Foto srip Banten\100_2946.JPG"/>
          <p:cNvPicPr>
            <a:picLocks noChangeAspect="1" noChangeArrowheads="1"/>
          </p:cNvPicPr>
          <p:nvPr/>
        </p:nvPicPr>
        <p:blipFill>
          <a:blip r:embed="rId3"/>
          <a:srcRect/>
          <a:stretch>
            <a:fillRect/>
          </a:stretch>
        </p:blipFill>
        <p:spPr bwMode="auto">
          <a:xfrm>
            <a:off x="277813" y="566738"/>
            <a:ext cx="8586787" cy="572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4"/>
          <p:cNvSpPr>
            <a:spLocks noGrp="1"/>
          </p:cNvSpPr>
          <p:nvPr>
            <p:ph type="sldNum" sz="quarter" idx="12"/>
          </p:nvPr>
        </p:nvSpPr>
        <p:spPr>
          <a:noFill/>
        </p:spPr>
        <p:txBody>
          <a:bodyPr/>
          <a:lstStyle/>
          <a:p>
            <a:fld id="{18EBDA84-0D04-4012-BE71-E188E0E181D6}" type="slidenum">
              <a:rPr lang="en-US" smtClean="0"/>
              <a:pPr/>
              <a:t>16</a:t>
            </a:fld>
            <a:endParaRPr lang="en-US" smtClean="0"/>
          </a:p>
        </p:txBody>
      </p:sp>
      <p:pic>
        <p:nvPicPr>
          <p:cNvPr id="18437" name="Picture 2" descr="C:\Foto srip Banten\100_2954.JPG"/>
          <p:cNvPicPr>
            <a:picLocks noGrp="1" noChangeAspect="1" noChangeArrowheads="1"/>
          </p:cNvPicPr>
          <p:nvPr>
            <p:ph sz="quarter" idx="1"/>
          </p:nvPr>
        </p:nvPicPr>
        <p:blipFill>
          <a:blip r:embed="rId2"/>
          <a:stretch>
            <a:fillRect/>
          </a:stretch>
        </p:blipFill>
        <p:spPr>
          <a:xfrm>
            <a:off x="1714500" y="1676400"/>
            <a:ext cx="6172200" cy="4114800"/>
          </a:xfrm>
          <a:noFill/>
        </p:spPr>
      </p:pic>
      <p:sp>
        <p:nvSpPr>
          <p:cNvPr id="18438" name="Down Arrow 5"/>
          <p:cNvSpPr>
            <a:spLocks noChangeArrowheads="1"/>
          </p:cNvSpPr>
          <p:nvPr/>
        </p:nvSpPr>
        <p:spPr bwMode="auto">
          <a:xfrm>
            <a:off x="4114800" y="1828800"/>
            <a:ext cx="484188" cy="1358900"/>
          </a:xfrm>
          <a:prstGeom prst="downArrow">
            <a:avLst>
              <a:gd name="adj1" fmla="val 50000"/>
              <a:gd name="adj2" fmla="val 50024"/>
            </a:avLst>
          </a:prstGeom>
          <a:solidFill>
            <a:schemeClr val="accent1"/>
          </a:solidFill>
          <a:ln w="9525" algn="ctr">
            <a:solidFill>
              <a:schemeClr val="tx1"/>
            </a:solidFill>
            <a:round/>
            <a:headEnd/>
            <a:tailEnd/>
          </a:ln>
        </p:spPr>
        <p:txBody>
          <a:bodyPr wrap="none"/>
          <a:lstStyle/>
          <a:p>
            <a:endParaRPr lang="id-ID"/>
          </a:p>
        </p:txBody>
      </p:sp>
      <p:sp>
        <p:nvSpPr>
          <p:cNvPr id="18439" name="TextBox 6"/>
          <p:cNvSpPr txBox="1">
            <a:spLocks noChangeArrowheads="1"/>
          </p:cNvSpPr>
          <p:nvPr/>
        </p:nvSpPr>
        <p:spPr bwMode="auto">
          <a:xfrm>
            <a:off x="3810000" y="914400"/>
            <a:ext cx="1355725" cy="461963"/>
          </a:xfrm>
          <a:prstGeom prst="rect">
            <a:avLst/>
          </a:prstGeom>
          <a:noFill/>
          <a:ln w="9525">
            <a:noFill/>
            <a:miter lim="800000"/>
            <a:headEnd/>
            <a:tailEnd/>
          </a:ln>
        </p:spPr>
        <p:txBody>
          <a:bodyPr wrap="none">
            <a:spAutoFit/>
          </a:bodyPr>
          <a:lstStyle/>
          <a:p>
            <a:r>
              <a:rPr lang="id-ID" b="1">
                <a:solidFill>
                  <a:srgbClr val="FF0000"/>
                </a:solidFill>
              </a:rPr>
              <a:t>Cold Bin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4"/>
          <p:cNvSpPr>
            <a:spLocks noGrp="1"/>
          </p:cNvSpPr>
          <p:nvPr>
            <p:ph type="sldNum" sz="quarter" idx="12"/>
          </p:nvPr>
        </p:nvSpPr>
        <p:spPr>
          <a:noFill/>
        </p:spPr>
        <p:txBody>
          <a:bodyPr/>
          <a:lstStyle/>
          <a:p>
            <a:fld id="{E959E280-3019-4543-964F-39AC757D27AF}" type="slidenum">
              <a:rPr lang="en-US" smtClean="0"/>
              <a:pPr/>
              <a:t>17</a:t>
            </a:fld>
            <a:endParaRPr lang="en-US" smtClean="0"/>
          </a:p>
        </p:txBody>
      </p:sp>
      <p:pic>
        <p:nvPicPr>
          <p:cNvPr id="19461" name="Picture 2" descr="C:\Foto srip Banten\100_2958.JPG"/>
          <p:cNvPicPr>
            <a:picLocks noGrp="1" noChangeAspect="1" noChangeArrowheads="1"/>
          </p:cNvPicPr>
          <p:nvPr>
            <p:ph sz="quarter" idx="1"/>
          </p:nvPr>
        </p:nvPicPr>
        <p:blipFill>
          <a:blip r:embed="rId2"/>
          <a:stretch>
            <a:fillRect/>
          </a:stretch>
        </p:blipFill>
        <p:spPr>
          <a:xfrm>
            <a:off x="1714500" y="1676400"/>
            <a:ext cx="6172200" cy="4114800"/>
          </a:xfrm>
          <a:noFill/>
        </p:spPr>
      </p:pic>
      <p:sp>
        <p:nvSpPr>
          <p:cNvPr id="19462" name="Down Arrow 5"/>
          <p:cNvSpPr>
            <a:spLocks noChangeArrowheads="1"/>
          </p:cNvSpPr>
          <p:nvPr/>
        </p:nvSpPr>
        <p:spPr bwMode="auto">
          <a:xfrm flipH="1">
            <a:off x="4114800" y="1524000"/>
            <a:ext cx="304800" cy="1981200"/>
          </a:xfrm>
          <a:prstGeom prst="downArrow">
            <a:avLst>
              <a:gd name="adj1" fmla="val 50000"/>
              <a:gd name="adj2" fmla="val 50014"/>
            </a:avLst>
          </a:prstGeom>
          <a:solidFill>
            <a:schemeClr val="accent1"/>
          </a:solidFill>
          <a:ln w="9525" algn="ctr">
            <a:solidFill>
              <a:schemeClr val="tx1"/>
            </a:solidFill>
            <a:round/>
            <a:headEnd/>
            <a:tailEnd/>
          </a:ln>
        </p:spPr>
        <p:txBody>
          <a:bodyPr wrap="none"/>
          <a:lstStyle/>
          <a:p>
            <a:endParaRPr lang="id-ID"/>
          </a:p>
        </p:txBody>
      </p:sp>
      <p:sp>
        <p:nvSpPr>
          <p:cNvPr id="19463" name="TextBox 6"/>
          <p:cNvSpPr txBox="1">
            <a:spLocks noChangeArrowheads="1"/>
          </p:cNvSpPr>
          <p:nvPr/>
        </p:nvSpPr>
        <p:spPr bwMode="auto">
          <a:xfrm>
            <a:off x="2971800" y="762000"/>
            <a:ext cx="2740025" cy="461963"/>
          </a:xfrm>
          <a:prstGeom prst="rect">
            <a:avLst/>
          </a:prstGeom>
          <a:noFill/>
          <a:ln w="9525">
            <a:noFill/>
            <a:miter lim="800000"/>
            <a:headEnd/>
            <a:tailEnd/>
          </a:ln>
        </p:spPr>
        <p:txBody>
          <a:bodyPr wrap="none">
            <a:spAutoFit/>
          </a:bodyPr>
          <a:lstStyle/>
          <a:p>
            <a:r>
              <a:rPr lang="id-ID" b="1">
                <a:solidFill>
                  <a:srgbClr val="FF0000"/>
                </a:solidFill>
              </a:rPr>
              <a:t>Oli Pemanas Aspal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4"/>
          <p:cNvSpPr>
            <a:spLocks noGrp="1"/>
          </p:cNvSpPr>
          <p:nvPr>
            <p:ph type="sldNum" sz="quarter" idx="12"/>
          </p:nvPr>
        </p:nvSpPr>
        <p:spPr>
          <a:noFill/>
        </p:spPr>
        <p:txBody>
          <a:bodyPr/>
          <a:lstStyle/>
          <a:p>
            <a:fld id="{2C551628-A1FF-418A-A4AC-C98BA3A94D0A}" type="slidenum">
              <a:rPr lang="en-US" smtClean="0"/>
              <a:pPr/>
              <a:t>18</a:t>
            </a:fld>
            <a:endParaRPr lang="en-US" smtClean="0"/>
          </a:p>
        </p:txBody>
      </p:sp>
      <p:pic>
        <p:nvPicPr>
          <p:cNvPr id="20485" name="Picture 2" descr="C:\Foto srip Banten\100_2959.JPG"/>
          <p:cNvPicPr>
            <a:picLocks noGrp="1" noChangeAspect="1" noChangeArrowheads="1"/>
          </p:cNvPicPr>
          <p:nvPr>
            <p:ph sz="quarter" idx="1"/>
          </p:nvPr>
        </p:nvPicPr>
        <p:blipFill>
          <a:blip r:embed="rId2"/>
          <a:stretch>
            <a:fillRect/>
          </a:stretch>
        </p:blipFill>
        <p:spPr>
          <a:xfrm>
            <a:off x="1714500" y="1676400"/>
            <a:ext cx="6172200" cy="4114800"/>
          </a:xfrm>
          <a:noFill/>
        </p:spPr>
      </p:pic>
      <p:sp>
        <p:nvSpPr>
          <p:cNvPr id="20486" name="Down Arrow 5"/>
          <p:cNvSpPr>
            <a:spLocks noChangeArrowheads="1"/>
          </p:cNvSpPr>
          <p:nvPr/>
        </p:nvSpPr>
        <p:spPr bwMode="auto">
          <a:xfrm>
            <a:off x="4419600" y="1600200"/>
            <a:ext cx="457200" cy="2209800"/>
          </a:xfrm>
          <a:prstGeom prst="downArrow">
            <a:avLst>
              <a:gd name="adj1" fmla="val 50000"/>
              <a:gd name="adj2" fmla="val 49989"/>
            </a:avLst>
          </a:prstGeom>
          <a:solidFill>
            <a:schemeClr val="accent1"/>
          </a:solidFill>
          <a:ln w="9525" algn="ctr">
            <a:solidFill>
              <a:schemeClr val="tx1"/>
            </a:solidFill>
            <a:round/>
            <a:headEnd/>
            <a:tailEnd/>
          </a:ln>
        </p:spPr>
        <p:txBody>
          <a:bodyPr wrap="none"/>
          <a:lstStyle/>
          <a:p>
            <a:endParaRPr lang="id-ID"/>
          </a:p>
        </p:txBody>
      </p:sp>
      <p:sp>
        <p:nvSpPr>
          <p:cNvPr id="20487" name="TextBox 8"/>
          <p:cNvSpPr txBox="1">
            <a:spLocks noChangeArrowheads="1"/>
          </p:cNvSpPr>
          <p:nvPr/>
        </p:nvSpPr>
        <p:spPr bwMode="auto">
          <a:xfrm>
            <a:off x="2590800" y="685800"/>
            <a:ext cx="4338638" cy="461963"/>
          </a:xfrm>
          <a:prstGeom prst="rect">
            <a:avLst/>
          </a:prstGeom>
          <a:noFill/>
          <a:ln w="9525">
            <a:noFill/>
            <a:miter lim="800000"/>
            <a:headEnd/>
            <a:tailEnd/>
          </a:ln>
        </p:spPr>
        <p:txBody>
          <a:bodyPr wrap="none">
            <a:spAutoFit/>
          </a:bodyPr>
          <a:lstStyle/>
          <a:p>
            <a:r>
              <a:rPr lang="id-ID" b="1">
                <a:solidFill>
                  <a:srgbClr val="FF0000"/>
                </a:solidFill>
              </a:rPr>
              <a:t>Tangki Penyimpan Aspal Panas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1168400"/>
            <a:ext cx="7467600" cy="584200"/>
          </a:xfrm>
        </p:spPr>
        <p:txBody>
          <a:bodyPr>
            <a:normAutofit fontScale="90000"/>
          </a:bodyPr>
          <a:lstStyle/>
          <a:p>
            <a:r>
              <a:rPr lang="id-ID" sz="3200" smtClean="0">
                <a:latin typeface="Aharoni" pitchFamily="2" charset="-79"/>
                <a:cs typeface="Aharoni" pitchFamily="2" charset="-79"/>
              </a:rPr>
              <a:t>Bukaan Cold Bin secara manual</a:t>
            </a:r>
          </a:p>
        </p:txBody>
      </p:sp>
      <p:sp>
        <p:nvSpPr>
          <p:cNvPr id="21508" name="Slide Number Placeholder 4"/>
          <p:cNvSpPr>
            <a:spLocks noGrp="1"/>
          </p:cNvSpPr>
          <p:nvPr>
            <p:ph type="sldNum" sz="quarter" idx="12"/>
          </p:nvPr>
        </p:nvSpPr>
        <p:spPr>
          <a:noFill/>
        </p:spPr>
        <p:txBody>
          <a:bodyPr/>
          <a:lstStyle/>
          <a:p>
            <a:fld id="{7E616D94-CA75-47A7-93EA-6E8613E8BE33}" type="slidenum">
              <a:rPr lang="en-US" smtClean="0"/>
              <a:pPr/>
              <a:t>19</a:t>
            </a:fld>
            <a:endParaRPr lang="en-US" smtClean="0"/>
          </a:p>
        </p:txBody>
      </p:sp>
      <p:pic>
        <p:nvPicPr>
          <p:cNvPr id="21509" name="Picture 2" descr="C:\Foto srip Banten\100_2961.JPG"/>
          <p:cNvPicPr>
            <a:picLocks noGrp="1" noChangeAspect="1" noChangeArrowheads="1"/>
          </p:cNvPicPr>
          <p:nvPr>
            <p:ph sz="quarter" idx="1"/>
          </p:nvPr>
        </p:nvPicPr>
        <p:blipFill>
          <a:blip r:embed="rId2"/>
          <a:stretch>
            <a:fillRect/>
          </a:stretch>
        </p:blipFill>
        <p:spPr>
          <a:xfrm>
            <a:off x="1714500" y="1676400"/>
            <a:ext cx="6172200" cy="4114800"/>
          </a:xfrm>
          <a:noFill/>
        </p:spPr>
      </p:pic>
      <p:sp>
        <p:nvSpPr>
          <p:cNvPr id="21510" name="Left Arrow 5"/>
          <p:cNvSpPr>
            <a:spLocks noChangeArrowheads="1"/>
          </p:cNvSpPr>
          <p:nvPr/>
        </p:nvSpPr>
        <p:spPr bwMode="auto">
          <a:xfrm>
            <a:off x="4419600" y="3581400"/>
            <a:ext cx="1524000" cy="457200"/>
          </a:xfrm>
          <a:prstGeom prst="left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
        <p:nvSpPr>
          <p:cNvPr id="21511" name="TextBox 6"/>
          <p:cNvSpPr txBox="1">
            <a:spLocks noChangeArrowheads="1"/>
          </p:cNvSpPr>
          <p:nvPr/>
        </p:nvSpPr>
        <p:spPr bwMode="auto">
          <a:xfrm>
            <a:off x="6019800" y="3436938"/>
            <a:ext cx="1973263" cy="830262"/>
          </a:xfrm>
          <a:prstGeom prst="rect">
            <a:avLst/>
          </a:prstGeom>
          <a:noFill/>
          <a:ln w="9525">
            <a:noFill/>
            <a:miter lim="800000"/>
            <a:headEnd/>
            <a:tailEnd/>
          </a:ln>
        </p:spPr>
        <p:txBody>
          <a:bodyPr wrap="none">
            <a:spAutoFit/>
          </a:bodyPr>
          <a:lstStyle/>
          <a:p>
            <a:r>
              <a:rPr lang="id-ID" b="1">
                <a:solidFill>
                  <a:srgbClr val="FF0000"/>
                </a:solidFill>
              </a:rPr>
              <a:t>Pintu bukaan</a:t>
            </a:r>
          </a:p>
          <a:p>
            <a:r>
              <a:rPr lang="id-ID" b="1">
                <a:solidFill>
                  <a:srgbClr val="FF0000"/>
                </a:solidFill>
              </a:rPr>
              <a:t>Cold bin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457200"/>
            <a:ext cx="7467600" cy="579438"/>
          </a:xfrm>
          <a:solidFill>
            <a:schemeClr val="accent1"/>
          </a:solidFill>
        </p:spPr>
        <p:txBody>
          <a:bodyPr>
            <a:normAutofit fontScale="90000"/>
          </a:bodyPr>
          <a:lstStyle/>
          <a:p>
            <a:pPr eaLnBrk="1" hangingPunct="1"/>
            <a:r>
              <a:rPr lang="en-US" sz="3200" b="1" smtClean="0">
                <a:latin typeface="Comic Sans MS" pitchFamily="66" charset="0"/>
              </a:rPr>
              <a:t>PENYIAPAN PERMUKAAN</a:t>
            </a:r>
          </a:p>
        </p:txBody>
      </p:sp>
      <p:sp>
        <p:nvSpPr>
          <p:cNvPr id="8195" name="Slide Number Placeholder 5"/>
          <p:cNvSpPr>
            <a:spLocks noGrp="1"/>
          </p:cNvSpPr>
          <p:nvPr>
            <p:ph type="sldNum" sz="quarter" idx="12"/>
          </p:nvPr>
        </p:nvSpPr>
        <p:spPr>
          <a:noFill/>
        </p:spPr>
        <p:txBody>
          <a:bodyPr/>
          <a:lstStyle/>
          <a:p>
            <a:fld id="{BA16A087-6508-4DE3-A0B6-4EBC37386EFA}" type="slidenum">
              <a:rPr lang="en-US" smtClean="0"/>
              <a:pPr/>
              <a:t>2</a:t>
            </a:fld>
            <a:endParaRPr lang="en-US" smtClean="0"/>
          </a:p>
        </p:txBody>
      </p:sp>
      <p:sp>
        <p:nvSpPr>
          <p:cNvPr id="5123" name="Rectangle 3"/>
          <p:cNvSpPr>
            <a:spLocks noGrp="1" noChangeArrowheads="1"/>
          </p:cNvSpPr>
          <p:nvPr>
            <p:ph sz="quarter" idx="1"/>
          </p:nvPr>
        </p:nvSpPr>
        <p:spPr>
          <a:solidFill>
            <a:srgbClr val="FFFFCC"/>
          </a:solidFill>
        </p:spPr>
        <p:txBody>
          <a:bodyPr/>
          <a:lstStyle/>
          <a:p>
            <a:pPr algn="just" eaLnBrk="1" hangingPunct="1"/>
            <a:r>
              <a:rPr lang="en-US" sz="2000" b="1" smtClean="0">
                <a:solidFill>
                  <a:srgbClr val="FF0000"/>
                </a:solidFill>
                <a:latin typeface="Comic Sans MS" pitchFamily="66" charset="0"/>
              </a:rPr>
              <a:t>Sebelum perkerasan dihampar harus disiapkan permukaan agar mempunyai kerataan dan kekuatan menanggung beban.</a:t>
            </a:r>
          </a:p>
          <a:p>
            <a:pPr algn="just" eaLnBrk="1" hangingPunct="1"/>
            <a:r>
              <a:rPr lang="en-US" sz="2000" b="1" smtClean="0">
                <a:latin typeface="Comic Sans MS" pitchFamily="66" charset="0"/>
              </a:rPr>
              <a:t>Ada dua macam penyiapan yaitu penyiapan subgrade dan material granular untuk perkerasan baru dan penyiapan existing pavement untuk overlay.</a:t>
            </a:r>
          </a:p>
          <a:p>
            <a:pPr algn="just" eaLnBrk="1" hangingPunct="1"/>
            <a:r>
              <a:rPr lang="en-US" sz="2000" b="1" smtClean="0">
                <a:latin typeface="Comic Sans MS" pitchFamily="66" charset="0"/>
              </a:rPr>
              <a:t>Penyiapan subgrade untuk menanggung beban dengan cara pemadatan yang dapat diukur dengan Mr, CBR atau R- Value.</a:t>
            </a:r>
          </a:p>
          <a:p>
            <a:pPr algn="just" eaLnBrk="1" hangingPunct="1"/>
            <a:r>
              <a:rPr lang="en-US" sz="2000" b="1" smtClean="0">
                <a:solidFill>
                  <a:srgbClr val="FF0000"/>
                </a:solidFill>
                <a:latin typeface="Comic Sans MS" pitchFamily="66" charset="0"/>
              </a:rPr>
              <a:t>Meningkatkan daya dukung subgrade adalah dengan pemadatan</a:t>
            </a:r>
          </a:p>
          <a:p>
            <a:pPr algn="just" eaLnBrk="1" hangingPunct="1"/>
            <a:endParaRPr lang="en-US" sz="2000" b="1"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autoUpdateAnimBg="0"/>
      <p:bldP spid="512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1168400"/>
            <a:ext cx="7467600" cy="584200"/>
          </a:xfrm>
        </p:spPr>
        <p:txBody>
          <a:bodyPr>
            <a:normAutofit fontScale="90000"/>
          </a:bodyPr>
          <a:lstStyle/>
          <a:p>
            <a:r>
              <a:rPr lang="id-ID" sz="3200" smtClean="0">
                <a:latin typeface="Aharoni" pitchFamily="2" charset="-79"/>
                <a:cs typeface="Aharoni" pitchFamily="2" charset="-79"/>
              </a:rPr>
              <a:t>Bukaan Cold Bin dgn sistem Otomatis </a:t>
            </a:r>
          </a:p>
        </p:txBody>
      </p:sp>
      <p:sp>
        <p:nvSpPr>
          <p:cNvPr id="22532" name="Slide Number Placeholder 4"/>
          <p:cNvSpPr>
            <a:spLocks noGrp="1"/>
          </p:cNvSpPr>
          <p:nvPr>
            <p:ph type="sldNum" sz="quarter" idx="12"/>
          </p:nvPr>
        </p:nvSpPr>
        <p:spPr>
          <a:noFill/>
        </p:spPr>
        <p:txBody>
          <a:bodyPr/>
          <a:lstStyle/>
          <a:p>
            <a:fld id="{B3085F38-156E-43B2-A022-AB4F1311FAF4}" type="slidenum">
              <a:rPr lang="en-US" smtClean="0"/>
              <a:pPr/>
              <a:t>20</a:t>
            </a:fld>
            <a:endParaRPr lang="en-US" smtClean="0"/>
          </a:p>
        </p:txBody>
      </p:sp>
      <p:pic>
        <p:nvPicPr>
          <p:cNvPr id="22533" name="Picture 2" descr="D:\AMP Medan\100K4330\100_3034.JPG"/>
          <p:cNvPicPr>
            <a:picLocks noGrp="1" noChangeAspect="1" noChangeArrowheads="1"/>
          </p:cNvPicPr>
          <p:nvPr>
            <p:ph sz="quarter" idx="1"/>
          </p:nvPr>
        </p:nvPicPr>
        <p:blipFill>
          <a:blip r:embed="rId2" cstate="print"/>
          <a:stretch>
            <a:fillRect/>
          </a:stretch>
        </p:blipFill>
        <p:spPr>
          <a:xfrm>
            <a:off x="1714500" y="1676400"/>
            <a:ext cx="6172200" cy="4114800"/>
          </a:xfrm>
          <a:noFill/>
        </p:spPr>
      </p:pic>
      <p:sp>
        <p:nvSpPr>
          <p:cNvPr id="22534" name="Left Arrow 6"/>
          <p:cNvSpPr>
            <a:spLocks noChangeArrowheads="1"/>
          </p:cNvSpPr>
          <p:nvPr/>
        </p:nvSpPr>
        <p:spPr bwMode="auto">
          <a:xfrm>
            <a:off x="3810000" y="3581400"/>
            <a:ext cx="2057400" cy="381000"/>
          </a:xfrm>
          <a:prstGeom prst="left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id-ID" smtClean="0"/>
          </a:p>
        </p:txBody>
      </p:sp>
      <p:sp>
        <p:nvSpPr>
          <p:cNvPr id="23556" name="Slide Number Placeholder 4"/>
          <p:cNvSpPr>
            <a:spLocks noGrp="1"/>
          </p:cNvSpPr>
          <p:nvPr>
            <p:ph type="sldNum" sz="quarter" idx="12"/>
          </p:nvPr>
        </p:nvSpPr>
        <p:spPr>
          <a:noFill/>
        </p:spPr>
        <p:txBody>
          <a:bodyPr/>
          <a:lstStyle/>
          <a:p>
            <a:fld id="{C0AEA2D7-64B6-4C3A-8933-987702BAC7D4}" type="slidenum">
              <a:rPr lang="en-US" smtClean="0"/>
              <a:pPr/>
              <a:t>21</a:t>
            </a:fld>
            <a:endParaRPr lang="en-US" smtClean="0"/>
          </a:p>
        </p:txBody>
      </p:sp>
      <p:pic>
        <p:nvPicPr>
          <p:cNvPr id="23557" name="Picture 2" descr="C:\Foto srip Banten\100_2952.JPG"/>
          <p:cNvPicPr>
            <a:picLocks noGrp="1" noChangeAspect="1" noChangeArrowheads="1"/>
          </p:cNvPicPr>
          <p:nvPr>
            <p:ph sz="quarter" idx="1"/>
          </p:nvPr>
        </p:nvPicPr>
        <p:blipFill>
          <a:blip r:embed="rId2"/>
          <a:stretch>
            <a:fillRect/>
          </a:stretch>
        </p:blipFill>
        <p:spPr>
          <a:xfrm>
            <a:off x="1714500" y="1676400"/>
            <a:ext cx="6172200" cy="4114800"/>
          </a:xfrm>
          <a:noFill/>
        </p:spPr>
      </p:pic>
      <p:sp>
        <p:nvSpPr>
          <p:cNvPr id="23558" name="Down Arrow 5"/>
          <p:cNvSpPr>
            <a:spLocks noChangeArrowheads="1"/>
          </p:cNvSpPr>
          <p:nvPr/>
        </p:nvSpPr>
        <p:spPr bwMode="auto">
          <a:xfrm>
            <a:off x="3124200" y="1676400"/>
            <a:ext cx="381000" cy="2667000"/>
          </a:xfrm>
          <a:prstGeom prst="downArrow">
            <a:avLst>
              <a:gd name="adj1" fmla="val 50000"/>
              <a:gd name="adj2" fmla="val 50005"/>
            </a:avLst>
          </a:prstGeom>
          <a:solidFill>
            <a:schemeClr val="accent1"/>
          </a:solidFill>
          <a:ln w="9525" algn="ctr">
            <a:solidFill>
              <a:schemeClr val="tx1"/>
            </a:solidFill>
            <a:round/>
            <a:headEnd/>
            <a:tailEnd/>
          </a:ln>
        </p:spPr>
        <p:txBody>
          <a:bodyPr wrap="none"/>
          <a:lstStyle/>
          <a:p>
            <a:endParaRPr lang="id-ID"/>
          </a:p>
        </p:txBody>
      </p:sp>
      <p:sp>
        <p:nvSpPr>
          <p:cNvPr id="23559" name="TextBox 7"/>
          <p:cNvSpPr txBox="1">
            <a:spLocks noChangeArrowheads="1"/>
          </p:cNvSpPr>
          <p:nvPr/>
        </p:nvSpPr>
        <p:spPr bwMode="auto">
          <a:xfrm>
            <a:off x="1844675" y="1062038"/>
            <a:ext cx="3619500" cy="523875"/>
          </a:xfrm>
          <a:prstGeom prst="rect">
            <a:avLst/>
          </a:prstGeom>
          <a:noFill/>
          <a:ln w="9525">
            <a:noFill/>
            <a:miter lim="800000"/>
            <a:headEnd/>
            <a:tailEnd/>
          </a:ln>
        </p:spPr>
        <p:txBody>
          <a:bodyPr wrap="none">
            <a:spAutoFit/>
          </a:bodyPr>
          <a:lstStyle/>
          <a:p>
            <a:r>
              <a:rPr lang="id-ID" sz="2800" b="1">
                <a:solidFill>
                  <a:srgbClr val="FF0000"/>
                </a:solidFill>
              </a:rPr>
              <a:t>Tuas Pengendali Filler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457200"/>
            <a:ext cx="7467600" cy="1077913"/>
          </a:xfrm>
        </p:spPr>
        <p:txBody>
          <a:bodyPr/>
          <a:lstStyle/>
          <a:p>
            <a:r>
              <a:rPr lang="id-ID" sz="3200" smtClean="0">
                <a:latin typeface="Aharoni" pitchFamily="2" charset="-79"/>
                <a:cs typeface="Aharoni" pitchFamily="2" charset="-79"/>
              </a:rPr>
              <a:t>Pengumpul Debu dengan Conveyor Ulir</a:t>
            </a:r>
          </a:p>
        </p:txBody>
      </p:sp>
      <p:sp>
        <p:nvSpPr>
          <p:cNvPr id="24580" name="Slide Number Placeholder 4"/>
          <p:cNvSpPr>
            <a:spLocks noGrp="1"/>
          </p:cNvSpPr>
          <p:nvPr>
            <p:ph type="sldNum" sz="quarter" idx="12"/>
          </p:nvPr>
        </p:nvSpPr>
        <p:spPr>
          <a:noFill/>
        </p:spPr>
        <p:txBody>
          <a:bodyPr/>
          <a:lstStyle/>
          <a:p>
            <a:fld id="{C73DF920-17BA-4D1E-8BA3-971395D94AC6}" type="slidenum">
              <a:rPr lang="en-US" smtClean="0"/>
              <a:pPr/>
              <a:t>22</a:t>
            </a:fld>
            <a:endParaRPr lang="en-US" smtClean="0"/>
          </a:p>
        </p:txBody>
      </p:sp>
      <p:pic>
        <p:nvPicPr>
          <p:cNvPr id="24581" name="Picture 2" descr="D:\AMP Medan\100K4330\100_3037.JPG"/>
          <p:cNvPicPr>
            <a:picLocks noGrp="1" noChangeAspect="1" noChangeArrowheads="1"/>
          </p:cNvPicPr>
          <p:nvPr>
            <p:ph sz="quarter" idx="1"/>
          </p:nvPr>
        </p:nvPicPr>
        <p:blipFill>
          <a:blip r:embed="rId2" cstate="print"/>
          <a:stretch>
            <a:fillRect/>
          </a:stretch>
        </p:blipFill>
        <p:spPr>
          <a:xfrm>
            <a:off x="1714500" y="1676400"/>
            <a:ext cx="6172200" cy="4114800"/>
          </a:xfrm>
          <a:noFill/>
        </p:spPr>
      </p:pic>
      <p:sp>
        <p:nvSpPr>
          <p:cNvPr id="24582" name="Right Arrow 5"/>
          <p:cNvSpPr>
            <a:spLocks noChangeArrowheads="1"/>
          </p:cNvSpPr>
          <p:nvPr/>
        </p:nvSpPr>
        <p:spPr bwMode="auto">
          <a:xfrm>
            <a:off x="1676400" y="4343400"/>
            <a:ext cx="1676400" cy="609600"/>
          </a:xfrm>
          <a:prstGeom prst="rightArrow">
            <a:avLst>
              <a:gd name="adj1" fmla="val 50000"/>
              <a:gd name="adj2" fmla="val 49997"/>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304800"/>
            <a:ext cx="7467600" cy="584200"/>
          </a:xfrm>
        </p:spPr>
        <p:txBody>
          <a:bodyPr>
            <a:normAutofit fontScale="90000"/>
          </a:bodyPr>
          <a:lstStyle/>
          <a:p>
            <a:r>
              <a:rPr lang="id-ID" sz="3200" smtClean="0">
                <a:latin typeface="Aharoni" pitchFamily="2" charset="-79"/>
                <a:cs typeface="Aharoni" pitchFamily="2" charset="-79"/>
              </a:rPr>
              <a:t>Filler Elevator</a:t>
            </a:r>
          </a:p>
        </p:txBody>
      </p:sp>
      <p:sp>
        <p:nvSpPr>
          <p:cNvPr id="25604" name="Slide Number Placeholder 4"/>
          <p:cNvSpPr>
            <a:spLocks noGrp="1"/>
          </p:cNvSpPr>
          <p:nvPr>
            <p:ph type="sldNum" sz="quarter" idx="12"/>
          </p:nvPr>
        </p:nvSpPr>
        <p:spPr>
          <a:noFill/>
        </p:spPr>
        <p:txBody>
          <a:bodyPr/>
          <a:lstStyle/>
          <a:p>
            <a:fld id="{76B293F7-434D-4817-9AE8-A60BA6851772}" type="slidenum">
              <a:rPr lang="en-US" smtClean="0"/>
              <a:pPr/>
              <a:t>23</a:t>
            </a:fld>
            <a:endParaRPr lang="en-US" smtClean="0"/>
          </a:p>
        </p:txBody>
      </p:sp>
      <p:pic>
        <p:nvPicPr>
          <p:cNvPr id="25605" name="Picture 2" descr="D:\AMP Medan\100K4330\100_3038.JPG"/>
          <p:cNvPicPr>
            <a:picLocks noGrp="1" noChangeAspect="1" noChangeArrowheads="1"/>
          </p:cNvPicPr>
          <p:nvPr>
            <p:ph sz="quarter" idx="1"/>
          </p:nvPr>
        </p:nvPicPr>
        <p:blipFill>
          <a:blip r:embed="rId2" cstate="print"/>
          <a:srcRect/>
          <a:stretch>
            <a:fillRect/>
          </a:stretch>
        </p:blipFill>
        <p:spPr>
          <a:xfrm>
            <a:off x="2819400" y="1295400"/>
            <a:ext cx="3543300" cy="4724400"/>
          </a:xfrm>
          <a:noFill/>
        </p:spPr>
      </p:pic>
      <p:sp>
        <p:nvSpPr>
          <p:cNvPr id="25606" name="Left Arrow 5"/>
          <p:cNvSpPr>
            <a:spLocks noChangeArrowheads="1"/>
          </p:cNvSpPr>
          <p:nvPr/>
        </p:nvSpPr>
        <p:spPr bwMode="auto">
          <a:xfrm>
            <a:off x="4953000" y="4191000"/>
            <a:ext cx="1447800" cy="304800"/>
          </a:xfrm>
          <a:prstGeom prst="leftArrow">
            <a:avLst>
              <a:gd name="adj1" fmla="val 50000"/>
              <a:gd name="adj2" fmla="val 50007"/>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id-ID" smtClean="0"/>
          </a:p>
        </p:txBody>
      </p:sp>
      <p:sp>
        <p:nvSpPr>
          <p:cNvPr id="26628" name="Slide Number Placeholder 4"/>
          <p:cNvSpPr>
            <a:spLocks noGrp="1"/>
          </p:cNvSpPr>
          <p:nvPr>
            <p:ph type="sldNum" sz="quarter" idx="12"/>
          </p:nvPr>
        </p:nvSpPr>
        <p:spPr>
          <a:noFill/>
        </p:spPr>
        <p:txBody>
          <a:bodyPr/>
          <a:lstStyle/>
          <a:p>
            <a:fld id="{21C17C6A-9142-48DF-A02C-2FE2AF3E0E75}" type="slidenum">
              <a:rPr lang="en-US" smtClean="0"/>
              <a:pPr/>
              <a:t>24</a:t>
            </a:fld>
            <a:endParaRPr lang="en-US" smtClean="0"/>
          </a:p>
        </p:txBody>
      </p:sp>
      <p:pic>
        <p:nvPicPr>
          <p:cNvPr id="26629" name="Picture 2" descr="D:\AMP Medan\100K4330\100_3043.JPG"/>
          <p:cNvPicPr>
            <a:picLocks noGrp="1" noChangeAspect="1" noChangeArrowheads="1"/>
          </p:cNvPicPr>
          <p:nvPr>
            <p:ph sz="quarter" idx="1"/>
          </p:nvPr>
        </p:nvPicPr>
        <p:blipFill>
          <a:blip r:embed="rId2"/>
          <a:srcRect/>
          <a:stretch>
            <a:fillRect/>
          </a:stretch>
        </p:blipFill>
        <p:spPr>
          <a:xfrm>
            <a:off x="1905000" y="304800"/>
            <a:ext cx="4267200" cy="57912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3"/>
          <p:cNvSpPr>
            <a:spLocks noGrp="1"/>
          </p:cNvSpPr>
          <p:nvPr>
            <p:ph type="ftr" sz="quarter" idx="11"/>
          </p:nvPr>
        </p:nvSpPr>
        <p:spPr>
          <a:noFill/>
        </p:spPr>
        <p:txBody>
          <a:bodyPr/>
          <a:lstStyle/>
          <a:p>
            <a:r>
              <a:rPr lang="en-US" smtClean="0"/>
              <a:t>RACHMAT AGUS. HP : 0816996389. email :saungkarta@yahoo.co.uk</a:t>
            </a:r>
          </a:p>
        </p:txBody>
      </p:sp>
      <p:sp>
        <p:nvSpPr>
          <p:cNvPr id="27652" name="Slide Number Placeholder 4"/>
          <p:cNvSpPr>
            <a:spLocks noGrp="1"/>
          </p:cNvSpPr>
          <p:nvPr>
            <p:ph type="sldNum" sz="quarter" idx="12"/>
          </p:nvPr>
        </p:nvSpPr>
        <p:spPr>
          <a:noFill/>
        </p:spPr>
        <p:txBody>
          <a:bodyPr/>
          <a:lstStyle/>
          <a:p>
            <a:fld id="{1A614F67-A5AC-4294-B7D3-8340A3E3FBAF}" type="slidenum">
              <a:rPr lang="en-US" smtClean="0"/>
              <a:pPr/>
              <a:t>25</a:t>
            </a:fld>
            <a:endParaRPr lang="en-US" smtClean="0"/>
          </a:p>
        </p:txBody>
      </p:sp>
      <p:pic>
        <p:nvPicPr>
          <p:cNvPr id="27653" name="Picture 2" descr="C:\Foto srip Banten\100_2968.JPG"/>
          <p:cNvPicPr>
            <a:picLocks noGrp="1" noChangeAspect="1" noChangeArrowheads="1"/>
          </p:cNvPicPr>
          <p:nvPr>
            <p:ph sz="quarter" idx="1"/>
          </p:nvPr>
        </p:nvPicPr>
        <p:blipFill>
          <a:blip r:embed="rId2"/>
          <a:stretch>
            <a:fillRect/>
          </a:stretch>
        </p:blipFill>
        <p:spPr>
          <a:xfrm>
            <a:off x="1714500" y="1676400"/>
            <a:ext cx="6172200" cy="4114800"/>
          </a:xfrm>
          <a:noFill/>
        </p:spPr>
      </p:pic>
      <p:sp>
        <p:nvSpPr>
          <p:cNvPr id="27654" name="Down Arrow 5"/>
          <p:cNvSpPr>
            <a:spLocks noChangeArrowheads="1"/>
          </p:cNvSpPr>
          <p:nvPr/>
        </p:nvSpPr>
        <p:spPr bwMode="auto">
          <a:xfrm>
            <a:off x="3429000" y="1447800"/>
            <a:ext cx="304800" cy="1752600"/>
          </a:xfrm>
          <a:prstGeom prst="downArrow">
            <a:avLst>
              <a:gd name="adj1" fmla="val 50000"/>
              <a:gd name="adj2" fmla="val 49993"/>
            </a:avLst>
          </a:prstGeom>
          <a:solidFill>
            <a:schemeClr val="accent1"/>
          </a:solidFill>
          <a:ln w="9525" algn="ctr">
            <a:solidFill>
              <a:schemeClr val="tx1"/>
            </a:solidFill>
            <a:round/>
            <a:headEnd/>
            <a:tailEnd/>
          </a:ln>
        </p:spPr>
        <p:txBody>
          <a:bodyPr wrap="none"/>
          <a:lstStyle/>
          <a:p>
            <a:endParaRPr lang="id-ID"/>
          </a:p>
        </p:txBody>
      </p:sp>
      <p:sp>
        <p:nvSpPr>
          <p:cNvPr id="27655" name="TextBox 6"/>
          <p:cNvSpPr txBox="1">
            <a:spLocks noChangeArrowheads="1"/>
          </p:cNvSpPr>
          <p:nvPr/>
        </p:nvSpPr>
        <p:spPr bwMode="auto">
          <a:xfrm>
            <a:off x="2057400" y="685800"/>
            <a:ext cx="4106863" cy="584200"/>
          </a:xfrm>
          <a:prstGeom prst="rect">
            <a:avLst/>
          </a:prstGeom>
          <a:noFill/>
          <a:ln w="9525">
            <a:noFill/>
            <a:miter lim="800000"/>
            <a:headEnd/>
            <a:tailEnd/>
          </a:ln>
        </p:spPr>
        <p:txBody>
          <a:bodyPr wrap="none">
            <a:spAutoFit/>
          </a:bodyPr>
          <a:lstStyle/>
          <a:p>
            <a:r>
              <a:rPr lang="id-ID" sz="3200">
                <a:solidFill>
                  <a:srgbClr val="FF0000"/>
                </a:solidFill>
              </a:rPr>
              <a:t>Dryer Pemanas Agregat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sz="3200" b="1" smtClean="0">
                <a:latin typeface="Tahoma" pitchFamily="34" charset="0"/>
              </a:rPr>
              <a:t>Efisiensi Pengumpul Debu</a:t>
            </a:r>
          </a:p>
        </p:txBody>
      </p:sp>
      <p:sp>
        <p:nvSpPr>
          <p:cNvPr id="28674" name="Slide Number Placeholder 5"/>
          <p:cNvSpPr>
            <a:spLocks noGrp="1"/>
          </p:cNvSpPr>
          <p:nvPr>
            <p:ph type="sldNum" sz="quarter" idx="12"/>
          </p:nvPr>
        </p:nvSpPr>
        <p:spPr>
          <a:noFill/>
        </p:spPr>
        <p:txBody>
          <a:bodyPr/>
          <a:lstStyle/>
          <a:p>
            <a:fld id="{32857BC3-E846-4528-9F3A-2D9788BC19F7}" type="slidenum">
              <a:rPr lang="en-US" smtClean="0"/>
              <a:pPr/>
              <a:t>26</a:t>
            </a:fld>
            <a:endParaRPr lang="en-US" smtClean="0"/>
          </a:p>
        </p:txBody>
      </p:sp>
      <p:sp>
        <p:nvSpPr>
          <p:cNvPr id="28676" name="Text Box 5"/>
          <p:cNvSpPr>
            <a:spLocks noGrp="1" noChangeArrowheads="1"/>
          </p:cNvSpPr>
          <p:nvPr>
            <p:ph sz="quarter" idx="1"/>
          </p:nvPr>
        </p:nvSpPr>
        <p:spPr>
          <a:noFill/>
        </p:spPr>
        <p:txBody>
          <a:bodyPr/>
          <a:lstStyle/>
          <a:p>
            <a:pPr>
              <a:spcBef>
                <a:spcPct val="50000"/>
              </a:spcBef>
              <a:buFontTx/>
              <a:buNone/>
            </a:pPr>
            <a:r>
              <a:rPr lang="en-US" sz="2400" b="1" smtClean="0"/>
              <a:t>74 micron</a:t>
            </a:r>
          </a:p>
        </p:txBody>
      </p:sp>
      <p:sp>
        <p:nvSpPr>
          <p:cNvPr id="28677" name="Text Box 6"/>
          <p:cNvSpPr txBox="1">
            <a:spLocks noChangeArrowheads="1"/>
          </p:cNvSpPr>
          <p:nvPr/>
        </p:nvSpPr>
        <p:spPr bwMode="auto">
          <a:xfrm>
            <a:off x="838200" y="3124200"/>
            <a:ext cx="19812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30 micron</a:t>
            </a:r>
          </a:p>
        </p:txBody>
      </p:sp>
      <p:sp>
        <p:nvSpPr>
          <p:cNvPr id="28678" name="Text Box 7"/>
          <p:cNvSpPr txBox="1">
            <a:spLocks noChangeArrowheads="1"/>
          </p:cNvSpPr>
          <p:nvPr/>
        </p:nvSpPr>
        <p:spPr bwMode="auto">
          <a:xfrm>
            <a:off x="838200" y="4038600"/>
            <a:ext cx="19812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10 micron</a:t>
            </a:r>
          </a:p>
        </p:txBody>
      </p:sp>
      <p:sp>
        <p:nvSpPr>
          <p:cNvPr id="28679" name="Text Box 8"/>
          <p:cNvSpPr txBox="1">
            <a:spLocks noChangeArrowheads="1"/>
          </p:cNvSpPr>
          <p:nvPr/>
        </p:nvSpPr>
        <p:spPr bwMode="auto">
          <a:xfrm>
            <a:off x="838200" y="4648200"/>
            <a:ext cx="19812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  5 micron</a:t>
            </a:r>
          </a:p>
        </p:txBody>
      </p:sp>
      <p:sp>
        <p:nvSpPr>
          <p:cNvPr id="28680" name="Text Box 9"/>
          <p:cNvSpPr txBox="1">
            <a:spLocks noChangeArrowheads="1"/>
          </p:cNvSpPr>
          <p:nvPr/>
        </p:nvSpPr>
        <p:spPr bwMode="auto">
          <a:xfrm>
            <a:off x="838200" y="5257800"/>
            <a:ext cx="19812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  1 micron</a:t>
            </a:r>
          </a:p>
        </p:txBody>
      </p:sp>
      <p:sp>
        <p:nvSpPr>
          <p:cNvPr id="28681" name="Oval 10"/>
          <p:cNvSpPr>
            <a:spLocks noChangeArrowheads="1"/>
          </p:cNvSpPr>
          <p:nvPr/>
        </p:nvSpPr>
        <p:spPr bwMode="auto">
          <a:xfrm>
            <a:off x="2590800" y="1752600"/>
            <a:ext cx="914400" cy="914400"/>
          </a:xfrm>
          <a:prstGeom prst="ellipse">
            <a:avLst/>
          </a:prstGeom>
          <a:solidFill>
            <a:schemeClr val="bg2"/>
          </a:solidFill>
          <a:ln w="9525">
            <a:solidFill>
              <a:schemeClr val="bg2"/>
            </a:solidFill>
            <a:round/>
            <a:headEnd/>
            <a:tailEnd/>
          </a:ln>
        </p:spPr>
        <p:txBody>
          <a:bodyPr wrap="none" anchor="ctr"/>
          <a:lstStyle/>
          <a:p>
            <a:endParaRPr lang="id-ID"/>
          </a:p>
        </p:txBody>
      </p:sp>
      <p:sp>
        <p:nvSpPr>
          <p:cNvPr id="28682" name="Oval 11"/>
          <p:cNvSpPr>
            <a:spLocks noChangeArrowheads="1"/>
          </p:cNvSpPr>
          <p:nvPr/>
        </p:nvSpPr>
        <p:spPr bwMode="auto">
          <a:xfrm>
            <a:off x="2743200" y="3048000"/>
            <a:ext cx="609600" cy="609600"/>
          </a:xfrm>
          <a:prstGeom prst="ellipse">
            <a:avLst/>
          </a:prstGeom>
          <a:solidFill>
            <a:schemeClr val="bg2"/>
          </a:solidFill>
          <a:ln w="9525">
            <a:solidFill>
              <a:schemeClr val="bg2"/>
            </a:solidFill>
            <a:round/>
            <a:headEnd/>
            <a:tailEnd/>
          </a:ln>
        </p:spPr>
        <p:txBody>
          <a:bodyPr wrap="none" anchor="ctr"/>
          <a:lstStyle/>
          <a:p>
            <a:endParaRPr lang="id-ID"/>
          </a:p>
        </p:txBody>
      </p:sp>
      <p:sp>
        <p:nvSpPr>
          <p:cNvPr id="28683" name="Oval 12"/>
          <p:cNvSpPr>
            <a:spLocks noChangeArrowheads="1"/>
          </p:cNvSpPr>
          <p:nvPr/>
        </p:nvSpPr>
        <p:spPr bwMode="auto">
          <a:xfrm>
            <a:off x="2895600" y="4114800"/>
            <a:ext cx="381000" cy="381000"/>
          </a:xfrm>
          <a:prstGeom prst="ellipse">
            <a:avLst/>
          </a:prstGeom>
          <a:solidFill>
            <a:schemeClr val="bg2"/>
          </a:solidFill>
          <a:ln w="9525">
            <a:solidFill>
              <a:schemeClr val="bg2"/>
            </a:solidFill>
            <a:round/>
            <a:headEnd/>
            <a:tailEnd/>
          </a:ln>
        </p:spPr>
        <p:txBody>
          <a:bodyPr wrap="none" anchor="ctr"/>
          <a:lstStyle/>
          <a:p>
            <a:endParaRPr lang="id-ID"/>
          </a:p>
        </p:txBody>
      </p:sp>
      <p:sp>
        <p:nvSpPr>
          <p:cNvPr id="28684" name="Oval 13"/>
          <p:cNvSpPr>
            <a:spLocks noChangeArrowheads="1"/>
          </p:cNvSpPr>
          <p:nvPr/>
        </p:nvSpPr>
        <p:spPr bwMode="auto">
          <a:xfrm>
            <a:off x="2895600" y="4800600"/>
            <a:ext cx="304800" cy="228600"/>
          </a:xfrm>
          <a:prstGeom prst="ellipse">
            <a:avLst/>
          </a:prstGeom>
          <a:solidFill>
            <a:schemeClr val="bg2"/>
          </a:solidFill>
          <a:ln w="9525">
            <a:solidFill>
              <a:schemeClr val="bg2"/>
            </a:solidFill>
            <a:round/>
            <a:headEnd/>
            <a:tailEnd/>
          </a:ln>
        </p:spPr>
        <p:txBody>
          <a:bodyPr wrap="none" anchor="ctr"/>
          <a:lstStyle/>
          <a:p>
            <a:endParaRPr lang="id-ID"/>
          </a:p>
        </p:txBody>
      </p:sp>
      <p:sp>
        <p:nvSpPr>
          <p:cNvPr id="28685" name="Oval 14"/>
          <p:cNvSpPr>
            <a:spLocks noChangeArrowheads="1"/>
          </p:cNvSpPr>
          <p:nvPr/>
        </p:nvSpPr>
        <p:spPr bwMode="auto">
          <a:xfrm>
            <a:off x="2971800" y="5486400"/>
            <a:ext cx="152400" cy="152400"/>
          </a:xfrm>
          <a:prstGeom prst="ellipse">
            <a:avLst/>
          </a:prstGeom>
          <a:solidFill>
            <a:schemeClr val="bg2"/>
          </a:solidFill>
          <a:ln w="9525">
            <a:solidFill>
              <a:schemeClr val="bg2"/>
            </a:solidFill>
            <a:round/>
            <a:headEnd/>
            <a:tailEnd/>
          </a:ln>
        </p:spPr>
        <p:txBody>
          <a:bodyPr wrap="none" anchor="ctr"/>
          <a:lstStyle/>
          <a:p>
            <a:endParaRPr lang="id-ID"/>
          </a:p>
        </p:txBody>
      </p:sp>
      <p:sp>
        <p:nvSpPr>
          <p:cNvPr id="28686" name="Line 15"/>
          <p:cNvSpPr>
            <a:spLocks noChangeShapeType="1"/>
          </p:cNvSpPr>
          <p:nvPr/>
        </p:nvSpPr>
        <p:spPr bwMode="auto">
          <a:xfrm>
            <a:off x="3657600" y="2209800"/>
            <a:ext cx="4495800" cy="0"/>
          </a:xfrm>
          <a:prstGeom prst="line">
            <a:avLst/>
          </a:prstGeom>
          <a:noFill/>
          <a:ln w="38100">
            <a:solidFill>
              <a:schemeClr val="tx1"/>
            </a:solidFill>
            <a:round/>
            <a:headEnd/>
            <a:tailEnd/>
          </a:ln>
        </p:spPr>
        <p:txBody>
          <a:bodyPr wrap="none" anchor="ctr"/>
          <a:lstStyle/>
          <a:p>
            <a:endParaRPr lang="id-ID"/>
          </a:p>
        </p:txBody>
      </p:sp>
      <p:sp>
        <p:nvSpPr>
          <p:cNvPr id="28687" name="Text Box 16"/>
          <p:cNvSpPr txBox="1">
            <a:spLocks noChangeArrowheads="1"/>
          </p:cNvSpPr>
          <p:nvPr/>
        </p:nvSpPr>
        <p:spPr bwMode="auto">
          <a:xfrm>
            <a:off x="4191000" y="2514600"/>
            <a:ext cx="32766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Cylone (80-90%)</a:t>
            </a:r>
          </a:p>
        </p:txBody>
      </p:sp>
      <p:sp>
        <p:nvSpPr>
          <p:cNvPr id="28688" name="Line 17"/>
          <p:cNvSpPr>
            <a:spLocks noChangeShapeType="1"/>
          </p:cNvSpPr>
          <p:nvPr/>
        </p:nvSpPr>
        <p:spPr bwMode="auto">
          <a:xfrm>
            <a:off x="3657600" y="3429000"/>
            <a:ext cx="4495800" cy="0"/>
          </a:xfrm>
          <a:prstGeom prst="line">
            <a:avLst/>
          </a:prstGeom>
          <a:noFill/>
          <a:ln w="38100">
            <a:solidFill>
              <a:schemeClr val="tx1"/>
            </a:solidFill>
            <a:round/>
            <a:headEnd/>
            <a:tailEnd/>
          </a:ln>
        </p:spPr>
        <p:txBody>
          <a:bodyPr wrap="none" anchor="ctr"/>
          <a:lstStyle/>
          <a:p>
            <a:endParaRPr lang="id-ID"/>
          </a:p>
        </p:txBody>
      </p:sp>
      <p:sp>
        <p:nvSpPr>
          <p:cNvPr id="28689" name="Text Box 18"/>
          <p:cNvSpPr txBox="1">
            <a:spLocks noChangeArrowheads="1"/>
          </p:cNvSpPr>
          <p:nvPr/>
        </p:nvSpPr>
        <p:spPr bwMode="auto">
          <a:xfrm>
            <a:off x="4191000" y="3657600"/>
            <a:ext cx="32766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Multicone (80-90%)</a:t>
            </a:r>
          </a:p>
        </p:txBody>
      </p:sp>
      <p:sp>
        <p:nvSpPr>
          <p:cNvPr id="28690" name="Line 19"/>
          <p:cNvSpPr>
            <a:spLocks noChangeShapeType="1"/>
          </p:cNvSpPr>
          <p:nvPr/>
        </p:nvSpPr>
        <p:spPr bwMode="auto">
          <a:xfrm>
            <a:off x="3657600" y="4267200"/>
            <a:ext cx="4495800" cy="0"/>
          </a:xfrm>
          <a:prstGeom prst="line">
            <a:avLst/>
          </a:prstGeom>
          <a:noFill/>
          <a:ln w="38100">
            <a:solidFill>
              <a:schemeClr val="tx1"/>
            </a:solidFill>
            <a:round/>
            <a:headEnd/>
            <a:tailEnd/>
          </a:ln>
        </p:spPr>
        <p:txBody>
          <a:bodyPr wrap="none" anchor="ctr"/>
          <a:lstStyle/>
          <a:p>
            <a:endParaRPr lang="id-ID"/>
          </a:p>
        </p:txBody>
      </p:sp>
      <p:sp>
        <p:nvSpPr>
          <p:cNvPr id="28691" name="Text Box 20"/>
          <p:cNvSpPr txBox="1">
            <a:spLocks noChangeArrowheads="1"/>
          </p:cNvSpPr>
          <p:nvPr/>
        </p:nvSpPr>
        <p:spPr bwMode="auto">
          <a:xfrm>
            <a:off x="4191000" y="4343400"/>
            <a:ext cx="39624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Wet collector (90-96%)</a:t>
            </a:r>
          </a:p>
        </p:txBody>
      </p:sp>
      <p:sp>
        <p:nvSpPr>
          <p:cNvPr id="28692" name="Line 21"/>
          <p:cNvSpPr>
            <a:spLocks noChangeShapeType="1"/>
          </p:cNvSpPr>
          <p:nvPr/>
        </p:nvSpPr>
        <p:spPr bwMode="auto">
          <a:xfrm>
            <a:off x="3657600" y="4876800"/>
            <a:ext cx="4495800" cy="0"/>
          </a:xfrm>
          <a:prstGeom prst="line">
            <a:avLst/>
          </a:prstGeom>
          <a:noFill/>
          <a:ln w="38100">
            <a:solidFill>
              <a:schemeClr val="tx1"/>
            </a:solidFill>
            <a:round/>
            <a:headEnd/>
            <a:tailEnd/>
          </a:ln>
        </p:spPr>
        <p:txBody>
          <a:bodyPr wrap="none" anchor="ctr"/>
          <a:lstStyle/>
          <a:p>
            <a:endParaRPr lang="id-ID"/>
          </a:p>
        </p:txBody>
      </p:sp>
      <p:sp>
        <p:nvSpPr>
          <p:cNvPr id="28693" name="Line 22"/>
          <p:cNvSpPr>
            <a:spLocks noChangeShapeType="1"/>
          </p:cNvSpPr>
          <p:nvPr/>
        </p:nvSpPr>
        <p:spPr bwMode="auto">
          <a:xfrm>
            <a:off x="3657600" y="5486400"/>
            <a:ext cx="4495800" cy="0"/>
          </a:xfrm>
          <a:prstGeom prst="line">
            <a:avLst/>
          </a:prstGeom>
          <a:noFill/>
          <a:ln w="38100">
            <a:solidFill>
              <a:schemeClr val="tx1"/>
            </a:solidFill>
            <a:round/>
            <a:headEnd/>
            <a:tailEnd/>
          </a:ln>
        </p:spPr>
        <p:txBody>
          <a:bodyPr wrap="none" anchor="ctr"/>
          <a:lstStyle/>
          <a:p>
            <a:endParaRPr lang="id-ID"/>
          </a:p>
        </p:txBody>
      </p:sp>
      <p:sp>
        <p:nvSpPr>
          <p:cNvPr id="28694" name="Text Box 23"/>
          <p:cNvSpPr txBox="1">
            <a:spLocks noChangeArrowheads="1"/>
          </p:cNvSpPr>
          <p:nvPr/>
        </p:nvSpPr>
        <p:spPr bwMode="auto">
          <a:xfrm>
            <a:off x="4191000" y="4953000"/>
            <a:ext cx="3276600" cy="457200"/>
          </a:xfrm>
          <a:prstGeom prst="rect">
            <a:avLst/>
          </a:prstGeom>
          <a:noFill/>
          <a:ln w="9525">
            <a:noFill/>
            <a:miter lim="800000"/>
            <a:headEnd/>
            <a:tailEnd/>
          </a:ln>
        </p:spPr>
        <p:txBody>
          <a:bodyPr>
            <a:spAutoFit/>
          </a:bodyPr>
          <a:lstStyle/>
          <a:p>
            <a:pPr eaLnBrk="0" hangingPunct="0">
              <a:spcBef>
                <a:spcPct val="50000"/>
              </a:spcBef>
            </a:pPr>
            <a:r>
              <a:rPr lang="en-US" b="1">
                <a:latin typeface="Arial" pitchFamily="34" charset="0"/>
              </a:rPr>
              <a:t>Baghouse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r>
              <a:rPr lang="en-US" sz="3200" b="1" smtClean="0">
                <a:latin typeface="Tahoma" pitchFamily="34" charset="0"/>
              </a:rPr>
              <a:t>AMP yg Dikendalikan Dgn Komputer</a:t>
            </a:r>
          </a:p>
        </p:txBody>
      </p:sp>
      <p:sp>
        <p:nvSpPr>
          <p:cNvPr id="29698" name="Slide Number Placeholder 5"/>
          <p:cNvSpPr>
            <a:spLocks noGrp="1"/>
          </p:cNvSpPr>
          <p:nvPr>
            <p:ph type="sldNum" sz="quarter" idx="12"/>
          </p:nvPr>
        </p:nvSpPr>
        <p:spPr>
          <a:noFill/>
        </p:spPr>
        <p:txBody>
          <a:bodyPr/>
          <a:lstStyle/>
          <a:p>
            <a:fld id="{0A9695B1-0734-494A-BD1E-B7CEE25D9052}" type="slidenum">
              <a:rPr lang="en-US" smtClean="0"/>
              <a:pPr/>
              <a:t>27</a:t>
            </a:fld>
            <a:endParaRPr lang="en-US" smtClean="0"/>
          </a:p>
        </p:txBody>
      </p:sp>
      <p:pic>
        <p:nvPicPr>
          <p:cNvPr id="29700" name="Picture 4" descr="C:\Superpave\HMA College Course\inside tower.jpg"/>
          <p:cNvPicPr>
            <a:picLocks noGrp="1" noChangeAspect="1" noChangeArrowheads="1"/>
          </p:cNvPicPr>
          <p:nvPr>
            <p:ph sz="quarter" idx="1"/>
          </p:nvPr>
        </p:nvPicPr>
        <p:blipFill>
          <a:blip r:embed="rId3"/>
          <a:stretch>
            <a:fillRect/>
          </a:stretch>
        </p:blipFill>
        <p:spPr>
          <a:xfrm>
            <a:off x="1371600" y="2152650"/>
            <a:ext cx="6248400" cy="4095750"/>
          </a:xfrm>
          <a:noFill/>
          <a:ln w="76200">
            <a:solidFill>
              <a:schemeClr val="tx1"/>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endParaRPr lang="id-ID" smtClean="0"/>
          </a:p>
        </p:txBody>
      </p:sp>
      <p:sp>
        <p:nvSpPr>
          <p:cNvPr id="30725" name="Footer Placeholder 5"/>
          <p:cNvSpPr>
            <a:spLocks noGrp="1"/>
          </p:cNvSpPr>
          <p:nvPr>
            <p:ph type="ftr" sz="quarter" idx="11"/>
          </p:nvPr>
        </p:nvSpPr>
        <p:spPr>
          <a:noFill/>
        </p:spPr>
        <p:txBody>
          <a:bodyPr/>
          <a:lstStyle/>
          <a:p>
            <a:r>
              <a:rPr lang="en-US" smtClean="0"/>
              <a:t>RACHMAT AGUS. HP : 0816996389. email :saungkarta@yahoo.co.uk</a:t>
            </a:r>
          </a:p>
        </p:txBody>
      </p:sp>
      <p:sp>
        <p:nvSpPr>
          <p:cNvPr id="30722" name="Slide Number Placeholder 5"/>
          <p:cNvSpPr>
            <a:spLocks noGrp="1"/>
          </p:cNvSpPr>
          <p:nvPr>
            <p:ph type="sldNum" sz="quarter" idx="12"/>
          </p:nvPr>
        </p:nvSpPr>
        <p:spPr>
          <a:noFill/>
        </p:spPr>
        <p:txBody>
          <a:bodyPr/>
          <a:lstStyle/>
          <a:p>
            <a:fld id="{0051D0C6-35DF-4AFA-A12C-A0156F7EF219}" type="slidenum">
              <a:rPr lang="en-US" smtClean="0"/>
              <a:pPr/>
              <a:t>28</a:t>
            </a:fld>
            <a:endParaRPr lang="en-US" smtClean="0"/>
          </a:p>
        </p:txBody>
      </p:sp>
      <p:pic>
        <p:nvPicPr>
          <p:cNvPr id="30724" name="Picture 4" descr="D:\PHOTO_CD\IMAGES\IMG0020.PCD"/>
          <p:cNvPicPr>
            <a:picLocks noGrp="1" noChangeAspect="1" noChangeArrowheads="1"/>
          </p:cNvPicPr>
          <p:nvPr>
            <p:ph sz="quarter" idx="1"/>
          </p:nvPr>
        </p:nvPicPr>
        <p:blipFill>
          <a:blip r:embed="rId3"/>
          <a:srcRect l="21875" t="4688" r="5208" b="3125"/>
          <a:stretch>
            <a:fillRect/>
          </a:stretch>
        </p:blipFill>
        <p:spPr>
          <a:xfrm>
            <a:off x="685800" y="609600"/>
            <a:ext cx="7467600" cy="54864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027FF915-B358-44EC-B06A-452E50DF15E4}" type="slidenum">
              <a:rPr lang="en-US" smtClean="0"/>
              <a:pPr/>
              <a:t>29</a:t>
            </a:fld>
            <a:endParaRPr lang="en-US" smtClean="0"/>
          </a:p>
        </p:txBody>
      </p:sp>
      <p:pic>
        <p:nvPicPr>
          <p:cNvPr id="31748" name="Picture 4" descr="D:\PHOTO_CD\IMAGES\IMG0035.PCD"/>
          <p:cNvPicPr>
            <a:picLocks noGrp="1" noChangeAspect="1" noChangeArrowheads="1"/>
          </p:cNvPicPr>
          <p:nvPr>
            <p:ph sz="quarter" idx="1"/>
          </p:nvPr>
        </p:nvPicPr>
        <p:blipFill>
          <a:blip r:embed="rId3"/>
          <a:stretch>
            <a:fillRect/>
          </a:stretch>
        </p:blipFill>
        <p:spPr>
          <a:xfrm>
            <a:off x="1371600" y="1447800"/>
            <a:ext cx="6858000" cy="4572000"/>
          </a:xfrm>
          <a:noFill/>
        </p:spPr>
      </p:pic>
      <p:sp>
        <p:nvSpPr>
          <p:cNvPr id="31750" name="Left Arrow 6"/>
          <p:cNvSpPr>
            <a:spLocks noChangeArrowheads="1"/>
          </p:cNvSpPr>
          <p:nvPr/>
        </p:nvSpPr>
        <p:spPr bwMode="auto">
          <a:xfrm>
            <a:off x="6400800" y="4038600"/>
            <a:ext cx="685800" cy="152400"/>
          </a:xfrm>
          <a:prstGeom prst="left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
        <p:nvSpPr>
          <p:cNvPr id="31751" name="TextBox 7"/>
          <p:cNvSpPr txBox="1">
            <a:spLocks noChangeArrowheads="1"/>
          </p:cNvSpPr>
          <p:nvPr/>
        </p:nvSpPr>
        <p:spPr bwMode="auto">
          <a:xfrm>
            <a:off x="7239000" y="3881438"/>
            <a:ext cx="1039813" cy="461962"/>
          </a:xfrm>
          <a:prstGeom prst="rect">
            <a:avLst/>
          </a:prstGeom>
          <a:noFill/>
          <a:ln w="9525">
            <a:noFill/>
            <a:miter lim="800000"/>
            <a:headEnd/>
            <a:tailEnd/>
          </a:ln>
        </p:spPr>
        <p:txBody>
          <a:bodyPr wrap="none">
            <a:spAutoFit/>
          </a:bodyPr>
          <a:lstStyle/>
          <a:p>
            <a:r>
              <a:rPr lang="id-ID">
                <a:solidFill>
                  <a:srgbClr val="FF0000"/>
                </a:solidFill>
              </a:rPr>
              <a:t>Golkar</a:t>
            </a:r>
          </a:p>
        </p:txBody>
      </p:sp>
      <p:sp>
        <p:nvSpPr>
          <p:cNvPr id="31752" name="Right Arrow 8"/>
          <p:cNvSpPr>
            <a:spLocks noChangeArrowheads="1"/>
          </p:cNvSpPr>
          <p:nvPr/>
        </p:nvSpPr>
        <p:spPr bwMode="auto">
          <a:xfrm>
            <a:off x="2286000" y="3886200"/>
            <a:ext cx="990600" cy="228600"/>
          </a:xfrm>
          <a:prstGeom prst="rightArrow">
            <a:avLst>
              <a:gd name="adj1" fmla="val 50000"/>
              <a:gd name="adj2" fmla="val 49994"/>
            </a:avLst>
          </a:prstGeom>
          <a:solidFill>
            <a:schemeClr val="accent1"/>
          </a:solidFill>
          <a:ln w="9525" algn="ctr">
            <a:solidFill>
              <a:schemeClr val="tx1"/>
            </a:solidFill>
            <a:round/>
            <a:headEnd/>
            <a:tailEnd/>
          </a:ln>
        </p:spPr>
        <p:txBody>
          <a:bodyPr wrap="none"/>
          <a:lstStyle/>
          <a:p>
            <a:endParaRPr lang="id-ID"/>
          </a:p>
        </p:txBody>
      </p:sp>
      <p:sp>
        <p:nvSpPr>
          <p:cNvPr id="31753" name="TextBox 9"/>
          <p:cNvSpPr txBox="1">
            <a:spLocks noChangeArrowheads="1"/>
          </p:cNvSpPr>
          <p:nvPr/>
        </p:nvSpPr>
        <p:spPr bwMode="auto">
          <a:xfrm>
            <a:off x="914400" y="3733800"/>
            <a:ext cx="1414463" cy="461963"/>
          </a:xfrm>
          <a:prstGeom prst="rect">
            <a:avLst/>
          </a:prstGeom>
          <a:noFill/>
          <a:ln w="9525">
            <a:noFill/>
            <a:miter lim="800000"/>
            <a:headEnd/>
            <a:tailEnd/>
          </a:ln>
        </p:spPr>
        <p:txBody>
          <a:bodyPr wrap="none">
            <a:spAutoFit/>
          </a:bodyPr>
          <a:lstStyle/>
          <a:p>
            <a:r>
              <a:rPr lang="id-ID">
                <a:solidFill>
                  <a:srgbClr val="FF0000"/>
                </a:solidFill>
              </a:rPr>
              <a:t>Demokrat</a:t>
            </a:r>
          </a:p>
        </p:txBody>
      </p:sp>
      <p:sp>
        <p:nvSpPr>
          <p:cNvPr id="31754" name="Up Arrow 10"/>
          <p:cNvSpPr>
            <a:spLocks noChangeArrowheads="1"/>
          </p:cNvSpPr>
          <p:nvPr/>
        </p:nvSpPr>
        <p:spPr bwMode="auto">
          <a:xfrm>
            <a:off x="4419600" y="4267200"/>
            <a:ext cx="152400" cy="990600"/>
          </a:xfrm>
          <a:prstGeom prst="upArrow">
            <a:avLst>
              <a:gd name="adj1" fmla="val 50000"/>
              <a:gd name="adj2" fmla="val 50014"/>
            </a:avLst>
          </a:prstGeom>
          <a:solidFill>
            <a:schemeClr val="accent1"/>
          </a:solidFill>
          <a:ln w="9525" algn="ctr">
            <a:solidFill>
              <a:schemeClr val="tx1"/>
            </a:solidFill>
            <a:round/>
            <a:headEnd/>
            <a:tailEnd/>
          </a:ln>
        </p:spPr>
        <p:txBody>
          <a:bodyPr wrap="none"/>
          <a:lstStyle/>
          <a:p>
            <a:endParaRPr lang="id-ID"/>
          </a:p>
        </p:txBody>
      </p:sp>
      <p:sp>
        <p:nvSpPr>
          <p:cNvPr id="31755" name="TextBox 11"/>
          <p:cNvSpPr txBox="1">
            <a:spLocks noChangeArrowheads="1"/>
          </p:cNvSpPr>
          <p:nvPr/>
        </p:nvSpPr>
        <p:spPr bwMode="auto">
          <a:xfrm>
            <a:off x="4038600" y="5410200"/>
            <a:ext cx="852488" cy="461963"/>
          </a:xfrm>
          <a:prstGeom prst="rect">
            <a:avLst/>
          </a:prstGeom>
          <a:noFill/>
          <a:ln w="9525">
            <a:noFill/>
            <a:miter lim="800000"/>
            <a:headEnd/>
            <a:tailEnd/>
          </a:ln>
        </p:spPr>
        <p:txBody>
          <a:bodyPr wrap="none">
            <a:spAutoFit/>
          </a:bodyPr>
          <a:lstStyle/>
          <a:p>
            <a:r>
              <a:rPr lang="id-ID">
                <a:solidFill>
                  <a:srgbClr val="FF0000"/>
                </a:solidFill>
              </a:rPr>
              <a:t>PDIP</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Slide Number Placeholder 5"/>
          <p:cNvSpPr>
            <a:spLocks noGrp="1"/>
          </p:cNvSpPr>
          <p:nvPr>
            <p:ph type="sldNum" sz="quarter" idx="12"/>
          </p:nvPr>
        </p:nvSpPr>
        <p:spPr>
          <a:noFill/>
        </p:spPr>
        <p:txBody>
          <a:bodyPr/>
          <a:lstStyle/>
          <a:p>
            <a:fld id="{9CBF6947-3601-4DDC-AB03-0F5D87D51636}" type="slidenum">
              <a:rPr lang="en-US" smtClean="0"/>
              <a:pPr/>
              <a:t>3</a:t>
            </a:fld>
            <a:endParaRPr lang="en-US" smtClean="0"/>
          </a:p>
        </p:txBody>
      </p:sp>
      <p:sp>
        <p:nvSpPr>
          <p:cNvPr id="6147" name="Rectangle 3"/>
          <p:cNvSpPr>
            <a:spLocks noGrp="1" noChangeArrowheads="1"/>
          </p:cNvSpPr>
          <p:nvPr>
            <p:ph sz="quarter" idx="1"/>
          </p:nvPr>
        </p:nvSpPr>
        <p:spPr>
          <a:xfrm>
            <a:off x="228600" y="838200"/>
            <a:ext cx="7543800" cy="5257800"/>
          </a:xfrm>
          <a:solidFill>
            <a:srgbClr val="FFFFCC"/>
          </a:solidFill>
        </p:spPr>
        <p:txBody>
          <a:bodyPr>
            <a:normAutofit lnSpcReduction="10000"/>
          </a:bodyPr>
          <a:lstStyle/>
          <a:p>
            <a:pPr algn="just" eaLnBrk="1" hangingPunct="1"/>
            <a:r>
              <a:rPr lang="en-US" sz="2400" b="1" dirty="0" err="1" smtClean="0">
                <a:solidFill>
                  <a:srgbClr val="FF0000"/>
                </a:solidFill>
                <a:latin typeface="Comic Sans MS" pitchFamily="66" charset="0"/>
              </a:rPr>
              <a:t>Apabila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pemadatan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setempat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masih</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tidak</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memadai</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maka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dapat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diambil</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kombinasi</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sebagai</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berikut</a:t>
            </a:r>
            <a:r>
              <a:rPr lang="en-US" sz="2400" b="1" dirty="0" smtClean="0">
                <a:solidFill>
                  <a:srgbClr val="FF0000"/>
                </a:solidFill>
                <a:latin typeface="Comic Sans MS" pitchFamily="66" charset="0"/>
              </a:rPr>
              <a:t> </a:t>
            </a:r>
            <a:r>
              <a:rPr lang="en-US" sz="2400" b="1" dirty="0" smtClean="0">
                <a:latin typeface="Comic Sans MS" pitchFamily="66" charset="0"/>
              </a:rPr>
              <a:t>:a) </a:t>
            </a:r>
            <a:r>
              <a:rPr lang="en-US" sz="2400" b="1" dirty="0" err="1" smtClean="0">
                <a:latin typeface="Comic Sans MS" pitchFamily="66" charset="0"/>
              </a:rPr>
              <a:t>stabilisasi</a:t>
            </a:r>
            <a:r>
              <a:rPr lang="en-US" sz="2400" b="1" dirty="0" smtClean="0">
                <a:latin typeface="Comic Sans MS" pitchFamily="66" charset="0"/>
              </a:rPr>
              <a:t> </a:t>
            </a:r>
            <a:r>
              <a:rPr lang="en-US" sz="2400" b="1" dirty="0" err="1" smtClean="0">
                <a:latin typeface="Comic Sans MS" pitchFamily="66" charset="0"/>
              </a:rPr>
              <a:t>subgrade</a:t>
            </a:r>
            <a:r>
              <a:rPr lang="en-US" sz="2400" b="1" dirty="0" smtClean="0">
                <a:latin typeface="Comic Sans MS" pitchFamily="66" charset="0"/>
              </a:rPr>
              <a:t> </a:t>
            </a:r>
            <a:r>
              <a:rPr lang="en-US" sz="2400" b="1" dirty="0" err="1" smtClean="0">
                <a:latin typeface="Comic Sans MS" pitchFamily="66" charset="0"/>
              </a:rPr>
              <a:t>dgn</a:t>
            </a:r>
            <a:r>
              <a:rPr lang="en-US" sz="2400" b="1" dirty="0" smtClean="0">
                <a:latin typeface="Comic Sans MS" pitchFamily="66" charset="0"/>
              </a:rPr>
              <a:t> </a:t>
            </a:r>
            <a:r>
              <a:rPr lang="en-US" sz="2400" b="1" dirty="0" err="1" smtClean="0">
                <a:latin typeface="Comic Sans MS" pitchFamily="66" charset="0"/>
              </a:rPr>
              <a:t>kapur</a:t>
            </a:r>
            <a:r>
              <a:rPr lang="en-US" sz="2400" b="1" dirty="0" smtClean="0">
                <a:latin typeface="Comic Sans MS" pitchFamily="66" charset="0"/>
              </a:rPr>
              <a:t> </a:t>
            </a:r>
            <a:r>
              <a:rPr lang="en-US" sz="2400" b="1" dirty="0" err="1" smtClean="0">
                <a:latin typeface="Comic Sans MS" pitchFamily="66" charset="0"/>
              </a:rPr>
              <a:t>untuk</a:t>
            </a:r>
            <a:r>
              <a:rPr lang="en-US" sz="2400" b="1" dirty="0" smtClean="0">
                <a:latin typeface="Comic Sans MS" pitchFamily="66" charset="0"/>
              </a:rPr>
              <a:t> pi &gt;10 </a:t>
            </a:r>
            <a:r>
              <a:rPr lang="en-US" sz="2400" b="1" dirty="0" err="1" smtClean="0">
                <a:latin typeface="Comic Sans MS" pitchFamily="66" charset="0"/>
              </a:rPr>
              <a:t>dan</a:t>
            </a:r>
            <a:r>
              <a:rPr lang="en-US" sz="2400" b="1" dirty="0" smtClean="0">
                <a:latin typeface="Comic Sans MS" pitchFamily="66" charset="0"/>
              </a:rPr>
              <a:t> </a:t>
            </a:r>
            <a:r>
              <a:rPr lang="en-US" sz="2400" b="1" dirty="0" err="1" smtClean="0">
                <a:latin typeface="Comic Sans MS" pitchFamily="66" charset="0"/>
              </a:rPr>
              <a:t>dgn</a:t>
            </a:r>
            <a:r>
              <a:rPr lang="en-US" sz="2400" b="1" dirty="0" smtClean="0">
                <a:latin typeface="Comic Sans MS" pitchFamily="66" charset="0"/>
              </a:rPr>
              <a:t> semen </a:t>
            </a:r>
            <a:r>
              <a:rPr lang="en-US" sz="2400" b="1" dirty="0" err="1" smtClean="0">
                <a:latin typeface="Comic Sans MS" pitchFamily="66" charset="0"/>
              </a:rPr>
              <a:t>untuk</a:t>
            </a:r>
            <a:r>
              <a:rPr lang="en-US" sz="2400" b="1" dirty="0" smtClean="0">
                <a:latin typeface="Comic Sans MS" pitchFamily="66" charset="0"/>
              </a:rPr>
              <a:t> PI &lt; 10 b) </a:t>
            </a:r>
            <a:r>
              <a:rPr lang="en-US" sz="2400" b="1" dirty="0" err="1" smtClean="0">
                <a:latin typeface="Comic Sans MS" pitchFamily="66" charset="0"/>
              </a:rPr>
              <a:t>penggalian</a:t>
            </a:r>
            <a:r>
              <a:rPr lang="en-US" sz="2400" b="1" dirty="0" smtClean="0">
                <a:latin typeface="Comic Sans MS" pitchFamily="66" charset="0"/>
              </a:rPr>
              <a:t> </a:t>
            </a:r>
            <a:r>
              <a:rPr lang="en-US" sz="2400" b="1" dirty="0" err="1" smtClean="0">
                <a:latin typeface="Comic Sans MS" pitchFamily="66" charset="0"/>
              </a:rPr>
              <a:t>tanah</a:t>
            </a:r>
            <a:r>
              <a:rPr lang="en-US" sz="2400" b="1" dirty="0" smtClean="0">
                <a:latin typeface="Comic Sans MS" pitchFamily="66" charset="0"/>
              </a:rPr>
              <a:t> </a:t>
            </a:r>
            <a:r>
              <a:rPr lang="en-US" sz="2400" b="1" dirty="0" err="1" smtClean="0">
                <a:latin typeface="Comic Sans MS" pitchFamily="66" charset="0"/>
              </a:rPr>
              <a:t>lembek</a:t>
            </a:r>
            <a:r>
              <a:rPr lang="en-US" sz="2400" b="1" dirty="0" smtClean="0">
                <a:latin typeface="Comic Sans MS" pitchFamily="66" charset="0"/>
              </a:rPr>
              <a:t> </a:t>
            </a:r>
            <a:r>
              <a:rPr lang="en-US" sz="2400" b="1" dirty="0" err="1" smtClean="0">
                <a:latin typeface="Comic Sans MS" pitchFamily="66" charset="0"/>
              </a:rPr>
              <a:t>dan</a:t>
            </a:r>
            <a:r>
              <a:rPr lang="en-US" sz="2400" b="1" dirty="0" smtClean="0">
                <a:latin typeface="Comic Sans MS" pitchFamily="66" charset="0"/>
              </a:rPr>
              <a:t> </a:t>
            </a:r>
            <a:r>
              <a:rPr lang="en-US" sz="2400" b="1" dirty="0" err="1" smtClean="0">
                <a:latin typeface="Comic Sans MS" pitchFamily="66" charset="0"/>
              </a:rPr>
              <a:t>diganti</a:t>
            </a:r>
            <a:r>
              <a:rPr lang="en-US" sz="2400" b="1" dirty="0" smtClean="0">
                <a:latin typeface="Comic Sans MS" pitchFamily="66" charset="0"/>
              </a:rPr>
              <a:t> </a:t>
            </a:r>
            <a:r>
              <a:rPr lang="en-US" sz="2400" b="1" dirty="0" err="1" smtClean="0">
                <a:latin typeface="Comic Sans MS" pitchFamily="66" charset="0"/>
              </a:rPr>
              <a:t>dgn</a:t>
            </a:r>
            <a:r>
              <a:rPr lang="en-US" sz="2400" b="1" dirty="0" smtClean="0">
                <a:latin typeface="Comic Sans MS" pitchFamily="66" charset="0"/>
              </a:rPr>
              <a:t> material </a:t>
            </a:r>
            <a:r>
              <a:rPr lang="en-US" sz="2400" b="1" dirty="0" err="1" smtClean="0">
                <a:latin typeface="Comic Sans MS" pitchFamily="66" charset="0"/>
              </a:rPr>
              <a:t>yg</a:t>
            </a:r>
            <a:r>
              <a:rPr lang="en-US" sz="2400" b="1" dirty="0" smtClean="0">
                <a:latin typeface="Comic Sans MS" pitchFamily="66" charset="0"/>
              </a:rPr>
              <a:t> </a:t>
            </a:r>
            <a:r>
              <a:rPr lang="en-US" sz="2400" b="1" dirty="0" err="1" smtClean="0">
                <a:latin typeface="Comic Sans MS" pitchFamily="66" charset="0"/>
              </a:rPr>
              <a:t>baik</a:t>
            </a:r>
            <a:r>
              <a:rPr lang="en-US" sz="2400" b="1" dirty="0" smtClean="0">
                <a:latin typeface="Comic Sans MS" pitchFamily="66" charset="0"/>
              </a:rPr>
              <a:t> c) </a:t>
            </a:r>
            <a:r>
              <a:rPr lang="en-US" sz="2400" b="1" dirty="0" err="1" smtClean="0">
                <a:latin typeface="Comic Sans MS" pitchFamily="66" charset="0"/>
              </a:rPr>
              <a:t>pemberian</a:t>
            </a:r>
            <a:r>
              <a:rPr lang="en-US" sz="2400" b="1" dirty="0" smtClean="0">
                <a:latin typeface="Comic Sans MS" pitchFamily="66" charset="0"/>
              </a:rPr>
              <a:t> </a:t>
            </a:r>
            <a:r>
              <a:rPr lang="en-US" sz="2400" b="1" dirty="0" err="1" smtClean="0">
                <a:latin typeface="Comic Sans MS" pitchFamily="66" charset="0"/>
              </a:rPr>
              <a:t>agregat</a:t>
            </a:r>
            <a:r>
              <a:rPr lang="en-US" sz="2400" b="1" dirty="0" smtClean="0">
                <a:latin typeface="Comic Sans MS" pitchFamily="66" charset="0"/>
              </a:rPr>
              <a:t> A </a:t>
            </a:r>
            <a:r>
              <a:rPr lang="en-US" sz="2400" b="1" dirty="0" err="1" smtClean="0">
                <a:latin typeface="Comic Sans MS" pitchFamily="66" charset="0"/>
              </a:rPr>
              <a:t>atau</a:t>
            </a:r>
            <a:r>
              <a:rPr lang="en-US" sz="2400" b="1" dirty="0" smtClean="0">
                <a:latin typeface="Comic Sans MS" pitchFamily="66" charset="0"/>
              </a:rPr>
              <a:t> B.</a:t>
            </a:r>
          </a:p>
          <a:p>
            <a:pPr algn="just" eaLnBrk="1" hangingPunct="1"/>
            <a:r>
              <a:rPr lang="en-US" sz="2400" b="1" dirty="0" err="1" smtClean="0">
                <a:solidFill>
                  <a:srgbClr val="0070C0"/>
                </a:solidFill>
                <a:latin typeface="Comic Sans MS" pitchFamily="66" charset="0"/>
              </a:rPr>
              <a:t>Yakinkan</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bahwa</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subgrade</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mampu</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mananggung</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beban</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alat</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pelaksanaan</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karena</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bila</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subgrade</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beralur</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akan</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menyebabkan</a:t>
            </a:r>
            <a:r>
              <a:rPr lang="en-US" sz="2400" b="1" dirty="0" smtClean="0">
                <a:solidFill>
                  <a:srgbClr val="0070C0"/>
                </a:solidFill>
                <a:latin typeface="Comic Sans MS" pitchFamily="66" charset="0"/>
              </a:rPr>
              <a:t> </a:t>
            </a:r>
            <a:r>
              <a:rPr lang="en-US" sz="2400" b="1" dirty="0" err="1" smtClean="0">
                <a:solidFill>
                  <a:srgbClr val="0070C0"/>
                </a:solidFill>
                <a:latin typeface="Comic Sans MS" pitchFamily="66" charset="0"/>
              </a:rPr>
              <a:t>prematur</a:t>
            </a:r>
            <a:r>
              <a:rPr lang="en-US" sz="2400" b="1" dirty="0" smtClean="0">
                <a:solidFill>
                  <a:srgbClr val="0070C0"/>
                </a:solidFill>
                <a:latin typeface="Comic Sans MS" pitchFamily="66" charset="0"/>
              </a:rPr>
              <a:t> rutting.</a:t>
            </a:r>
          </a:p>
          <a:p>
            <a:pPr algn="just" eaLnBrk="1" hangingPunct="1"/>
            <a:r>
              <a:rPr lang="en-US" sz="2400" b="1" dirty="0" err="1" smtClean="0">
                <a:latin typeface="Comic Sans MS" pitchFamily="66" charset="0"/>
              </a:rPr>
              <a:t>Buang</a:t>
            </a:r>
            <a:r>
              <a:rPr lang="en-US" sz="2400" b="1" dirty="0" smtClean="0">
                <a:latin typeface="Comic Sans MS" pitchFamily="66" charset="0"/>
              </a:rPr>
              <a:t> </a:t>
            </a:r>
            <a:r>
              <a:rPr lang="en-US" sz="2400" b="1" dirty="0" err="1" smtClean="0">
                <a:latin typeface="Comic Sans MS" pitchFamily="66" charset="0"/>
              </a:rPr>
              <a:t>semua</a:t>
            </a:r>
            <a:r>
              <a:rPr lang="en-US" sz="2400" b="1" dirty="0" smtClean="0">
                <a:latin typeface="Comic Sans MS" pitchFamily="66" charset="0"/>
              </a:rPr>
              <a:t> </a:t>
            </a:r>
            <a:r>
              <a:rPr lang="en-US" sz="2400" b="1" dirty="0" err="1" smtClean="0">
                <a:latin typeface="Comic Sans MS" pitchFamily="66" charset="0"/>
              </a:rPr>
              <a:t>puing</a:t>
            </a:r>
            <a:r>
              <a:rPr lang="en-US" sz="2400" b="1" dirty="0" smtClean="0">
                <a:latin typeface="Comic Sans MS" pitchFamily="66" charset="0"/>
              </a:rPr>
              <a:t>, </a:t>
            </a:r>
            <a:r>
              <a:rPr lang="en-US" sz="2400" b="1" dirty="0" err="1" smtClean="0">
                <a:latin typeface="Comic Sans MS" pitchFamily="66" charset="0"/>
              </a:rPr>
              <a:t>bongkah</a:t>
            </a:r>
            <a:r>
              <a:rPr lang="en-US" sz="2400" b="1" dirty="0" smtClean="0">
                <a:latin typeface="Comic Sans MS" pitchFamily="66" charset="0"/>
              </a:rPr>
              <a:t> </a:t>
            </a:r>
            <a:r>
              <a:rPr lang="en-US" sz="2400" b="1" dirty="0" err="1" smtClean="0">
                <a:latin typeface="Comic Sans MS" pitchFamily="66" charset="0"/>
              </a:rPr>
              <a:t>batu</a:t>
            </a:r>
            <a:r>
              <a:rPr lang="en-US" sz="2400" b="1" dirty="0" smtClean="0">
                <a:latin typeface="Comic Sans MS" pitchFamily="66" charset="0"/>
              </a:rPr>
              <a:t>, </a:t>
            </a:r>
            <a:r>
              <a:rPr lang="en-US" sz="2400" b="1" dirty="0" err="1" smtClean="0">
                <a:latin typeface="Comic Sans MS" pitchFamily="66" charset="0"/>
              </a:rPr>
              <a:t>tanaman</a:t>
            </a:r>
            <a:r>
              <a:rPr lang="en-US" sz="2400" b="1" dirty="0" smtClean="0">
                <a:latin typeface="Comic Sans MS" pitchFamily="66" charset="0"/>
              </a:rPr>
              <a:t> </a:t>
            </a:r>
            <a:r>
              <a:rPr lang="en-US" sz="2400" b="1" dirty="0" err="1" smtClean="0">
                <a:latin typeface="Comic Sans MS" pitchFamily="66" charset="0"/>
              </a:rPr>
              <a:t>dan</a:t>
            </a:r>
            <a:r>
              <a:rPr lang="en-US" sz="2400" b="1" dirty="0" smtClean="0">
                <a:latin typeface="Comic Sans MS" pitchFamily="66" charset="0"/>
              </a:rPr>
              <a:t> topsoil </a:t>
            </a:r>
            <a:r>
              <a:rPr lang="en-US" sz="2400" b="1" dirty="0" err="1" smtClean="0">
                <a:latin typeface="Comic Sans MS" pitchFamily="66" charset="0"/>
              </a:rPr>
              <a:t>pada</a:t>
            </a:r>
            <a:r>
              <a:rPr lang="en-US" sz="2400" b="1" dirty="0" smtClean="0">
                <a:latin typeface="Comic Sans MS" pitchFamily="66" charset="0"/>
              </a:rPr>
              <a:t> d</a:t>
            </a:r>
            <a:r>
              <a:rPr lang="id-ID" sz="2400" b="1" dirty="0" smtClean="0">
                <a:latin typeface="Comic Sans MS" pitchFamily="66" charset="0"/>
              </a:rPr>
              <a:t>a</a:t>
            </a:r>
            <a:r>
              <a:rPr lang="en-US" sz="2400" b="1" dirty="0" err="1" smtClean="0">
                <a:latin typeface="Comic Sans MS" pitchFamily="66" charset="0"/>
              </a:rPr>
              <a:t>erah</a:t>
            </a:r>
            <a:r>
              <a:rPr lang="en-US" sz="2400" b="1" dirty="0" smtClean="0">
                <a:latin typeface="Comic Sans MS" pitchFamily="66" charset="0"/>
              </a:rPr>
              <a:t> </a:t>
            </a:r>
            <a:r>
              <a:rPr lang="en-US" sz="2400" b="1" dirty="0" err="1" smtClean="0">
                <a:latin typeface="Comic Sans MS" pitchFamily="66" charset="0"/>
              </a:rPr>
              <a:t>yg</a:t>
            </a:r>
            <a:r>
              <a:rPr lang="en-US" sz="2400" b="1" dirty="0" smtClean="0">
                <a:latin typeface="Comic Sans MS" pitchFamily="66" charset="0"/>
              </a:rPr>
              <a:t> </a:t>
            </a:r>
            <a:r>
              <a:rPr lang="en-US" sz="2400" b="1" dirty="0" err="1" smtClean="0">
                <a:latin typeface="Comic Sans MS" pitchFamily="66" charset="0"/>
              </a:rPr>
              <a:t>akan</a:t>
            </a:r>
            <a:r>
              <a:rPr lang="en-US" sz="2400" b="1" dirty="0" smtClean="0">
                <a:latin typeface="Comic Sans MS" pitchFamily="66" charset="0"/>
              </a:rPr>
              <a:t> </a:t>
            </a:r>
            <a:r>
              <a:rPr lang="en-US" sz="2400" b="1" dirty="0" err="1" smtClean="0">
                <a:latin typeface="Comic Sans MS" pitchFamily="66" charset="0"/>
              </a:rPr>
              <a:t>biberi</a:t>
            </a:r>
            <a:r>
              <a:rPr lang="en-US" sz="2400" b="1" dirty="0" smtClean="0">
                <a:latin typeface="Comic Sans MS" pitchFamily="66" charset="0"/>
              </a:rPr>
              <a:t> </a:t>
            </a:r>
            <a:r>
              <a:rPr lang="en-US" sz="2400" b="1" dirty="0" err="1" smtClean="0">
                <a:latin typeface="Comic Sans MS" pitchFamily="66" charset="0"/>
              </a:rPr>
              <a:t>perkerasan</a:t>
            </a:r>
            <a:r>
              <a:rPr lang="en-US" sz="2400" b="1" dirty="0" smtClean="0">
                <a:latin typeface="Comic Sans MS" pitchFamily="66" charset="0"/>
              </a:rPr>
              <a:t>.</a:t>
            </a:r>
          </a:p>
          <a:p>
            <a:pPr algn="just" eaLnBrk="1" hangingPunct="1"/>
            <a:r>
              <a:rPr lang="en-US" sz="2400" b="1" dirty="0" err="1" smtClean="0">
                <a:solidFill>
                  <a:srgbClr val="FF0000"/>
                </a:solidFill>
                <a:latin typeface="Comic Sans MS" pitchFamily="66" charset="0"/>
              </a:rPr>
              <a:t>Subgrade</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harus</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mencapai</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bentuk</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elevasi</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yg</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disyaratkan</a:t>
            </a:r>
            <a:r>
              <a:rPr lang="en-US" sz="2400" b="1" dirty="0" smtClean="0">
                <a:solidFill>
                  <a:srgbClr val="FF0000"/>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64AE4206-D44B-46D2-BD44-B31B9AA2C102}" type="slidenum">
              <a:rPr lang="en-US" smtClean="0"/>
              <a:pPr/>
              <a:t>30</a:t>
            </a:fld>
            <a:endParaRPr lang="en-US" smtClean="0"/>
          </a:p>
        </p:txBody>
      </p:sp>
      <p:pic>
        <p:nvPicPr>
          <p:cNvPr id="32772" name="Picture 4" descr="D:\PHOTO_CD\IMAGES\IMG0044.PCD"/>
          <p:cNvPicPr>
            <a:picLocks noGrp="1" noChangeAspect="1" noChangeArrowheads="1"/>
          </p:cNvPicPr>
          <p:nvPr>
            <p:ph sz="quarter" idx="1"/>
          </p:nvPr>
        </p:nvPicPr>
        <p:blipFill>
          <a:blip r:embed="rId3">
            <a:lum bright="6000" contrast="12000"/>
          </a:blip>
          <a:stretch>
            <a:fillRect/>
          </a:stretch>
        </p:blipFill>
        <p:spPr>
          <a:xfrm>
            <a:off x="1371600" y="1447800"/>
            <a:ext cx="6858000" cy="4572000"/>
          </a:xfrm>
          <a:noFill/>
        </p:spPr>
      </p:pic>
      <p:sp>
        <p:nvSpPr>
          <p:cNvPr id="32774" name="Down Arrow 6"/>
          <p:cNvSpPr>
            <a:spLocks noChangeArrowheads="1"/>
          </p:cNvSpPr>
          <p:nvPr/>
        </p:nvSpPr>
        <p:spPr bwMode="auto">
          <a:xfrm>
            <a:off x="4419600" y="1066800"/>
            <a:ext cx="484188" cy="2197100"/>
          </a:xfrm>
          <a:prstGeom prst="downArrow">
            <a:avLst>
              <a:gd name="adj1" fmla="val 50000"/>
              <a:gd name="adj2" fmla="val 50041"/>
            </a:avLst>
          </a:prstGeom>
          <a:solidFill>
            <a:schemeClr val="accent1"/>
          </a:solidFill>
          <a:ln w="9525" algn="ctr">
            <a:solidFill>
              <a:schemeClr val="tx1"/>
            </a:solidFill>
            <a:round/>
            <a:headEnd/>
            <a:tailEnd/>
          </a:ln>
        </p:spPr>
        <p:txBody>
          <a:bodyPr wrap="none"/>
          <a:lstStyle/>
          <a:p>
            <a:endParaRPr lang="id-ID"/>
          </a:p>
        </p:txBody>
      </p:sp>
      <p:sp>
        <p:nvSpPr>
          <p:cNvPr id="32775" name="TextBox 7"/>
          <p:cNvSpPr txBox="1">
            <a:spLocks noChangeArrowheads="1"/>
          </p:cNvSpPr>
          <p:nvPr/>
        </p:nvSpPr>
        <p:spPr bwMode="auto">
          <a:xfrm>
            <a:off x="3810000" y="609600"/>
            <a:ext cx="1654175" cy="461963"/>
          </a:xfrm>
          <a:prstGeom prst="rect">
            <a:avLst/>
          </a:prstGeom>
          <a:noFill/>
          <a:ln w="9525">
            <a:noFill/>
            <a:miter lim="800000"/>
            <a:headEnd/>
            <a:tailEnd/>
          </a:ln>
        </p:spPr>
        <p:txBody>
          <a:bodyPr wrap="none">
            <a:spAutoFit/>
          </a:bodyPr>
          <a:lstStyle/>
          <a:p>
            <a:r>
              <a:rPr lang="id-ID" b="1">
                <a:solidFill>
                  <a:srgbClr val="FF0000"/>
                </a:solidFill>
              </a:rPr>
              <a:t>PUGMILL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5"/>
          <p:cNvSpPr>
            <a:spLocks noGrp="1"/>
          </p:cNvSpPr>
          <p:nvPr>
            <p:ph type="sldNum" sz="quarter" idx="12"/>
          </p:nvPr>
        </p:nvSpPr>
        <p:spPr>
          <a:noFill/>
        </p:spPr>
        <p:txBody>
          <a:bodyPr/>
          <a:lstStyle/>
          <a:p>
            <a:fld id="{C38A3F77-5583-4DB7-A889-9F31FACBE974}" type="slidenum">
              <a:rPr lang="en-US" smtClean="0"/>
              <a:pPr/>
              <a:t>31</a:t>
            </a:fld>
            <a:endParaRPr lang="en-US" smtClean="0"/>
          </a:p>
        </p:txBody>
      </p:sp>
      <p:pic>
        <p:nvPicPr>
          <p:cNvPr id="33798" name="Picture 4" descr="Drum%20Plant"/>
          <p:cNvPicPr>
            <a:picLocks noChangeAspect="1" noChangeArrowheads="1"/>
          </p:cNvPicPr>
          <p:nvPr/>
        </p:nvPicPr>
        <p:blipFill>
          <a:blip r:embed="rId2"/>
          <a:srcRect/>
          <a:stretch>
            <a:fillRect/>
          </a:stretch>
        </p:blipFill>
        <p:spPr bwMode="auto">
          <a:xfrm>
            <a:off x="1447800" y="914400"/>
            <a:ext cx="7086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a:xfrm>
            <a:off x="381000" y="381000"/>
            <a:ext cx="7467600" cy="519113"/>
          </a:xfrm>
          <a:solidFill>
            <a:schemeClr val="accent1"/>
          </a:solidFill>
        </p:spPr>
        <p:txBody>
          <a:bodyPr>
            <a:normAutofit fontScale="90000"/>
          </a:bodyPr>
          <a:lstStyle/>
          <a:p>
            <a:pPr eaLnBrk="1" hangingPunct="1"/>
            <a:r>
              <a:rPr lang="en-US" sz="2800" b="1" smtClean="0">
                <a:latin typeface="Comic Sans MS" pitchFamily="66" charset="0"/>
              </a:rPr>
              <a:t>FOTO INFRARED DRUM MIX PLANT</a:t>
            </a:r>
          </a:p>
        </p:txBody>
      </p:sp>
      <p:sp>
        <p:nvSpPr>
          <p:cNvPr id="34818" name="Footer Placeholder 4"/>
          <p:cNvSpPr>
            <a:spLocks noGrp="1"/>
          </p:cNvSpPr>
          <p:nvPr>
            <p:ph type="ftr" sz="quarter" idx="11"/>
          </p:nvPr>
        </p:nvSpPr>
        <p:spPr>
          <a:noFill/>
        </p:spPr>
        <p:txBody>
          <a:bodyPr/>
          <a:lstStyle/>
          <a:p>
            <a:r>
              <a:rPr lang="en-US" smtClean="0"/>
              <a:t>RACHMAT AGUS. HP : 0816996389. email :saungkarta@yahoo.co.uk</a:t>
            </a:r>
          </a:p>
        </p:txBody>
      </p:sp>
      <p:sp>
        <p:nvSpPr>
          <p:cNvPr id="34819" name="Slide Number Placeholder 5"/>
          <p:cNvSpPr>
            <a:spLocks noGrp="1"/>
          </p:cNvSpPr>
          <p:nvPr>
            <p:ph type="sldNum" sz="quarter" idx="12"/>
          </p:nvPr>
        </p:nvSpPr>
        <p:spPr>
          <a:noFill/>
        </p:spPr>
        <p:txBody>
          <a:bodyPr/>
          <a:lstStyle/>
          <a:p>
            <a:fld id="{1A693B74-91AB-4B3D-9381-A320FE0E1C0F}" type="slidenum">
              <a:rPr lang="en-US" smtClean="0"/>
              <a:pPr/>
              <a:t>32</a:t>
            </a:fld>
            <a:endParaRPr lang="en-US" smtClean="0"/>
          </a:p>
        </p:txBody>
      </p:sp>
      <p:pic>
        <p:nvPicPr>
          <p:cNvPr id="34822" name="Picture 4" descr="infrared_drum"/>
          <p:cNvPicPr>
            <a:picLocks noChangeAspect="1" noChangeArrowheads="1"/>
          </p:cNvPicPr>
          <p:nvPr/>
        </p:nvPicPr>
        <p:blipFill>
          <a:blip r:embed="rId2"/>
          <a:srcRect/>
          <a:stretch>
            <a:fillRect/>
          </a:stretch>
        </p:blipFill>
        <p:spPr bwMode="auto">
          <a:xfrm>
            <a:off x="685800" y="1219201"/>
            <a:ext cx="70866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228600" y="609600"/>
            <a:ext cx="7467600" cy="646112"/>
          </a:xfrm>
        </p:spPr>
        <p:txBody>
          <a:bodyPr>
            <a:normAutofit fontScale="90000"/>
          </a:bodyPr>
          <a:lstStyle/>
          <a:p>
            <a:r>
              <a:rPr lang="id-ID" sz="3600" dirty="0" smtClean="0"/>
              <a:t>AMP jenis Drum Mix</a:t>
            </a:r>
          </a:p>
        </p:txBody>
      </p:sp>
      <p:sp>
        <p:nvSpPr>
          <p:cNvPr id="35842" name="Slide Number Placeholder 5"/>
          <p:cNvSpPr>
            <a:spLocks noGrp="1"/>
          </p:cNvSpPr>
          <p:nvPr>
            <p:ph type="sldNum" sz="quarter" idx="12"/>
          </p:nvPr>
        </p:nvSpPr>
        <p:spPr>
          <a:noFill/>
        </p:spPr>
        <p:txBody>
          <a:bodyPr/>
          <a:lstStyle/>
          <a:p>
            <a:fld id="{48DF67CB-6913-4959-B152-98B6D976061C}" type="slidenum">
              <a:rPr lang="en-US" smtClean="0"/>
              <a:pPr/>
              <a:t>33</a:t>
            </a:fld>
            <a:endParaRPr lang="en-US" smtClean="0"/>
          </a:p>
        </p:txBody>
      </p:sp>
      <p:pic>
        <p:nvPicPr>
          <p:cNvPr id="35844" name="Picture 4"/>
          <p:cNvPicPr>
            <a:picLocks noGrp="1" noChangeAspect="1" noChangeArrowheads="1"/>
          </p:cNvPicPr>
          <p:nvPr>
            <p:ph sz="quarter" idx="1"/>
          </p:nvPr>
        </p:nvPicPr>
        <p:blipFill>
          <a:blip r:embed="rId3"/>
          <a:stretch>
            <a:fillRect/>
          </a:stretch>
        </p:blipFill>
        <p:spPr>
          <a:xfrm>
            <a:off x="1356541" y="1447800"/>
            <a:ext cx="6888118" cy="4572000"/>
          </a:xfrm>
          <a:noFill/>
          <a:ln w="76200">
            <a:solidFill>
              <a:schemeClr val="tx1"/>
            </a:solidFill>
            <a:headEnd type="none" w="sm" len="sm"/>
            <a:tailEnd type="none" w="sm" len="sm"/>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228600" y="552450"/>
            <a:ext cx="7467600" cy="1200150"/>
          </a:xfrm>
        </p:spPr>
        <p:txBody>
          <a:bodyPr/>
          <a:lstStyle/>
          <a:p>
            <a:r>
              <a:rPr lang="id-ID" sz="3600" smtClean="0"/>
              <a:t>Distribusi Panas Dalam Drum Mix</a:t>
            </a:r>
          </a:p>
        </p:txBody>
      </p:sp>
      <p:sp>
        <p:nvSpPr>
          <p:cNvPr id="36866" name="Slide Number Placeholder 5"/>
          <p:cNvSpPr>
            <a:spLocks noGrp="1"/>
          </p:cNvSpPr>
          <p:nvPr>
            <p:ph type="sldNum" sz="quarter" idx="12"/>
          </p:nvPr>
        </p:nvSpPr>
        <p:spPr>
          <a:noFill/>
        </p:spPr>
        <p:txBody>
          <a:bodyPr/>
          <a:lstStyle/>
          <a:p>
            <a:fld id="{189CD879-1138-4B46-AF2F-B1627CD29F58}" type="slidenum">
              <a:rPr lang="en-US" smtClean="0"/>
              <a:pPr/>
              <a:t>34</a:t>
            </a:fld>
            <a:endParaRPr lang="en-US" smtClean="0"/>
          </a:p>
        </p:txBody>
      </p:sp>
      <p:pic>
        <p:nvPicPr>
          <p:cNvPr id="36868" name="Picture 4" descr="G:\rajib\jpg\slide39.jpg"/>
          <p:cNvPicPr>
            <a:picLocks noGrp="1" noChangeAspect="1" noChangeArrowheads="1"/>
          </p:cNvPicPr>
          <p:nvPr>
            <p:ph sz="quarter" idx="1"/>
          </p:nvPr>
        </p:nvPicPr>
        <p:blipFill>
          <a:blip r:embed="rId3">
            <a:lum bright="18000"/>
          </a:blip>
          <a:stretch>
            <a:fillRect/>
          </a:stretch>
        </p:blipFill>
        <p:spPr>
          <a:xfrm>
            <a:off x="1447800" y="1828800"/>
            <a:ext cx="6400800" cy="3733800"/>
          </a:xfrm>
          <a:solidFill>
            <a:schemeClr val="tx1"/>
          </a:solidFill>
          <a:ln w="76200">
            <a:solidFill>
              <a:schemeClr val="tx1"/>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228600" y="1106488"/>
            <a:ext cx="7467600" cy="646112"/>
          </a:xfrm>
        </p:spPr>
        <p:txBody>
          <a:bodyPr>
            <a:normAutofit fontScale="90000"/>
          </a:bodyPr>
          <a:lstStyle/>
          <a:p>
            <a:r>
              <a:rPr lang="id-ID" sz="3600" smtClean="0"/>
              <a:t>AMP Modern Double Barell</a:t>
            </a:r>
          </a:p>
        </p:txBody>
      </p:sp>
      <p:sp>
        <p:nvSpPr>
          <p:cNvPr id="37893" name="Footer Placeholder 5"/>
          <p:cNvSpPr>
            <a:spLocks noGrp="1"/>
          </p:cNvSpPr>
          <p:nvPr>
            <p:ph type="ftr" sz="quarter" idx="11"/>
          </p:nvPr>
        </p:nvSpPr>
        <p:spPr>
          <a:noFill/>
        </p:spPr>
        <p:txBody>
          <a:bodyPr/>
          <a:lstStyle/>
          <a:p>
            <a:r>
              <a:rPr lang="en-US" smtClean="0"/>
              <a:t>RACHMAT AGUS. HP : 0816996389. email :saungkarta@yahoo.co.uk</a:t>
            </a:r>
          </a:p>
        </p:txBody>
      </p:sp>
      <p:sp>
        <p:nvSpPr>
          <p:cNvPr id="37890" name="Slide Number Placeholder 5"/>
          <p:cNvSpPr>
            <a:spLocks noGrp="1"/>
          </p:cNvSpPr>
          <p:nvPr>
            <p:ph type="sldNum" sz="quarter" idx="12"/>
          </p:nvPr>
        </p:nvSpPr>
        <p:spPr>
          <a:noFill/>
        </p:spPr>
        <p:txBody>
          <a:bodyPr/>
          <a:lstStyle/>
          <a:p>
            <a:fld id="{A31F87E5-29F5-40F8-9CA1-925F6D0F03CB}" type="slidenum">
              <a:rPr lang="en-US" smtClean="0"/>
              <a:pPr/>
              <a:t>35</a:t>
            </a:fld>
            <a:endParaRPr lang="en-US" smtClean="0"/>
          </a:p>
        </p:txBody>
      </p:sp>
      <p:pic>
        <p:nvPicPr>
          <p:cNvPr id="37892" name="Picture 4" descr="D:\PHOTO_CD\IMAGES\IMG0089.PCD"/>
          <p:cNvPicPr>
            <a:picLocks noGrp="1" noChangeAspect="1" noChangeArrowheads="1"/>
          </p:cNvPicPr>
          <p:nvPr>
            <p:ph sz="quarter" idx="1"/>
          </p:nvPr>
        </p:nvPicPr>
        <p:blipFill>
          <a:blip r:embed="rId3"/>
          <a:stretch>
            <a:fillRect/>
          </a:stretch>
        </p:blipFill>
        <p:spPr>
          <a:xfrm>
            <a:off x="1371600" y="1447800"/>
            <a:ext cx="6858000" cy="4572000"/>
          </a:xfrm>
          <a:noFill/>
          <a:ln w="76200">
            <a:solidFill>
              <a:schemeClr val="tx1"/>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381000"/>
            <a:ext cx="7467600" cy="579438"/>
          </a:xfrm>
          <a:solidFill>
            <a:schemeClr val="accent1"/>
          </a:solidFill>
        </p:spPr>
        <p:txBody>
          <a:bodyPr>
            <a:normAutofit fontScale="90000"/>
          </a:bodyPr>
          <a:lstStyle/>
          <a:p>
            <a:pPr eaLnBrk="1" hangingPunct="1"/>
            <a:r>
              <a:rPr lang="en-US" sz="3200" b="1" smtClean="0">
                <a:latin typeface="Comic Sans MS" pitchFamily="66" charset="0"/>
              </a:rPr>
              <a:t>TRUK PENGANGKUT HOTMIX</a:t>
            </a:r>
          </a:p>
        </p:txBody>
      </p:sp>
      <p:sp>
        <p:nvSpPr>
          <p:cNvPr id="38915" name="Slide Number Placeholder 5"/>
          <p:cNvSpPr>
            <a:spLocks noGrp="1"/>
          </p:cNvSpPr>
          <p:nvPr>
            <p:ph type="sldNum" sz="quarter" idx="12"/>
          </p:nvPr>
        </p:nvSpPr>
        <p:spPr>
          <a:noFill/>
        </p:spPr>
        <p:txBody>
          <a:bodyPr/>
          <a:lstStyle/>
          <a:p>
            <a:fld id="{33D9D95F-0F07-4139-88D2-5F75CBC23F8E}" type="slidenum">
              <a:rPr lang="en-US" smtClean="0"/>
              <a:pPr/>
              <a:t>36</a:t>
            </a:fld>
            <a:endParaRPr lang="en-US" smtClean="0"/>
          </a:p>
        </p:txBody>
      </p:sp>
      <p:sp>
        <p:nvSpPr>
          <p:cNvPr id="9219" name="Rectangle 3"/>
          <p:cNvSpPr>
            <a:spLocks noGrp="1" noChangeArrowheads="1"/>
          </p:cNvSpPr>
          <p:nvPr>
            <p:ph sz="quarter" idx="1"/>
          </p:nvPr>
        </p:nvSpPr>
        <p:spPr>
          <a:xfrm>
            <a:off x="304800" y="1066800"/>
            <a:ext cx="7543800" cy="5334000"/>
          </a:xfrm>
          <a:solidFill>
            <a:srgbClr val="FFFFCC"/>
          </a:solidFill>
        </p:spPr>
        <p:txBody>
          <a:bodyPr/>
          <a:lstStyle/>
          <a:p>
            <a:pPr algn="just" eaLnBrk="1" hangingPunct="1">
              <a:lnSpc>
                <a:spcPct val="90000"/>
              </a:lnSpc>
              <a:defRPr/>
            </a:pPr>
            <a:r>
              <a:rPr lang="en-US" sz="2000" b="1" dirty="0" err="1" smtClean="0">
                <a:latin typeface="Comic Sans MS" pitchFamily="66" charset="0"/>
              </a:rPr>
              <a:t>Penggunaan</a:t>
            </a:r>
            <a:r>
              <a:rPr lang="en-US" sz="2000" b="1" dirty="0" smtClean="0">
                <a:latin typeface="Comic Sans MS" pitchFamily="66" charset="0"/>
              </a:rPr>
              <a:t> dump truck </a:t>
            </a:r>
            <a:r>
              <a:rPr lang="en-US" sz="2000" b="1" dirty="0" err="1" smtClean="0">
                <a:latin typeface="Comic Sans MS" pitchFamily="66" charset="0"/>
              </a:rPr>
              <a:t>untuk</a:t>
            </a:r>
            <a:r>
              <a:rPr lang="en-US" sz="2000" b="1" dirty="0" smtClean="0">
                <a:latin typeface="Comic Sans MS" pitchFamily="66" charset="0"/>
              </a:rPr>
              <a:t> </a:t>
            </a:r>
            <a:r>
              <a:rPr lang="en-US" sz="2000" b="1" dirty="0" err="1" smtClean="0">
                <a:latin typeface="Comic Sans MS" pitchFamily="66" charset="0"/>
              </a:rPr>
              <a:t>mengangkut</a:t>
            </a:r>
            <a:r>
              <a:rPr lang="en-US" sz="2000" b="1" dirty="0" smtClean="0">
                <a:latin typeface="Comic Sans MS" pitchFamily="66" charset="0"/>
              </a:rPr>
              <a:t> </a:t>
            </a:r>
            <a:r>
              <a:rPr lang="en-US" sz="2000" b="1" dirty="0" err="1" smtClean="0">
                <a:latin typeface="Comic Sans MS" pitchFamily="66" charset="0"/>
              </a:rPr>
              <a:t>campuran</a:t>
            </a:r>
            <a:r>
              <a:rPr lang="en-US" sz="2000" b="1" dirty="0" smtClean="0">
                <a:latin typeface="Comic Sans MS" pitchFamily="66" charset="0"/>
              </a:rPr>
              <a:t> </a:t>
            </a:r>
            <a:r>
              <a:rPr lang="en-US" sz="2000" b="1" dirty="0" err="1" smtClean="0">
                <a:latin typeface="Comic Sans MS" pitchFamily="66" charset="0"/>
              </a:rPr>
              <a:t>harus</a:t>
            </a:r>
            <a:r>
              <a:rPr lang="en-US" sz="2000" b="1" dirty="0" smtClean="0">
                <a:latin typeface="Comic Sans MS" pitchFamily="66" charset="0"/>
              </a:rPr>
              <a:t> </a:t>
            </a:r>
            <a:r>
              <a:rPr lang="en-US" sz="2000" b="1" dirty="0" err="1" smtClean="0">
                <a:latin typeface="Comic Sans MS" pitchFamily="66" charset="0"/>
              </a:rPr>
              <a:t>memperhatikan</a:t>
            </a:r>
            <a:r>
              <a:rPr lang="en-US" sz="2000" b="1" dirty="0" smtClean="0">
                <a:latin typeface="Comic Sans MS" pitchFamily="66" charset="0"/>
              </a:rPr>
              <a:t> </a:t>
            </a:r>
            <a:r>
              <a:rPr lang="en-US" sz="2000" b="1" dirty="0" err="1" smtClean="0">
                <a:latin typeface="Comic Sans MS" pitchFamily="66" charset="0"/>
              </a:rPr>
              <a:t>hal-hal</a:t>
            </a:r>
            <a:r>
              <a:rPr lang="en-US" sz="2000" b="1" dirty="0" smtClean="0">
                <a:latin typeface="Comic Sans MS" pitchFamily="66" charset="0"/>
              </a:rPr>
              <a:t> </a:t>
            </a:r>
            <a:r>
              <a:rPr lang="en-US" sz="2000" b="1" dirty="0" err="1" smtClean="0">
                <a:latin typeface="Comic Sans MS" pitchFamily="66" charset="0"/>
              </a:rPr>
              <a:t>sebagai</a:t>
            </a:r>
            <a:r>
              <a:rPr lang="en-US" sz="2000" b="1" dirty="0" smtClean="0">
                <a:latin typeface="Comic Sans MS" pitchFamily="66" charset="0"/>
              </a:rPr>
              <a:t> </a:t>
            </a:r>
            <a:r>
              <a:rPr lang="en-US" sz="2000" b="1" dirty="0" err="1" smtClean="0">
                <a:latin typeface="Comic Sans MS" pitchFamily="66" charset="0"/>
              </a:rPr>
              <a:t>berikut</a:t>
            </a:r>
            <a:r>
              <a:rPr lang="en-US" sz="2000" b="1" dirty="0" smtClean="0">
                <a:latin typeface="Comic Sans MS" pitchFamily="66" charset="0"/>
              </a:rPr>
              <a:t> :</a:t>
            </a:r>
          </a:p>
          <a:p>
            <a:pPr algn="just" eaLnBrk="1" hangingPunct="1">
              <a:lnSpc>
                <a:spcPct val="90000"/>
              </a:lnSpc>
              <a:defRPr/>
            </a:pPr>
            <a:r>
              <a:rPr lang="en-US" sz="2000" b="1" dirty="0" smtClean="0">
                <a:solidFill>
                  <a:srgbClr val="FF0000"/>
                </a:solidFill>
                <a:latin typeface="Comic Sans MS" pitchFamily="66" charset="0"/>
              </a:rPr>
              <a:t>A)</a:t>
            </a:r>
            <a:r>
              <a:rPr lang="en-US" sz="2000" b="1" dirty="0" err="1" smtClean="0">
                <a:solidFill>
                  <a:srgbClr val="FF0000"/>
                </a:solidFill>
                <a:latin typeface="Comic Sans MS" pitchFamily="66" charset="0"/>
              </a:rPr>
              <a:t>bila</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muatan</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diangkat</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ia</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tidak</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boleh</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menyentuh</a:t>
            </a:r>
            <a:r>
              <a:rPr lang="en-US" sz="2000" b="1" dirty="0" smtClean="0">
                <a:solidFill>
                  <a:srgbClr val="FF0000"/>
                </a:solidFill>
                <a:latin typeface="Comic Sans MS" pitchFamily="66" charset="0"/>
              </a:rPr>
              <a:t> paver, </a:t>
            </a:r>
            <a:r>
              <a:rPr lang="en-US" sz="2000" b="1" dirty="0" err="1" smtClean="0">
                <a:solidFill>
                  <a:srgbClr val="FF0000"/>
                </a:solidFill>
                <a:latin typeface="Comic Sans MS" pitchFamily="66" charset="0"/>
              </a:rPr>
              <a:t>karena</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dapat</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mempengaruhi</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elevasi</a:t>
            </a:r>
            <a:r>
              <a:rPr lang="en-US" sz="2000" b="1" dirty="0" smtClean="0">
                <a:solidFill>
                  <a:srgbClr val="FF0000"/>
                </a:solidFill>
                <a:latin typeface="Comic Sans MS" pitchFamily="66" charset="0"/>
              </a:rPr>
              <a:t> screed tow point </a:t>
            </a:r>
            <a:r>
              <a:rPr lang="en-US" sz="2000" b="1" dirty="0" err="1" smtClean="0">
                <a:solidFill>
                  <a:srgbClr val="FF0000"/>
                </a:solidFill>
                <a:latin typeface="Comic Sans MS" pitchFamily="66" charset="0"/>
              </a:rPr>
              <a:t>yg</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akan</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mempengaruhi</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kerataan</a:t>
            </a:r>
            <a:endParaRPr lang="en-US" sz="2000" b="1" dirty="0" smtClean="0">
              <a:solidFill>
                <a:srgbClr val="FF0000"/>
              </a:solidFill>
              <a:latin typeface="Comic Sans MS" pitchFamily="66" charset="0"/>
            </a:endParaRPr>
          </a:p>
          <a:p>
            <a:pPr algn="just" eaLnBrk="1" hangingPunct="1">
              <a:lnSpc>
                <a:spcPct val="90000"/>
              </a:lnSpc>
              <a:defRPr/>
            </a:pPr>
            <a:r>
              <a:rPr lang="en-US" sz="2000" b="1" dirty="0" smtClean="0">
                <a:solidFill>
                  <a:srgbClr val="0070C0"/>
                </a:solidFill>
                <a:latin typeface="Comic Sans MS" pitchFamily="66" charset="0"/>
              </a:rPr>
              <a:t>B)</a:t>
            </a:r>
            <a:r>
              <a:rPr lang="en-US" sz="2000" b="1" dirty="0" err="1" smtClean="0">
                <a:solidFill>
                  <a:srgbClr val="0070C0"/>
                </a:solidFill>
                <a:latin typeface="Comic Sans MS" pitchFamily="66" charset="0"/>
              </a:rPr>
              <a:t>muatan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truk</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harus</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diangkat</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sedikit</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sebelum</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pintu</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ujung</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truk</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dibuka</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ini</a:t>
            </a:r>
            <a:r>
              <a:rPr lang="en-US" sz="2000" b="1" dirty="0" smtClean="0">
                <a:solidFill>
                  <a:srgbClr val="0070C0"/>
                </a:solidFill>
                <a:latin typeface="Comic Sans MS" pitchFamily="66" charset="0"/>
              </a:rPr>
              <a:t> agar </a:t>
            </a:r>
            <a:r>
              <a:rPr lang="en-US" sz="2000" b="1" dirty="0" err="1" smtClean="0">
                <a:solidFill>
                  <a:srgbClr val="0070C0"/>
                </a:solidFill>
                <a:latin typeface="Comic Sans MS" pitchFamily="66" charset="0"/>
              </a:rPr>
              <a:t>memungkinkan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campuran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mengeser</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mendekati</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ujung</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bukaan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truk</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bila</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hal</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ini</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terbuka</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maka</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akan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menyebabkan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campuran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tumpah</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seluruhnya</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pada</a:t>
            </a:r>
            <a:r>
              <a:rPr lang="en-US" sz="2000" b="1" dirty="0" smtClean="0">
                <a:solidFill>
                  <a:srgbClr val="0070C0"/>
                </a:solidFill>
                <a:latin typeface="Comic Sans MS" pitchFamily="66" charset="0"/>
              </a:rPr>
              <a:t> hopper, </a:t>
            </a:r>
            <a:r>
              <a:rPr lang="en-US" sz="2000" b="1" dirty="0" err="1" smtClean="0">
                <a:solidFill>
                  <a:srgbClr val="0070C0"/>
                </a:solidFill>
                <a:latin typeface="Comic Sans MS" pitchFamily="66" charset="0"/>
              </a:rPr>
              <a:t>yg</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akan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menyebabkan</a:t>
            </a:r>
            <a:r>
              <a:rPr lang="en-US" sz="2000" b="1" dirty="0" smtClean="0">
                <a:solidFill>
                  <a:srgbClr val="0070C0"/>
                </a:solidFill>
                <a:latin typeface="Comic Sans MS" pitchFamily="66" charset="0"/>
              </a:rPr>
              <a:t> </a:t>
            </a:r>
            <a:r>
              <a:rPr lang="en-US" sz="2000" b="1" dirty="0" err="1" smtClean="0">
                <a:solidFill>
                  <a:srgbClr val="0070C0"/>
                </a:solidFill>
                <a:latin typeface="Comic Sans MS" pitchFamily="66" charset="0"/>
              </a:rPr>
              <a:t>segregasi</a:t>
            </a:r>
            <a:endParaRPr lang="en-US" sz="2000" b="1" dirty="0" smtClean="0">
              <a:solidFill>
                <a:srgbClr val="0070C0"/>
              </a:solidFill>
              <a:latin typeface="Comic Sans MS" pitchFamily="66" charset="0"/>
            </a:endParaRPr>
          </a:p>
          <a:p>
            <a:pPr algn="just" eaLnBrk="1" hangingPunct="1">
              <a:lnSpc>
                <a:spcPct val="90000"/>
              </a:lnSpc>
              <a:defRPr/>
            </a:pPr>
            <a:r>
              <a:rPr lang="en-US" sz="2000" b="1" dirty="0" smtClean="0">
                <a:solidFill>
                  <a:schemeClr val="accent1">
                    <a:lumMod val="75000"/>
                  </a:schemeClr>
                </a:solidFill>
                <a:latin typeface="Comic Sans MS" pitchFamily="66" charset="0"/>
              </a:rPr>
              <a:t>C)</a:t>
            </a:r>
            <a:r>
              <a:rPr lang="en-US" sz="2000" b="1" dirty="0" err="1" smtClean="0">
                <a:solidFill>
                  <a:schemeClr val="accent1">
                    <a:lumMod val="75000"/>
                  </a:schemeClr>
                </a:solidFill>
                <a:latin typeface="Comic Sans MS" pitchFamily="66" charset="0"/>
              </a:rPr>
              <a:t>sentuhan</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antara</a:t>
            </a:r>
            <a:r>
              <a:rPr lang="en-US" sz="2000" b="1" dirty="0" smtClean="0">
                <a:solidFill>
                  <a:schemeClr val="accent1">
                    <a:lumMod val="75000"/>
                  </a:schemeClr>
                </a:solidFill>
                <a:latin typeface="Comic Sans MS" pitchFamily="66" charset="0"/>
              </a:rPr>
              <a:t> finisher </a:t>
            </a:r>
            <a:r>
              <a:rPr lang="en-US" sz="2000" b="1" dirty="0" err="1" smtClean="0">
                <a:solidFill>
                  <a:schemeClr val="accent1">
                    <a:lumMod val="75000"/>
                  </a:schemeClr>
                </a:solidFill>
                <a:latin typeface="Comic Sans MS" pitchFamily="66" charset="0"/>
              </a:rPr>
              <a:t>dengan</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truk</a:t>
            </a:r>
            <a:r>
              <a:rPr lang="en-US" sz="2000" b="1" dirty="0" smtClean="0">
                <a:solidFill>
                  <a:schemeClr val="accent1">
                    <a:lumMod val="75000"/>
                  </a:schemeClr>
                </a:solidFill>
                <a:latin typeface="Comic Sans MS" pitchFamily="66" charset="0"/>
              </a:rPr>
              <a:t> agar </a:t>
            </a:r>
            <a:r>
              <a:rPr lang="en-US" sz="2000" b="1" dirty="0" err="1" smtClean="0">
                <a:solidFill>
                  <a:schemeClr val="accent1">
                    <a:lumMod val="75000"/>
                  </a:schemeClr>
                </a:solidFill>
                <a:latin typeface="Comic Sans MS" pitchFamily="66" charset="0"/>
              </a:rPr>
              <a:t>dilakukan</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dgn</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menggerakan</a:t>
            </a:r>
            <a:r>
              <a:rPr lang="en-US" sz="2000" b="1" dirty="0" smtClean="0">
                <a:solidFill>
                  <a:schemeClr val="accent1">
                    <a:lumMod val="75000"/>
                  </a:schemeClr>
                </a:solidFill>
                <a:latin typeface="Comic Sans MS" pitchFamily="66" charset="0"/>
              </a:rPr>
              <a:t> finisher </a:t>
            </a:r>
            <a:r>
              <a:rPr lang="en-US" sz="2000" b="1" dirty="0" err="1" smtClean="0">
                <a:solidFill>
                  <a:schemeClr val="accent1">
                    <a:lumMod val="75000"/>
                  </a:schemeClr>
                </a:solidFill>
                <a:latin typeface="Comic Sans MS" pitchFamily="66" charset="0"/>
              </a:rPr>
              <a:t>menuju</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truk</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yg</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menunggu,agar</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tidak</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terjadi</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trabrakan</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yg</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dapat</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menyebabkan</a:t>
            </a:r>
            <a:r>
              <a:rPr lang="en-US" sz="2000" b="1" dirty="0" smtClean="0">
                <a:solidFill>
                  <a:schemeClr val="accent1">
                    <a:lumMod val="75000"/>
                  </a:schemeClr>
                </a:solidFill>
                <a:latin typeface="Comic Sans MS" pitchFamily="66" charset="0"/>
              </a:rPr>
              <a:t> rough spot </a:t>
            </a:r>
            <a:r>
              <a:rPr lang="en-US" sz="2000" b="1" dirty="0" err="1" smtClean="0">
                <a:solidFill>
                  <a:schemeClr val="accent1">
                    <a:lumMod val="75000"/>
                  </a:schemeClr>
                </a:solidFill>
                <a:latin typeface="Comic Sans MS" pitchFamily="66" charset="0"/>
              </a:rPr>
              <a:t>pada</a:t>
            </a:r>
            <a:r>
              <a:rPr lang="en-US" sz="2000" b="1" dirty="0" smtClean="0">
                <a:solidFill>
                  <a:schemeClr val="accent1">
                    <a:lumMod val="75000"/>
                  </a:schemeClr>
                </a:solidFill>
                <a:latin typeface="Comic Sans MS" pitchFamily="66" charset="0"/>
              </a:rPr>
              <a:t> </a:t>
            </a:r>
            <a:r>
              <a:rPr lang="en-US" sz="2000" b="1" dirty="0" err="1" smtClean="0">
                <a:solidFill>
                  <a:schemeClr val="accent1">
                    <a:lumMod val="75000"/>
                  </a:schemeClr>
                </a:solidFill>
                <a:latin typeface="Comic Sans MS" pitchFamily="66" charset="0"/>
              </a:rPr>
              <a:t>campuran</a:t>
            </a:r>
            <a:endParaRPr lang="en-US" sz="2000" b="1" dirty="0" smtClean="0">
              <a:solidFill>
                <a:schemeClr val="accent1">
                  <a:lumMod val="75000"/>
                </a:schemeClr>
              </a:solidFill>
              <a:latin typeface="Comic Sans MS" pitchFamily="66" charset="0"/>
            </a:endParaRPr>
          </a:p>
          <a:p>
            <a:pPr algn="just" eaLnBrk="1" hangingPunct="1">
              <a:lnSpc>
                <a:spcPct val="90000"/>
              </a:lnSpc>
              <a:defRPr/>
            </a:pPr>
            <a:r>
              <a:rPr lang="en-US" sz="2000" b="1" dirty="0" smtClean="0">
                <a:latin typeface="Comic Sans MS" pitchFamily="66" charset="0"/>
              </a:rPr>
              <a:t>D)</a:t>
            </a:r>
            <a:r>
              <a:rPr lang="en-US" sz="2000" b="1" dirty="0" err="1" smtClean="0">
                <a:latin typeface="Comic Sans MS" pitchFamily="66" charset="0"/>
              </a:rPr>
              <a:t>sekali</a:t>
            </a:r>
            <a:r>
              <a:rPr lang="en-US" sz="2000" b="1" dirty="0" smtClean="0">
                <a:latin typeface="Comic Sans MS" pitchFamily="66" charset="0"/>
              </a:rPr>
              <a:t> </a:t>
            </a:r>
            <a:r>
              <a:rPr lang="en-US" sz="2000" b="1" dirty="0" err="1" smtClean="0">
                <a:latin typeface="Comic Sans MS" pitchFamily="66" charset="0"/>
              </a:rPr>
              <a:t>sentuhan</a:t>
            </a:r>
            <a:r>
              <a:rPr lang="en-US" sz="2000" b="1" dirty="0" smtClean="0">
                <a:latin typeface="Comic Sans MS" pitchFamily="66" charset="0"/>
              </a:rPr>
              <a:t> finisher </a:t>
            </a:r>
            <a:r>
              <a:rPr lang="en-US" sz="2000" b="1" dirty="0" err="1" smtClean="0">
                <a:latin typeface="Comic Sans MS" pitchFamily="66" charset="0"/>
              </a:rPr>
              <a:t>dgn</a:t>
            </a:r>
            <a:r>
              <a:rPr lang="en-US" sz="2000" b="1" dirty="0" smtClean="0">
                <a:latin typeface="Comic Sans MS" pitchFamily="66" charset="0"/>
              </a:rPr>
              <a:t> </a:t>
            </a:r>
            <a:r>
              <a:rPr lang="en-US" sz="2000" b="1" dirty="0" err="1" smtClean="0">
                <a:latin typeface="Comic Sans MS" pitchFamily="66" charset="0"/>
              </a:rPr>
              <a:t>truk</a:t>
            </a:r>
            <a:r>
              <a:rPr lang="en-US" sz="2000" b="1" dirty="0" smtClean="0">
                <a:latin typeface="Comic Sans MS" pitchFamily="66" charset="0"/>
              </a:rPr>
              <a:t> </a:t>
            </a:r>
            <a:r>
              <a:rPr lang="en-US" sz="2000" b="1" dirty="0" err="1" smtClean="0">
                <a:latin typeface="Comic Sans MS" pitchFamily="66" charset="0"/>
              </a:rPr>
              <a:t>harus</a:t>
            </a:r>
            <a:r>
              <a:rPr lang="en-US" sz="2000" b="1" dirty="0" smtClean="0">
                <a:latin typeface="Comic Sans MS" pitchFamily="66" charset="0"/>
              </a:rPr>
              <a:t> </a:t>
            </a:r>
            <a:r>
              <a:rPr lang="en-US" sz="2000" b="1" dirty="0" err="1" smtClean="0">
                <a:latin typeface="Comic Sans MS" pitchFamily="66" charset="0"/>
              </a:rPr>
              <a:t>tetap</a:t>
            </a:r>
            <a:r>
              <a:rPr lang="en-US" sz="2000" b="1" dirty="0" smtClean="0">
                <a:latin typeface="Comic Sans MS" pitchFamily="66" charset="0"/>
              </a:rPr>
              <a:t> </a:t>
            </a:r>
            <a:r>
              <a:rPr lang="en-US" sz="2000" b="1" dirty="0" err="1" smtClean="0">
                <a:latin typeface="Comic Sans MS" pitchFamily="66" charset="0"/>
              </a:rPr>
              <a:t>bersatu</a:t>
            </a:r>
            <a:r>
              <a:rPr lang="en-US" sz="2000" b="1" dirty="0" smtClean="0">
                <a:latin typeface="Comic Sans MS" pitchFamily="66" charset="0"/>
              </a:rPr>
              <a:t>, </a:t>
            </a:r>
            <a:r>
              <a:rPr lang="en-US" sz="2000" b="1" dirty="0" err="1" smtClean="0">
                <a:latin typeface="Comic Sans MS" pitchFamily="66" charset="0"/>
              </a:rPr>
              <a:t>supaya</a:t>
            </a:r>
            <a:r>
              <a:rPr lang="en-US" sz="2000" b="1" dirty="0" smtClean="0">
                <a:latin typeface="Comic Sans MS" pitchFamily="66" charset="0"/>
              </a:rPr>
              <a:t> </a:t>
            </a:r>
            <a:r>
              <a:rPr lang="en-US" sz="2000" b="1" dirty="0" err="1" smtClean="0">
                <a:latin typeface="Comic Sans MS" pitchFamily="66" charset="0"/>
              </a:rPr>
              <a:t>campuran</a:t>
            </a:r>
            <a:r>
              <a:rPr lang="en-US" sz="2000" b="1" dirty="0" smtClean="0">
                <a:latin typeface="Comic Sans MS" pitchFamily="66" charset="0"/>
              </a:rPr>
              <a:t> </a:t>
            </a:r>
            <a:r>
              <a:rPr lang="en-US" sz="2000" b="1" dirty="0" err="1" smtClean="0">
                <a:latin typeface="Comic Sans MS" pitchFamily="66" charset="0"/>
              </a:rPr>
              <a:t>tidak</a:t>
            </a:r>
            <a:r>
              <a:rPr lang="en-US" sz="2000" b="1" dirty="0" smtClean="0">
                <a:latin typeface="Comic Sans MS" pitchFamily="66" charset="0"/>
              </a:rPr>
              <a:t> </a:t>
            </a:r>
            <a:r>
              <a:rPr lang="en-US" sz="2000" b="1" dirty="0" err="1" smtClean="0">
                <a:latin typeface="Comic Sans MS" pitchFamily="66" charset="0"/>
              </a:rPr>
              <a:t>tumpah</a:t>
            </a:r>
            <a:r>
              <a:rPr lang="en-US" sz="2000" b="1" dirty="0" smtClean="0">
                <a:latin typeface="Comic Sans MS" pitchFamily="66" charset="0"/>
              </a:rPr>
              <a:t> </a:t>
            </a:r>
            <a:r>
              <a:rPr lang="en-US" sz="2000" b="1" dirty="0" err="1" smtClean="0">
                <a:latin typeface="Comic Sans MS" pitchFamily="66" charset="0"/>
              </a:rPr>
              <a:t>bila</a:t>
            </a:r>
            <a:r>
              <a:rPr lang="en-US" sz="2000" b="1" dirty="0" smtClean="0">
                <a:latin typeface="Comic Sans MS" pitchFamily="66" charset="0"/>
              </a:rPr>
              <a:t> </a:t>
            </a:r>
            <a:r>
              <a:rPr lang="en-US" sz="2000" b="1" dirty="0" err="1" smtClean="0">
                <a:latin typeface="Comic Sans MS" pitchFamily="66" charset="0"/>
              </a:rPr>
              <a:t>terjadi</a:t>
            </a:r>
            <a:r>
              <a:rPr lang="en-US" sz="2000" b="1" dirty="0" smtClean="0">
                <a:latin typeface="Comic Sans MS" pitchFamily="66" charset="0"/>
              </a:rPr>
              <a:t> </a:t>
            </a:r>
            <a:r>
              <a:rPr lang="en-US" sz="2000" b="1" dirty="0" err="1" smtClean="0">
                <a:latin typeface="Comic Sans MS" pitchFamily="66" charset="0"/>
              </a:rPr>
              <a:t>celah</a:t>
            </a:r>
            <a:endParaRPr lang="en-US" sz="2000" b="1" dirty="0"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autoUpdateAnimBg="0"/>
      <p:bldP spid="921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Slide Number Placeholder 5"/>
          <p:cNvSpPr>
            <a:spLocks noGrp="1"/>
          </p:cNvSpPr>
          <p:nvPr>
            <p:ph type="sldNum" sz="quarter" idx="12"/>
          </p:nvPr>
        </p:nvSpPr>
        <p:spPr>
          <a:noFill/>
        </p:spPr>
        <p:txBody>
          <a:bodyPr/>
          <a:lstStyle/>
          <a:p>
            <a:fld id="{BEB0ABD0-5E82-4D76-9FD2-1715F77B588E}" type="slidenum">
              <a:rPr lang="en-US" smtClean="0"/>
              <a:pPr/>
              <a:t>37</a:t>
            </a:fld>
            <a:endParaRPr lang="en-US" smtClean="0"/>
          </a:p>
        </p:txBody>
      </p:sp>
      <p:sp>
        <p:nvSpPr>
          <p:cNvPr id="15363" name="Rectangle 3"/>
          <p:cNvSpPr>
            <a:spLocks noGrp="1" noChangeArrowheads="1"/>
          </p:cNvSpPr>
          <p:nvPr>
            <p:ph sz="quarter" idx="1"/>
          </p:nvPr>
        </p:nvSpPr>
        <p:spPr>
          <a:xfrm>
            <a:off x="228600" y="1295400"/>
            <a:ext cx="7543800" cy="4114800"/>
          </a:xfrm>
          <a:solidFill>
            <a:srgbClr val="FFFFCC"/>
          </a:solidFill>
        </p:spPr>
        <p:txBody>
          <a:bodyPr>
            <a:normAutofit fontScale="92500" lnSpcReduction="10000"/>
          </a:bodyPr>
          <a:lstStyle/>
          <a:p>
            <a:pPr algn="just" eaLnBrk="1" hangingPunct="1"/>
            <a:r>
              <a:rPr lang="en-US" sz="2800" b="1" smtClean="0">
                <a:solidFill>
                  <a:srgbClr val="FF0000"/>
                </a:solidFill>
                <a:latin typeface="Comic Sans MS" pitchFamily="66" charset="0"/>
              </a:rPr>
              <a:t>Pengangkutan akan berpengaruh pada karakteristik campuran melalui proses dingin, proses ini berhubungan dgn temperatur udara, hujan, angin dan jarak angkut ketempat penghamparan.</a:t>
            </a:r>
          </a:p>
          <a:p>
            <a:pPr algn="just" eaLnBrk="1" hangingPunct="1"/>
            <a:r>
              <a:rPr lang="en-US" sz="2800" b="1" smtClean="0">
                <a:latin typeface="Comic Sans MS" pitchFamily="66" charset="0"/>
              </a:rPr>
              <a:t>Untuk memperkecil laju pendinginan selama pengangkutan sbb:a) memperkecil jarak angkut b) Tutup bak truk dgn terpal, biasanya temperatur 10 cm dibawah permukaan tidak banyak berubah.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228600" y="198438"/>
            <a:ext cx="7467600" cy="1066800"/>
          </a:xfrm>
          <a:solidFill>
            <a:schemeClr val="accent1"/>
          </a:solidFill>
        </p:spPr>
        <p:txBody>
          <a:bodyPr>
            <a:normAutofit fontScale="90000"/>
          </a:bodyPr>
          <a:lstStyle/>
          <a:p>
            <a:pPr eaLnBrk="1" hangingPunct="1"/>
            <a:r>
              <a:rPr lang="en-US" sz="3200" b="1" smtClean="0">
                <a:latin typeface="Comic Sans MS" pitchFamily="66" charset="0"/>
              </a:rPr>
              <a:t>FOTO INFRARED SAAT PENUANGAN HOT MIX</a:t>
            </a:r>
          </a:p>
        </p:txBody>
      </p:sp>
      <p:sp>
        <p:nvSpPr>
          <p:cNvPr id="40963" name="Slide Number Placeholder 5"/>
          <p:cNvSpPr>
            <a:spLocks noGrp="1"/>
          </p:cNvSpPr>
          <p:nvPr>
            <p:ph type="sldNum" sz="quarter" idx="12"/>
          </p:nvPr>
        </p:nvSpPr>
        <p:spPr>
          <a:noFill/>
        </p:spPr>
        <p:txBody>
          <a:bodyPr/>
          <a:lstStyle/>
          <a:p>
            <a:fld id="{4BBF5F3D-C0D1-477D-A10B-7B07E0135AFC}" type="slidenum">
              <a:rPr lang="en-US" smtClean="0"/>
              <a:pPr/>
              <a:t>38</a:t>
            </a:fld>
            <a:endParaRPr lang="en-US" smtClean="0"/>
          </a:p>
        </p:txBody>
      </p:sp>
      <p:pic>
        <p:nvPicPr>
          <p:cNvPr id="40966" name="Picture 4" descr="load_temp"/>
          <p:cNvPicPr>
            <a:picLocks noChangeAspect="1" noChangeArrowheads="1"/>
          </p:cNvPicPr>
          <p:nvPr/>
        </p:nvPicPr>
        <p:blipFill>
          <a:blip r:embed="rId2"/>
          <a:srcRect/>
          <a:stretch>
            <a:fillRect/>
          </a:stretch>
        </p:blipFill>
        <p:spPr bwMode="auto">
          <a:xfrm>
            <a:off x="304800" y="1600200"/>
            <a:ext cx="83058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28600" y="609600"/>
            <a:ext cx="7467600" cy="646113"/>
          </a:xfrm>
        </p:spPr>
        <p:txBody>
          <a:bodyPr>
            <a:normAutofit fontScale="90000"/>
          </a:bodyPr>
          <a:lstStyle/>
          <a:p>
            <a:r>
              <a:rPr lang="en-US" sz="3600" b="1" smtClean="0">
                <a:latin typeface="Aharoni" pitchFamily="2" charset="-79"/>
                <a:cs typeface="Aharoni" pitchFamily="2" charset="-79"/>
              </a:rPr>
              <a:t>TRUCK DITUTUP TERPAL</a:t>
            </a:r>
            <a:endParaRPr lang="id-ID" sz="3600" smtClean="0">
              <a:latin typeface="Aharoni" pitchFamily="2" charset="-79"/>
              <a:cs typeface="Aharoni" pitchFamily="2" charset="-79"/>
            </a:endParaRPr>
          </a:p>
        </p:txBody>
      </p:sp>
      <p:sp>
        <p:nvSpPr>
          <p:cNvPr id="41987" name="Footer Placeholder 3"/>
          <p:cNvSpPr>
            <a:spLocks noGrp="1"/>
          </p:cNvSpPr>
          <p:nvPr>
            <p:ph type="ftr" sz="quarter" idx="11"/>
          </p:nvPr>
        </p:nvSpPr>
        <p:spPr>
          <a:noFill/>
        </p:spPr>
        <p:txBody>
          <a:bodyPr/>
          <a:lstStyle/>
          <a:p>
            <a:r>
              <a:rPr lang="en-US" smtClean="0"/>
              <a:t>RACHMAT AGUS. HP : 0816996389. email :saungkarta@yahoo.co.uk</a:t>
            </a:r>
          </a:p>
        </p:txBody>
      </p:sp>
      <p:sp>
        <p:nvSpPr>
          <p:cNvPr id="41988" name="Slide Number Placeholder 4"/>
          <p:cNvSpPr>
            <a:spLocks noGrp="1"/>
          </p:cNvSpPr>
          <p:nvPr>
            <p:ph type="sldNum" sz="quarter" idx="12"/>
          </p:nvPr>
        </p:nvSpPr>
        <p:spPr>
          <a:noFill/>
        </p:spPr>
        <p:txBody>
          <a:bodyPr/>
          <a:lstStyle/>
          <a:p>
            <a:fld id="{7E9E3CCD-2E1C-4209-B527-0BC40F64D2C6}" type="slidenum">
              <a:rPr lang="en-US" smtClean="0"/>
              <a:pPr/>
              <a:t>39</a:t>
            </a:fld>
            <a:endParaRPr lang="en-US" smtClean="0"/>
          </a:p>
        </p:txBody>
      </p:sp>
      <p:pic>
        <p:nvPicPr>
          <p:cNvPr id="41989" name="Picture 4" descr="tarped_truck"/>
          <p:cNvPicPr>
            <a:picLocks noGrp="1" noChangeAspect="1" noChangeArrowheads="1"/>
          </p:cNvPicPr>
          <p:nvPr>
            <p:ph sz="quarter" idx="1"/>
          </p:nvPr>
        </p:nvPicPr>
        <p:blipFill>
          <a:blip r:embed="rId2"/>
          <a:srcRect/>
          <a:stretch>
            <a:fillRect/>
          </a:stretch>
        </p:blipFill>
        <p:spPr>
          <a:xfrm>
            <a:off x="1295400" y="1828800"/>
            <a:ext cx="6096000" cy="4343400"/>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 y="381000"/>
            <a:ext cx="7467600" cy="1066800"/>
          </a:xfrm>
          <a:solidFill>
            <a:schemeClr val="accent1"/>
          </a:solidFill>
        </p:spPr>
        <p:txBody>
          <a:bodyPr>
            <a:normAutofit fontScale="90000"/>
          </a:bodyPr>
          <a:lstStyle/>
          <a:p>
            <a:pPr eaLnBrk="1" hangingPunct="1"/>
            <a:r>
              <a:rPr lang="en-US" sz="3200" b="1" smtClean="0">
                <a:latin typeface="Comic Sans MS" pitchFamily="66" charset="0"/>
              </a:rPr>
              <a:t>PENYIAPAN PERMUKAAN JALAN SEBELUM OVERLAY</a:t>
            </a:r>
          </a:p>
        </p:txBody>
      </p:sp>
      <p:sp>
        <p:nvSpPr>
          <p:cNvPr id="10243" name="Slide Number Placeholder 5"/>
          <p:cNvSpPr>
            <a:spLocks noGrp="1"/>
          </p:cNvSpPr>
          <p:nvPr>
            <p:ph type="sldNum" sz="quarter" idx="12"/>
          </p:nvPr>
        </p:nvSpPr>
        <p:spPr>
          <a:noFill/>
        </p:spPr>
        <p:txBody>
          <a:bodyPr/>
          <a:lstStyle/>
          <a:p>
            <a:fld id="{7FBD4BB5-35B2-4951-B853-7A9C48CF4F76}" type="slidenum">
              <a:rPr lang="en-US" smtClean="0"/>
              <a:pPr/>
              <a:t>4</a:t>
            </a:fld>
            <a:endParaRPr lang="en-US" smtClean="0"/>
          </a:p>
        </p:txBody>
      </p:sp>
      <p:sp>
        <p:nvSpPr>
          <p:cNvPr id="7171" name="Rectangle 3"/>
          <p:cNvSpPr>
            <a:spLocks noGrp="1" noChangeArrowheads="1"/>
          </p:cNvSpPr>
          <p:nvPr>
            <p:ph sz="quarter" idx="1"/>
          </p:nvPr>
        </p:nvSpPr>
        <p:spPr>
          <a:xfrm>
            <a:off x="228600" y="1524000"/>
            <a:ext cx="7543800" cy="4114800"/>
          </a:xfrm>
          <a:solidFill>
            <a:srgbClr val="FFFFCC"/>
          </a:solidFill>
        </p:spPr>
        <p:txBody>
          <a:bodyPr/>
          <a:lstStyle/>
          <a:p>
            <a:pPr algn="just" eaLnBrk="1" hangingPunct="1"/>
            <a:r>
              <a:rPr lang="en-US" sz="2000" b="1" smtClean="0">
                <a:solidFill>
                  <a:srgbClr val="FF0000"/>
                </a:solidFill>
                <a:latin typeface="Comic Sans MS" pitchFamily="66" charset="0"/>
              </a:rPr>
              <a:t>Kerataan overlay sangat tergantung pada kondisi existing perkerasan, yg dituntut kuat secara struktural, rata, bersih dan mampu melekat pada lapisan overlay.</a:t>
            </a:r>
          </a:p>
          <a:p>
            <a:pPr algn="just" eaLnBrk="1" hangingPunct="1"/>
            <a:r>
              <a:rPr lang="en-US" sz="2000" b="1" smtClean="0">
                <a:solidFill>
                  <a:srgbClr val="0070C0"/>
                </a:solidFill>
                <a:latin typeface="Comic Sans MS" pitchFamily="66" charset="0"/>
              </a:rPr>
              <a:t>Untuk maksud tersebut perlu disiapkan tindakan perbaikan, tack coat, leveling dll.</a:t>
            </a:r>
          </a:p>
          <a:p>
            <a:pPr algn="just" eaLnBrk="1" hangingPunct="1"/>
            <a:r>
              <a:rPr lang="en-US" sz="2000" b="1" smtClean="0">
                <a:latin typeface="Comic Sans MS" pitchFamily="66" charset="0"/>
              </a:rPr>
              <a:t>Pada existing perkerasan yg rusak berat, harus dibuang dan subgrade disiapkan seperti untuk perkerasan baru.</a:t>
            </a:r>
          </a:p>
          <a:p>
            <a:pPr algn="just" eaLnBrk="1" hangingPunct="1"/>
            <a:r>
              <a:rPr lang="en-US" sz="2000" b="1" smtClean="0">
                <a:latin typeface="Comic Sans MS" pitchFamily="66" charset="0"/>
              </a:rPr>
              <a:t>Untuk perkerasan yg mengalami fatigue cracking harus ditambal atau diganti karena biasanya bisa diakibatkan keruntuhan subgrade.</a:t>
            </a:r>
          </a:p>
          <a:p>
            <a:pPr algn="just" eaLnBrk="1" hangingPunct="1"/>
            <a:r>
              <a:rPr lang="en-US" sz="2000" b="1" smtClean="0">
                <a:solidFill>
                  <a:srgbClr val="FF0000"/>
                </a:solidFill>
                <a:latin typeface="Comic Sans MS" pitchFamily="66" charset="0"/>
              </a:rPr>
              <a:t>Retak yg bukan disebabkan kerusakan struktural dapat diperbaiki dgn sealing</a:t>
            </a:r>
            <a:r>
              <a:rPr lang="en-US" sz="2400" b="1" smtClean="0">
                <a:solidFill>
                  <a:srgbClr val="FF0000"/>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autoUpdateAnimBg="0"/>
      <p:bldP spid="717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a:xfrm>
            <a:off x="381000" y="608013"/>
            <a:ext cx="7467600" cy="946150"/>
          </a:xfrm>
          <a:solidFill>
            <a:schemeClr val="accent1"/>
          </a:solidFill>
        </p:spPr>
        <p:txBody>
          <a:bodyPr>
            <a:normAutofit fontScale="90000"/>
          </a:bodyPr>
          <a:lstStyle/>
          <a:p>
            <a:pPr eaLnBrk="1" hangingPunct="1"/>
            <a:r>
              <a:rPr lang="en-US" sz="2800" b="1" smtClean="0">
                <a:latin typeface="Comic Sans MS" pitchFamily="66" charset="0"/>
              </a:rPr>
              <a:t>FOTO INFRARED SAAT PENUANGAN DARI TRUK KE PAVER</a:t>
            </a:r>
          </a:p>
        </p:txBody>
      </p:sp>
      <p:sp>
        <p:nvSpPr>
          <p:cNvPr id="43011" name="Slide Number Placeholder 5"/>
          <p:cNvSpPr>
            <a:spLocks noGrp="1"/>
          </p:cNvSpPr>
          <p:nvPr>
            <p:ph type="sldNum" sz="quarter" idx="12"/>
          </p:nvPr>
        </p:nvSpPr>
        <p:spPr>
          <a:noFill/>
        </p:spPr>
        <p:txBody>
          <a:bodyPr/>
          <a:lstStyle/>
          <a:p>
            <a:fld id="{3E100264-7FCA-4737-B23B-3078B0A59772}" type="slidenum">
              <a:rPr lang="en-US" smtClean="0"/>
              <a:pPr/>
              <a:t>40</a:t>
            </a:fld>
            <a:endParaRPr lang="en-US" smtClean="0"/>
          </a:p>
        </p:txBody>
      </p:sp>
      <p:pic>
        <p:nvPicPr>
          <p:cNvPr id="43014" name="Picture 4" descr="crust_1"/>
          <p:cNvPicPr>
            <a:picLocks noChangeAspect="1" noChangeArrowheads="1"/>
          </p:cNvPicPr>
          <p:nvPr/>
        </p:nvPicPr>
        <p:blipFill>
          <a:blip r:embed="rId2"/>
          <a:srcRect/>
          <a:stretch>
            <a:fillRect/>
          </a:stretch>
        </p:blipFill>
        <p:spPr bwMode="auto">
          <a:xfrm>
            <a:off x="457200" y="1752600"/>
            <a:ext cx="81534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5"/>
          <p:cNvSpPr>
            <a:spLocks noGrp="1"/>
          </p:cNvSpPr>
          <p:nvPr>
            <p:ph type="sldNum" sz="quarter" idx="12"/>
          </p:nvPr>
        </p:nvSpPr>
        <p:spPr>
          <a:noFill/>
        </p:spPr>
        <p:txBody>
          <a:bodyPr/>
          <a:lstStyle/>
          <a:p>
            <a:fld id="{1BDE60FA-D039-46AB-9314-0A351F6AB8F3}" type="slidenum">
              <a:rPr lang="en-US" smtClean="0"/>
              <a:pPr/>
              <a:t>41</a:t>
            </a:fld>
            <a:endParaRPr lang="en-US" smtClean="0"/>
          </a:p>
        </p:txBody>
      </p:sp>
      <p:pic>
        <p:nvPicPr>
          <p:cNvPr id="44038" name="Picture 4" descr="crust_2"/>
          <p:cNvPicPr>
            <a:picLocks noChangeAspect="1" noChangeArrowheads="1"/>
          </p:cNvPicPr>
          <p:nvPr/>
        </p:nvPicPr>
        <p:blipFill>
          <a:blip r:embed="rId2"/>
          <a:srcRect/>
          <a:stretch>
            <a:fillRect/>
          </a:stretch>
        </p:blipFill>
        <p:spPr bwMode="auto">
          <a:xfrm>
            <a:off x="533400" y="533400"/>
            <a:ext cx="80010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5"/>
          <p:cNvSpPr>
            <a:spLocks noGrp="1"/>
          </p:cNvSpPr>
          <p:nvPr>
            <p:ph type="sldNum" sz="quarter" idx="12"/>
          </p:nvPr>
        </p:nvSpPr>
        <p:spPr>
          <a:noFill/>
        </p:spPr>
        <p:txBody>
          <a:bodyPr/>
          <a:lstStyle/>
          <a:p>
            <a:fld id="{56BFA1D5-C613-42E6-9230-2122E704FBA8}" type="slidenum">
              <a:rPr lang="en-US" smtClean="0"/>
              <a:pPr/>
              <a:t>42</a:t>
            </a:fld>
            <a:endParaRPr lang="en-US" smtClean="0"/>
          </a:p>
        </p:txBody>
      </p:sp>
      <p:pic>
        <p:nvPicPr>
          <p:cNvPr id="45062" name="Picture 4" descr="end_dump"/>
          <p:cNvPicPr>
            <a:picLocks noChangeAspect="1" noChangeArrowheads="1"/>
          </p:cNvPicPr>
          <p:nvPr/>
        </p:nvPicPr>
        <p:blipFill>
          <a:blip r:embed="rId2"/>
          <a:srcRect/>
          <a:stretch>
            <a:fillRect/>
          </a:stretch>
        </p:blipFill>
        <p:spPr bwMode="auto">
          <a:xfrm>
            <a:off x="0" y="914400"/>
            <a:ext cx="88392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4"/>
          <p:cNvSpPr>
            <a:spLocks noGrp="1"/>
          </p:cNvSpPr>
          <p:nvPr>
            <p:ph type="sldNum" sz="quarter" idx="12"/>
          </p:nvPr>
        </p:nvSpPr>
        <p:spPr>
          <a:noFill/>
        </p:spPr>
        <p:txBody>
          <a:bodyPr/>
          <a:lstStyle/>
          <a:p>
            <a:fld id="{1A45A294-82D1-4CF8-8F76-3F25EE145853}" type="slidenum">
              <a:rPr lang="en-US" smtClean="0"/>
              <a:pPr/>
              <a:t>43</a:t>
            </a:fld>
            <a:endParaRPr lang="en-US" smtClean="0"/>
          </a:p>
        </p:txBody>
      </p:sp>
      <p:pic>
        <p:nvPicPr>
          <p:cNvPr id="46085" name="Picture 2"/>
          <p:cNvPicPr>
            <a:picLocks noGrp="1" noChangeAspect="1" noChangeArrowheads="1"/>
          </p:cNvPicPr>
          <p:nvPr>
            <p:ph sz="quarter" idx="1"/>
          </p:nvPr>
        </p:nvPicPr>
        <p:blipFill>
          <a:blip r:embed="rId3"/>
          <a:srcRect/>
          <a:stretch>
            <a:fillRect/>
          </a:stretch>
        </p:blipFill>
        <p:spPr>
          <a:xfrm>
            <a:off x="762000" y="457200"/>
            <a:ext cx="7772400" cy="5638800"/>
          </a:xfr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Slide Number Placeholder 4"/>
          <p:cNvSpPr>
            <a:spLocks noGrp="1"/>
          </p:cNvSpPr>
          <p:nvPr>
            <p:ph type="sldNum" sz="quarter" idx="12"/>
          </p:nvPr>
        </p:nvSpPr>
        <p:spPr>
          <a:noFill/>
        </p:spPr>
        <p:txBody>
          <a:bodyPr/>
          <a:lstStyle/>
          <a:p>
            <a:fld id="{C5AF7D88-A02A-4AF5-B3C3-E4BA106E101C}" type="slidenum">
              <a:rPr lang="en-US" smtClean="0"/>
              <a:pPr/>
              <a:t>44</a:t>
            </a:fld>
            <a:endParaRPr lang="en-US" smtClean="0"/>
          </a:p>
        </p:txBody>
      </p:sp>
      <p:pic>
        <p:nvPicPr>
          <p:cNvPr id="47109" name="Picture 3"/>
          <p:cNvPicPr>
            <a:picLocks noGrp="1" noChangeAspect="1" noChangeArrowheads="1"/>
          </p:cNvPicPr>
          <p:nvPr>
            <p:ph sz="quarter" idx="1"/>
          </p:nvPr>
        </p:nvPicPr>
        <p:blipFill>
          <a:blip r:embed="rId2"/>
          <a:stretch>
            <a:fillRect/>
          </a:stretch>
        </p:blipFill>
        <p:spPr>
          <a:xfrm>
            <a:off x="914400" y="1066800"/>
            <a:ext cx="7239000" cy="4252243"/>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Slide Number Placeholder 4"/>
          <p:cNvSpPr>
            <a:spLocks noGrp="1"/>
          </p:cNvSpPr>
          <p:nvPr>
            <p:ph type="sldNum" sz="quarter" idx="12"/>
          </p:nvPr>
        </p:nvSpPr>
        <p:spPr>
          <a:noFill/>
        </p:spPr>
        <p:txBody>
          <a:bodyPr/>
          <a:lstStyle/>
          <a:p>
            <a:fld id="{8754A28D-2C09-42AE-A6CC-AA2339896DE3}" type="slidenum">
              <a:rPr lang="en-US" smtClean="0"/>
              <a:pPr/>
              <a:t>45</a:t>
            </a:fld>
            <a:endParaRPr lang="en-US" smtClean="0"/>
          </a:p>
        </p:txBody>
      </p:sp>
      <p:pic>
        <p:nvPicPr>
          <p:cNvPr id="48133" name="Picture 2"/>
          <p:cNvPicPr>
            <a:picLocks noGrp="1" noChangeAspect="1" noChangeArrowheads="1"/>
          </p:cNvPicPr>
          <p:nvPr>
            <p:ph sz="quarter" idx="1"/>
          </p:nvPr>
        </p:nvPicPr>
        <p:blipFill>
          <a:blip r:embed="rId2"/>
          <a:stretch>
            <a:fillRect/>
          </a:stretch>
        </p:blipFill>
        <p:spPr>
          <a:xfrm>
            <a:off x="2294153" y="1447800"/>
            <a:ext cx="5012893" cy="45720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152400"/>
            <a:ext cx="7467600" cy="579438"/>
          </a:xfrm>
          <a:solidFill>
            <a:schemeClr val="accent1"/>
          </a:solidFill>
        </p:spPr>
        <p:txBody>
          <a:bodyPr>
            <a:normAutofit fontScale="90000"/>
          </a:bodyPr>
          <a:lstStyle/>
          <a:p>
            <a:pPr eaLnBrk="1" hangingPunct="1"/>
            <a:r>
              <a:rPr lang="en-US" sz="3200" b="1" smtClean="0">
                <a:latin typeface="Comic Sans MS" pitchFamily="66" charset="0"/>
              </a:rPr>
              <a:t>SINGKRONISASI OPERASI</a:t>
            </a:r>
          </a:p>
        </p:txBody>
      </p:sp>
      <p:sp>
        <p:nvSpPr>
          <p:cNvPr id="49155" name="Slide Number Placeholder 5"/>
          <p:cNvSpPr>
            <a:spLocks noGrp="1"/>
          </p:cNvSpPr>
          <p:nvPr>
            <p:ph type="sldNum" sz="quarter" idx="12"/>
          </p:nvPr>
        </p:nvSpPr>
        <p:spPr>
          <a:noFill/>
        </p:spPr>
        <p:txBody>
          <a:bodyPr/>
          <a:lstStyle/>
          <a:p>
            <a:fld id="{92C3D4D3-F360-4790-AAB0-F13ED1A7E17F}" type="slidenum">
              <a:rPr lang="en-US" smtClean="0"/>
              <a:pPr/>
              <a:t>46</a:t>
            </a:fld>
            <a:endParaRPr lang="en-US" smtClean="0"/>
          </a:p>
        </p:txBody>
      </p:sp>
      <p:sp>
        <p:nvSpPr>
          <p:cNvPr id="19459" name="Rectangle 3"/>
          <p:cNvSpPr>
            <a:spLocks noGrp="1" noChangeArrowheads="1"/>
          </p:cNvSpPr>
          <p:nvPr>
            <p:ph sz="quarter" idx="1"/>
          </p:nvPr>
        </p:nvSpPr>
        <p:spPr>
          <a:xfrm>
            <a:off x="228600" y="914400"/>
            <a:ext cx="7543800" cy="5181600"/>
          </a:xfrm>
          <a:solidFill>
            <a:srgbClr val="FFFFCC"/>
          </a:solidFill>
        </p:spPr>
        <p:txBody>
          <a:bodyPr>
            <a:normAutofit lnSpcReduction="10000"/>
          </a:bodyPr>
          <a:lstStyle/>
          <a:p>
            <a:pPr algn="just" eaLnBrk="1" hangingPunct="1">
              <a:lnSpc>
                <a:spcPct val="90000"/>
              </a:lnSpc>
            </a:pPr>
            <a:r>
              <a:rPr lang="en-US" sz="2000" b="1" smtClean="0">
                <a:solidFill>
                  <a:srgbClr val="FF0000"/>
                </a:solidFill>
                <a:latin typeface="Comic Sans MS" pitchFamily="66" charset="0"/>
              </a:rPr>
              <a:t>Truk pengangkut harus direncanakan sedemikian agar kecepatannya sesuai dgn tingkat produksi dan tingkat penghamparannya, faktor yang harus diperhitungkan adalah :</a:t>
            </a:r>
          </a:p>
          <a:p>
            <a:pPr algn="just" eaLnBrk="1" hangingPunct="1">
              <a:lnSpc>
                <a:spcPct val="90000"/>
              </a:lnSpc>
            </a:pPr>
            <a:r>
              <a:rPr lang="en-US" sz="2000" b="1" smtClean="0">
                <a:latin typeface="Comic Sans MS" pitchFamily="66" charset="0"/>
              </a:rPr>
              <a:t>A) Jumlah truk yang digunakan</a:t>
            </a:r>
          </a:p>
          <a:p>
            <a:pPr algn="just" eaLnBrk="1" hangingPunct="1">
              <a:lnSpc>
                <a:spcPct val="90000"/>
              </a:lnSpc>
            </a:pPr>
            <a:r>
              <a:rPr lang="en-US" sz="2000" b="1" smtClean="0">
                <a:latin typeface="Comic Sans MS" pitchFamily="66" charset="0"/>
              </a:rPr>
              <a:t>B) Jenis Truk</a:t>
            </a:r>
          </a:p>
          <a:p>
            <a:pPr algn="just" eaLnBrk="1" hangingPunct="1">
              <a:lnSpc>
                <a:spcPct val="90000"/>
              </a:lnSpc>
            </a:pPr>
            <a:r>
              <a:rPr lang="en-US" sz="2000" b="1" smtClean="0">
                <a:latin typeface="Comic Sans MS" pitchFamily="66" charset="0"/>
              </a:rPr>
              <a:t>C) Kapasitas rata-rata truk pengangkut</a:t>
            </a:r>
          </a:p>
          <a:p>
            <a:pPr algn="just" eaLnBrk="1" hangingPunct="1">
              <a:lnSpc>
                <a:spcPct val="90000"/>
              </a:lnSpc>
            </a:pPr>
            <a:r>
              <a:rPr lang="en-US" sz="2000" b="1" smtClean="0">
                <a:latin typeface="Comic Sans MS" pitchFamily="66" charset="0"/>
              </a:rPr>
              <a:t>D) Tingkat produksi AMP</a:t>
            </a:r>
          </a:p>
          <a:p>
            <a:pPr algn="just" eaLnBrk="1" hangingPunct="1">
              <a:lnSpc>
                <a:spcPct val="90000"/>
              </a:lnSpc>
            </a:pPr>
            <a:r>
              <a:rPr lang="en-US" sz="2000" b="1" smtClean="0">
                <a:latin typeface="Comic Sans MS" pitchFamily="66" charset="0"/>
              </a:rPr>
              <a:t>F) Kondisi dan ketersediaan silo</a:t>
            </a:r>
          </a:p>
          <a:p>
            <a:pPr algn="just" eaLnBrk="1" hangingPunct="1">
              <a:lnSpc>
                <a:spcPct val="90000"/>
              </a:lnSpc>
            </a:pPr>
            <a:r>
              <a:rPr lang="en-US" sz="2000" b="1" smtClean="0">
                <a:latin typeface="Comic Sans MS" pitchFamily="66" charset="0"/>
              </a:rPr>
              <a:t>G) Waktu pemberian pelumasan bak truk sebelum pengangkutan</a:t>
            </a:r>
          </a:p>
          <a:p>
            <a:pPr algn="just" eaLnBrk="1" hangingPunct="1">
              <a:lnSpc>
                <a:spcPct val="90000"/>
              </a:lnSpc>
            </a:pPr>
            <a:r>
              <a:rPr lang="en-US" sz="2000" b="1" smtClean="0">
                <a:latin typeface="Comic Sans MS" pitchFamily="66" charset="0"/>
              </a:rPr>
              <a:t>H)Waktu menunggu pada pasilitas AMP</a:t>
            </a:r>
          </a:p>
          <a:p>
            <a:pPr algn="just" eaLnBrk="1" hangingPunct="1">
              <a:lnSpc>
                <a:spcPct val="90000"/>
              </a:lnSpc>
            </a:pPr>
            <a:r>
              <a:rPr lang="en-US" sz="2000" b="1" smtClean="0">
                <a:latin typeface="Comic Sans MS" pitchFamily="66" charset="0"/>
              </a:rPr>
              <a:t>I) </a:t>
            </a:r>
            <a:r>
              <a:rPr lang="en-US" sz="2000" b="1" smtClean="0">
                <a:solidFill>
                  <a:srgbClr val="FF0000"/>
                </a:solidFill>
                <a:latin typeface="Comic Sans MS" pitchFamily="66" charset="0"/>
              </a:rPr>
              <a:t>Pemuatan, penimbangan dan</a:t>
            </a:r>
            <a:r>
              <a:rPr lang="id-ID" sz="2000" b="1" smtClean="0">
                <a:solidFill>
                  <a:srgbClr val="FF0000"/>
                </a:solidFill>
                <a:latin typeface="Comic Sans MS" pitchFamily="66" charset="0"/>
              </a:rPr>
              <a:t> </a:t>
            </a:r>
            <a:r>
              <a:rPr lang="en-US" sz="2000" b="1" smtClean="0">
                <a:solidFill>
                  <a:srgbClr val="FF0000"/>
                </a:solidFill>
                <a:latin typeface="Comic Sans MS" pitchFamily="66" charset="0"/>
              </a:rPr>
              <a:t>tiketing</a:t>
            </a:r>
          </a:p>
          <a:p>
            <a:pPr algn="just" eaLnBrk="1" hangingPunct="1">
              <a:lnSpc>
                <a:spcPct val="90000"/>
              </a:lnSpc>
            </a:pPr>
            <a:r>
              <a:rPr lang="en-US" sz="2000" b="1" smtClean="0">
                <a:latin typeface="Comic Sans MS" pitchFamily="66" charset="0"/>
              </a:rPr>
              <a:t>J) Waktu penutupan terpal</a:t>
            </a:r>
          </a:p>
          <a:p>
            <a:pPr algn="just" eaLnBrk="1" hangingPunct="1">
              <a:lnSpc>
                <a:spcPct val="90000"/>
              </a:lnSpc>
            </a:pPr>
            <a:r>
              <a:rPr lang="en-US" sz="2000" b="1" smtClean="0">
                <a:latin typeface="Comic Sans MS" pitchFamily="66" charset="0"/>
              </a:rPr>
              <a:t>K) Jarak antara AMP dan site</a:t>
            </a:r>
          </a:p>
          <a:p>
            <a:pPr algn="just" eaLnBrk="1" hangingPunct="1">
              <a:lnSpc>
                <a:spcPct val="90000"/>
              </a:lnSpc>
            </a:pPr>
            <a:r>
              <a:rPr lang="en-US" sz="2000" b="1" smtClean="0">
                <a:latin typeface="Comic Sans MS" pitchFamily="66" charset="0"/>
              </a:rPr>
              <a:t>L) Rata-rata kecepatan truk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45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45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945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945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945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945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945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9459">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94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autoUpdateAnimBg="0"/>
      <p:bldP spid="19459"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381000"/>
            <a:ext cx="7467600" cy="579438"/>
          </a:xfrm>
          <a:solidFill>
            <a:schemeClr val="accent1"/>
          </a:solidFill>
        </p:spPr>
        <p:txBody>
          <a:bodyPr>
            <a:normAutofit fontScale="90000"/>
          </a:bodyPr>
          <a:lstStyle/>
          <a:p>
            <a:pPr eaLnBrk="1" hangingPunct="1"/>
            <a:r>
              <a:rPr lang="en-US" sz="3200" b="1" smtClean="0">
                <a:latin typeface="Comic Sans MS" pitchFamily="66" charset="0"/>
              </a:rPr>
              <a:t>PENGHAMPARAN</a:t>
            </a:r>
          </a:p>
        </p:txBody>
      </p:sp>
      <p:sp>
        <p:nvSpPr>
          <p:cNvPr id="50178" name="Footer Placeholder 4"/>
          <p:cNvSpPr>
            <a:spLocks noGrp="1"/>
          </p:cNvSpPr>
          <p:nvPr>
            <p:ph type="ftr" sz="quarter" idx="11"/>
          </p:nvPr>
        </p:nvSpPr>
        <p:spPr>
          <a:noFill/>
        </p:spPr>
        <p:txBody>
          <a:bodyPr/>
          <a:lstStyle/>
          <a:p>
            <a:r>
              <a:rPr lang="en-US" smtClean="0"/>
              <a:t>RACHMAT AGUS. HP : 0816996389. email :saungkarta@yahoo.co.uk</a:t>
            </a:r>
          </a:p>
        </p:txBody>
      </p:sp>
      <p:sp>
        <p:nvSpPr>
          <p:cNvPr id="50179" name="Slide Number Placeholder 5"/>
          <p:cNvSpPr>
            <a:spLocks noGrp="1"/>
          </p:cNvSpPr>
          <p:nvPr>
            <p:ph type="sldNum" sz="quarter" idx="12"/>
          </p:nvPr>
        </p:nvSpPr>
        <p:spPr>
          <a:noFill/>
        </p:spPr>
        <p:txBody>
          <a:bodyPr/>
          <a:lstStyle/>
          <a:p>
            <a:fld id="{5BDA9780-7D40-4325-BA9E-B3771010D47E}" type="slidenum">
              <a:rPr lang="en-US" smtClean="0"/>
              <a:pPr/>
              <a:t>47</a:t>
            </a:fld>
            <a:endParaRPr lang="en-US" smtClean="0"/>
          </a:p>
        </p:txBody>
      </p:sp>
      <p:sp>
        <p:nvSpPr>
          <p:cNvPr id="20483" name="Rectangle 3"/>
          <p:cNvSpPr>
            <a:spLocks noGrp="1" noChangeArrowheads="1"/>
          </p:cNvSpPr>
          <p:nvPr>
            <p:ph sz="quarter" idx="1"/>
          </p:nvPr>
        </p:nvSpPr>
        <p:spPr>
          <a:xfrm>
            <a:off x="228600" y="1295400"/>
            <a:ext cx="7543800" cy="4800600"/>
          </a:xfrm>
          <a:solidFill>
            <a:srgbClr val="FFFFCC"/>
          </a:solidFill>
        </p:spPr>
        <p:txBody>
          <a:bodyPr/>
          <a:lstStyle/>
          <a:p>
            <a:pPr algn="just" eaLnBrk="1" hangingPunct="1"/>
            <a:r>
              <a:rPr lang="en-US" sz="2000" b="1" smtClean="0">
                <a:solidFill>
                  <a:srgbClr val="FF0000"/>
                </a:solidFill>
                <a:latin typeface="Comic Sans MS" pitchFamily="66" charset="0"/>
              </a:rPr>
              <a:t>Pertimbangan yg harus diambil adalah tergantung material lokal, cuaca, keterampilan kru, dan pengalaman pribadinya, hal-hal yang perlu diperhatikan sbb:</a:t>
            </a:r>
          </a:p>
          <a:p>
            <a:pPr algn="just" eaLnBrk="1" hangingPunct="1"/>
            <a:r>
              <a:rPr lang="en-US" sz="2000" b="1" smtClean="0">
                <a:latin typeface="Comic Sans MS" pitchFamily="66" charset="0"/>
              </a:rPr>
              <a:t>A) </a:t>
            </a:r>
            <a:r>
              <a:rPr lang="en-US" sz="2000" b="1" smtClean="0">
                <a:solidFill>
                  <a:srgbClr val="0070C0"/>
                </a:solidFill>
                <a:latin typeface="Comic Sans MS" pitchFamily="66" charset="0"/>
              </a:rPr>
              <a:t>tebal hamparan oleh finisher untuk menghindari campuran terseret adalah minimum dua kali ukuran maksimum agregat atau tiga kali nominal maksimum agregat.</a:t>
            </a:r>
          </a:p>
          <a:p>
            <a:pPr algn="just" eaLnBrk="1" hangingPunct="1"/>
            <a:r>
              <a:rPr lang="en-US" sz="2000" b="1" smtClean="0">
                <a:latin typeface="Comic Sans MS" pitchFamily="66" charset="0"/>
              </a:rPr>
              <a:t>B) Sambungan memanjang antara lajur yg bersebelahan dapat menyebabkan kerusakan dini jika tidak sesuai ketentuan.</a:t>
            </a:r>
          </a:p>
          <a:p>
            <a:pPr algn="just" eaLnBrk="1" hangingPunct="1"/>
            <a:r>
              <a:rPr lang="en-US" sz="2000" b="1" smtClean="0">
                <a:latin typeface="Comic Sans MS" pitchFamily="66" charset="0"/>
              </a:rPr>
              <a:t>C) </a:t>
            </a:r>
            <a:r>
              <a:rPr lang="en-US" sz="2000" b="1" smtClean="0">
                <a:solidFill>
                  <a:srgbClr val="7030A0"/>
                </a:solidFill>
                <a:latin typeface="Comic Sans MS" pitchFamily="66" charset="0"/>
              </a:rPr>
              <a:t>Penghamparan dgn manual harus dihindari untuk mencegah segregasi dan tektur yg kasar, apabila hal ini tidak dapat dihindari, lakukan hal-hal sebagai berikut;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autoUpdateAnimBg="0"/>
      <p:bldP spid="2048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p:txBody>
          <a:bodyPr/>
          <a:lstStyle/>
          <a:p>
            <a:pPr eaLnBrk="1" hangingPunct="1"/>
            <a:endParaRPr lang="id-ID" smtClean="0"/>
          </a:p>
        </p:txBody>
      </p:sp>
      <p:sp>
        <p:nvSpPr>
          <p:cNvPr id="51202" name="Footer Placeholder 4"/>
          <p:cNvSpPr>
            <a:spLocks noGrp="1"/>
          </p:cNvSpPr>
          <p:nvPr>
            <p:ph type="ftr" sz="quarter" idx="11"/>
          </p:nvPr>
        </p:nvSpPr>
        <p:spPr>
          <a:noFill/>
        </p:spPr>
        <p:txBody>
          <a:bodyPr/>
          <a:lstStyle/>
          <a:p>
            <a:r>
              <a:rPr lang="en-US" smtClean="0"/>
              <a:t>RACHMAT AGUS. HP : 0816996389. email :saungkarta@yahoo.co.uk</a:t>
            </a:r>
          </a:p>
        </p:txBody>
      </p:sp>
      <p:sp>
        <p:nvSpPr>
          <p:cNvPr id="51203" name="Slide Number Placeholder 5"/>
          <p:cNvSpPr>
            <a:spLocks noGrp="1"/>
          </p:cNvSpPr>
          <p:nvPr>
            <p:ph type="sldNum" sz="quarter" idx="12"/>
          </p:nvPr>
        </p:nvSpPr>
        <p:spPr>
          <a:noFill/>
        </p:spPr>
        <p:txBody>
          <a:bodyPr/>
          <a:lstStyle/>
          <a:p>
            <a:fld id="{D69D0ED9-22AD-48E4-91F4-3FFD842CF720}" type="slidenum">
              <a:rPr lang="en-US" smtClean="0"/>
              <a:pPr/>
              <a:t>48</a:t>
            </a:fld>
            <a:endParaRPr lang="en-US" smtClean="0"/>
          </a:p>
        </p:txBody>
      </p:sp>
      <p:sp>
        <p:nvSpPr>
          <p:cNvPr id="21507" name="Rectangle 3"/>
          <p:cNvSpPr>
            <a:spLocks noGrp="1" noChangeArrowheads="1"/>
          </p:cNvSpPr>
          <p:nvPr>
            <p:ph sz="quarter" idx="1"/>
          </p:nvPr>
        </p:nvSpPr>
        <p:spPr>
          <a:xfrm>
            <a:off x="228600" y="685800"/>
            <a:ext cx="7543800" cy="4114800"/>
          </a:xfrm>
          <a:solidFill>
            <a:srgbClr val="FFFFCC"/>
          </a:solidFill>
        </p:spPr>
        <p:txBody>
          <a:bodyPr>
            <a:normAutofit fontScale="92500" lnSpcReduction="10000"/>
          </a:bodyPr>
          <a:lstStyle/>
          <a:p>
            <a:pPr algn="just" eaLnBrk="1" hangingPunct="1">
              <a:defRPr/>
            </a:pPr>
            <a:r>
              <a:rPr lang="en-US" sz="2400" b="1" dirty="0" err="1" smtClean="0">
                <a:solidFill>
                  <a:srgbClr val="7030A0"/>
                </a:solidFill>
                <a:latin typeface="Comic Sans MS" pitchFamily="66" charset="0"/>
              </a:rPr>
              <a:t>Tempatkan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stok</a:t>
            </a:r>
            <a:r>
              <a:rPr lang="en-US" sz="2400" b="1" dirty="0" smtClean="0">
                <a:solidFill>
                  <a:srgbClr val="7030A0"/>
                </a:solidFill>
                <a:latin typeface="Comic Sans MS" pitchFamily="66" charset="0"/>
              </a:rPr>
              <a:t> pile </a:t>
            </a:r>
            <a:r>
              <a:rPr lang="en-US" sz="2400" b="1" dirty="0" err="1" smtClean="0">
                <a:solidFill>
                  <a:srgbClr val="7030A0"/>
                </a:solidFill>
                <a:latin typeface="Comic Sans MS" pitchFamily="66" charset="0"/>
              </a:rPr>
              <a:t>jangan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terlalu</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dekat</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dari</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daerah</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penghamparan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bila</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ditempatkan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pada</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daerah</a:t>
            </a:r>
            <a:r>
              <a:rPr lang="en-US" sz="2400" b="1" dirty="0" smtClean="0">
                <a:solidFill>
                  <a:srgbClr val="7030A0"/>
                </a:solidFill>
                <a:latin typeface="Comic Sans MS" pitchFamily="66" charset="0"/>
              </a:rPr>
              <a:t> yang </a:t>
            </a:r>
            <a:r>
              <a:rPr lang="en-US" sz="2400" b="1" dirty="0" err="1" smtClean="0">
                <a:solidFill>
                  <a:srgbClr val="7030A0"/>
                </a:solidFill>
                <a:latin typeface="Comic Sans MS" pitchFamily="66" charset="0"/>
              </a:rPr>
              <a:t>akan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disebar</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maka</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akan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terjadi</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kepadatan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distribusi</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agregat</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akan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berbeda</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dgn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sekitar</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hamparan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dgn</a:t>
            </a:r>
            <a:r>
              <a:rPr lang="en-US" sz="2400" b="1" dirty="0" smtClean="0">
                <a:solidFill>
                  <a:srgbClr val="7030A0"/>
                </a:solidFill>
                <a:latin typeface="Comic Sans MS" pitchFamily="66" charset="0"/>
              </a:rPr>
              <a:t> </a:t>
            </a:r>
            <a:r>
              <a:rPr lang="en-US" sz="2400" b="1" dirty="0" err="1" smtClean="0">
                <a:solidFill>
                  <a:srgbClr val="7030A0"/>
                </a:solidFill>
                <a:latin typeface="Comic Sans MS" pitchFamily="66" charset="0"/>
              </a:rPr>
              <a:t>tangan</a:t>
            </a:r>
            <a:r>
              <a:rPr lang="en-US" sz="2400" b="1" dirty="0" smtClean="0">
                <a:latin typeface="Comic Sans MS" pitchFamily="66" charset="0"/>
              </a:rPr>
              <a:t>.</a:t>
            </a:r>
          </a:p>
          <a:p>
            <a:pPr algn="just" eaLnBrk="1" hangingPunct="1">
              <a:defRPr/>
            </a:pPr>
            <a:r>
              <a:rPr lang="en-US" sz="2400" b="1" dirty="0" err="1" smtClean="0">
                <a:latin typeface="Comic Sans MS" pitchFamily="66" charset="0"/>
              </a:rPr>
              <a:t>Tumpukan</a:t>
            </a:r>
            <a:r>
              <a:rPr lang="en-US" sz="2400" b="1" dirty="0" smtClean="0">
                <a:latin typeface="Comic Sans MS" pitchFamily="66" charset="0"/>
              </a:rPr>
              <a:t> material </a:t>
            </a:r>
            <a:r>
              <a:rPr lang="en-US" sz="2400" b="1" dirty="0" err="1" smtClean="0">
                <a:latin typeface="Comic Sans MS" pitchFamily="66" charset="0"/>
              </a:rPr>
              <a:t>hati-hati</a:t>
            </a:r>
            <a:r>
              <a:rPr lang="en-US" sz="2400" b="1" dirty="0" smtClean="0">
                <a:latin typeface="Comic Sans MS" pitchFamily="66" charset="0"/>
              </a:rPr>
              <a:t> </a:t>
            </a:r>
            <a:r>
              <a:rPr lang="en-US" sz="2400" b="1" dirty="0" err="1" smtClean="0">
                <a:latin typeface="Comic Sans MS" pitchFamily="66" charset="0"/>
              </a:rPr>
              <a:t>ditumpuk</a:t>
            </a:r>
            <a:r>
              <a:rPr lang="en-US" sz="2400" b="1" dirty="0" smtClean="0">
                <a:latin typeface="Comic Sans MS" pitchFamily="66" charset="0"/>
              </a:rPr>
              <a:t> </a:t>
            </a:r>
            <a:r>
              <a:rPr lang="en-US" sz="2400" b="1" dirty="0" err="1" smtClean="0">
                <a:latin typeface="Comic Sans MS" pitchFamily="66" charset="0"/>
              </a:rPr>
              <a:t>dan</a:t>
            </a:r>
            <a:r>
              <a:rPr lang="en-US" sz="2400" b="1" dirty="0" smtClean="0">
                <a:latin typeface="Comic Sans MS" pitchFamily="66" charset="0"/>
              </a:rPr>
              <a:t>  </a:t>
            </a:r>
            <a:r>
              <a:rPr lang="en-US" sz="2400" b="1" dirty="0" err="1" smtClean="0">
                <a:latin typeface="Comic Sans MS" pitchFamily="66" charset="0"/>
              </a:rPr>
              <a:t>dihampar</a:t>
            </a:r>
            <a:r>
              <a:rPr lang="en-US" sz="2400" b="1" dirty="0" smtClean="0">
                <a:latin typeface="Comic Sans MS" pitchFamily="66" charset="0"/>
              </a:rPr>
              <a:t> </a:t>
            </a:r>
            <a:r>
              <a:rPr lang="en-US" sz="2400" b="1" dirty="0" err="1" smtClean="0">
                <a:latin typeface="Comic Sans MS" pitchFamily="66" charset="0"/>
              </a:rPr>
              <a:t>dgn</a:t>
            </a:r>
            <a:r>
              <a:rPr lang="en-US" sz="2400" b="1" dirty="0" smtClean="0">
                <a:latin typeface="Comic Sans MS" pitchFamily="66" charset="0"/>
              </a:rPr>
              <a:t> </a:t>
            </a:r>
            <a:r>
              <a:rPr lang="en-US" sz="2400" b="1" dirty="0" err="1" smtClean="0">
                <a:latin typeface="Comic Sans MS" pitchFamily="66" charset="0"/>
              </a:rPr>
              <a:t>penggaris</a:t>
            </a:r>
            <a:r>
              <a:rPr lang="en-US" sz="2400" b="1" dirty="0" smtClean="0">
                <a:latin typeface="Comic Sans MS" pitchFamily="66" charset="0"/>
              </a:rPr>
              <a:t> </a:t>
            </a:r>
            <a:r>
              <a:rPr lang="en-US" sz="2400" b="1" dirty="0" err="1" smtClean="0">
                <a:latin typeface="Comic Sans MS" pitchFamily="66" charset="0"/>
              </a:rPr>
              <a:t>untuk</a:t>
            </a:r>
            <a:r>
              <a:rPr lang="en-US" sz="2400" b="1" dirty="0" smtClean="0">
                <a:latin typeface="Comic Sans MS" pitchFamily="66" charset="0"/>
              </a:rPr>
              <a:t> </a:t>
            </a:r>
            <a:r>
              <a:rPr lang="en-US" sz="2400" b="1" dirty="0" err="1" smtClean="0">
                <a:latin typeface="Comic Sans MS" pitchFamily="66" charset="0"/>
              </a:rPr>
              <a:t>mencegah</a:t>
            </a:r>
            <a:r>
              <a:rPr lang="en-US" sz="2400" b="1" dirty="0" smtClean="0">
                <a:latin typeface="Comic Sans MS" pitchFamily="66" charset="0"/>
              </a:rPr>
              <a:t> </a:t>
            </a:r>
            <a:r>
              <a:rPr lang="en-US" sz="2400" b="1" dirty="0" err="1" smtClean="0">
                <a:latin typeface="Comic Sans MS" pitchFamily="66" charset="0"/>
              </a:rPr>
              <a:t>segregasi</a:t>
            </a:r>
            <a:r>
              <a:rPr lang="en-US" sz="2400" b="1" dirty="0" smtClean="0">
                <a:latin typeface="Comic Sans MS" pitchFamily="66" charset="0"/>
              </a:rPr>
              <a:t>.</a:t>
            </a:r>
          </a:p>
          <a:p>
            <a:pPr algn="just" eaLnBrk="1" hangingPunct="1">
              <a:defRPr/>
            </a:pPr>
            <a:r>
              <a:rPr lang="en-US" sz="2400" b="1" dirty="0" err="1" smtClean="0">
                <a:solidFill>
                  <a:schemeClr val="accent1">
                    <a:lumMod val="60000"/>
                    <a:lumOff val="40000"/>
                  </a:schemeClr>
                </a:solidFill>
                <a:latin typeface="Comic Sans MS" pitchFamily="66" charset="0"/>
              </a:rPr>
              <a:t>Seluruh</a:t>
            </a:r>
            <a:r>
              <a:rPr lang="en-US" sz="2400" b="1" dirty="0" smtClean="0">
                <a:solidFill>
                  <a:schemeClr val="accent1">
                    <a:lumMod val="60000"/>
                    <a:lumOff val="40000"/>
                  </a:schemeClr>
                </a:solidFill>
                <a:latin typeface="Comic Sans MS" pitchFamily="66" charset="0"/>
              </a:rPr>
              <a:t> material </a:t>
            </a:r>
            <a:r>
              <a:rPr lang="en-US" sz="2400" b="1" dirty="0" err="1" smtClean="0">
                <a:solidFill>
                  <a:schemeClr val="accent1">
                    <a:lumMod val="60000"/>
                    <a:lumOff val="40000"/>
                  </a:schemeClr>
                </a:solidFill>
                <a:latin typeface="Comic Sans MS" pitchFamily="66" charset="0"/>
              </a:rPr>
              <a:t>harus</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digemburkan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dan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disebar</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secara</a:t>
            </a:r>
            <a:r>
              <a:rPr lang="en-US" sz="2400" b="1" dirty="0" smtClean="0">
                <a:solidFill>
                  <a:schemeClr val="accent1">
                    <a:lumMod val="60000"/>
                    <a:lumOff val="40000"/>
                  </a:schemeClr>
                </a:solidFill>
                <a:latin typeface="Comic Sans MS" pitchFamily="66" charset="0"/>
              </a:rPr>
              <a:t> rata, </a:t>
            </a:r>
            <a:r>
              <a:rPr lang="en-US" sz="2400" b="1" dirty="0" err="1" smtClean="0">
                <a:solidFill>
                  <a:schemeClr val="accent1">
                    <a:lumMod val="60000"/>
                    <a:lumOff val="40000"/>
                  </a:schemeClr>
                </a:solidFill>
                <a:latin typeface="Comic Sans MS" pitchFamily="66" charset="0"/>
              </a:rPr>
              <a:t>campuran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yg</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mengumpal</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harus</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dibuang</a:t>
            </a:r>
            <a:r>
              <a:rPr lang="en-US" sz="2400" b="1" dirty="0" smtClean="0">
                <a:solidFill>
                  <a:schemeClr val="accent1">
                    <a:lumMod val="60000"/>
                    <a:lumOff val="40000"/>
                  </a:schemeClr>
                </a:solidFill>
                <a:latin typeface="Comic Sans MS" pitchFamily="66" charset="0"/>
              </a:rPr>
              <a:t>.</a:t>
            </a:r>
          </a:p>
          <a:p>
            <a:pPr algn="just" eaLnBrk="1" hangingPunct="1">
              <a:defRPr/>
            </a:pPr>
            <a:r>
              <a:rPr lang="en-US" sz="2400" b="1" dirty="0" err="1" smtClean="0">
                <a:latin typeface="Comic Sans MS" pitchFamily="66" charset="0"/>
              </a:rPr>
              <a:t>Periksa</a:t>
            </a:r>
            <a:r>
              <a:rPr lang="en-US" sz="2400" b="1" dirty="0" smtClean="0">
                <a:latin typeface="Comic Sans MS" pitchFamily="66" charset="0"/>
              </a:rPr>
              <a:t> </a:t>
            </a:r>
            <a:r>
              <a:rPr lang="en-US" sz="2400" b="1" dirty="0" err="1" smtClean="0">
                <a:latin typeface="Comic Sans MS" pitchFamily="66" charset="0"/>
              </a:rPr>
              <a:t>kerataan</a:t>
            </a:r>
            <a:r>
              <a:rPr lang="en-US" sz="2400" b="1" dirty="0" smtClean="0">
                <a:latin typeface="Comic Sans MS" pitchFamily="66" charset="0"/>
              </a:rPr>
              <a:t> </a:t>
            </a:r>
            <a:r>
              <a:rPr lang="en-US" sz="2400" b="1" dirty="0" err="1" smtClean="0">
                <a:latin typeface="Comic Sans MS" pitchFamily="66" charset="0"/>
              </a:rPr>
              <a:t>permukan</a:t>
            </a:r>
            <a:r>
              <a:rPr lang="en-US" sz="2400" b="1" dirty="0" smtClean="0">
                <a:latin typeface="Comic Sans MS" pitchFamily="66" charset="0"/>
              </a:rPr>
              <a:t> </a:t>
            </a:r>
            <a:r>
              <a:rPr lang="en-US" sz="2400" b="1" dirty="0" err="1" smtClean="0">
                <a:latin typeface="Comic Sans MS" pitchFamily="66" charset="0"/>
              </a:rPr>
              <a:t>dgn</a:t>
            </a:r>
            <a:r>
              <a:rPr lang="en-US" sz="2400" b="1" dirty="0" smtClean="0">
                <a:latin typeface="Comic Sans MS" pitchFamily="66" charset="0"/>
              </a:rPr>
              <a:t> </a:t>
            </a:r>
            <a:r>
              <a:rPr lang="en-US" sz="2400" b="1" dirty="0" err="1" smtClean="0">
                <a:latin typeface="Comic Sans MS" pitchFamily="66" charset="0"/>
              </a:rPr>
              <a:t>mistar</a:t>
            </a:r>
            <a:r>
              <a:rPr lang="en-US" sz="2400" b="1" dirty="0" smtClean="0">
                <a:latin typeface="Comic Sans MS" pitchFamily="66" charset="0"/>
              </a:rPr>
              <a:t> </a:t>
            </a:r>
            <a:r>
              <a:rPr lang="en-US" sz="2400" b="1" dirty="0" err="1" smtClean="0">
                <a:latin typeface="Comic Sans MS" pitchFamily="66" charset="0"/>
              </a:rPr>
              <a:t>penggaris</a:t>
            </a:r>
            <a:r>
              <a:rPr lang="en-US" sz="2400" b="1" dirty="0" smtClean="0">
                <a:latin typeface="Comic Sans MS" pitchFamily="66" charset="0"/>
              </a:rPr>
              <a:t> </a:t>
            </a:r>
            <a:r>
              <a:rPr lang="en-US" sz="2400" b="1" dirty="0" err="1" smtClean="0">
                <a:latin typeface="Comic Sans MS" pitchFamily="66" charset="0"/>
              </a:rPr>
              <a:t>sebelum</a:t>
            </a:r>
            <a:r>
              <a:rPr lang="en-US" sz="2400" b="1" dirty="0" smtClean="0">
                <a:latin typeface="Comic Sans MS" pitchFamily="66" charset="0"/>
              </a:rPr>
              <a:t> </a:t>
            </a:r>
            <a:r>
              <a:rPr lang="en-US" sz="2400" b="1" dirty="0" err="1" smtClean="0">
                <a:latin typeface="Comic Sans MS" pitchFamily="66" charset="0"/>
              </a:rPr>
              <a:t>dipadatkan</a:t>
            </a:r>
            <a:r>
              <a:rPr lang="en-US" sz="2400" b="1" dirty="0" smtClean="0">
                <a:latin typeface="Comic Sans MS" pitchFamily="66" charset="0"/>
              </a:rPr>
              <a:t> </a:t>
            </a:r>
            <a:r>
              <a:rPr lang="en-US" sz="2400" b="1" dirty="0" err="1" smtClean="0">
                <a:latin typeface="Comic Sans MS" pitchFamily="66" charset="0"/>
              </a:rPr>
              <a:t>untuk</a:t>
            </a:r>
            <a:r>
              <a:rPr lang="en-US" sz="2400" b="1" dirty="0" smtClean="0">
                <a:latin typeface="Comic Sans MS" pitchFamily="66" charset="0"/>
              </a:rPr>
              <a:t> </a:t>
            </a:r>
            <a:r>
              <a:rPr lang="en-US" sz="2400" b="1" dirty="0" err="1" smtClean="0">
                <a:latin typeface="Comic Sans MS" pitchFamily="66" charset="0"/>
              </a:rPr>
              <a:t>menjamin</a:t>
            </a:r>
            <a:r>
              <a:rPr lang="en-US" sz="2400" b="1" dirty="0" smtClean="0">
                <a:latin typeface="Comic Sans MS" pitchFamily="66" charset="0"/>
              </a:rPr>
              <a:t> </a:t>
            </a:r>
            <a:r>
              <a:rPr lang="en-US" sz="2400" b="1" dirty="0" err="1" smtClean="0">
                <a:latin typeface="Comic Sans MS" pitchFamily="66" charset="0"/>
              </a:rPr>
              <a:t>uniformitasnya</a:t>
            </a:r>
            <a:r>
              <a:rPr lang="en-US" sz="2400" b="1" dirty="0" smtClean="0">
                <a:latin typeface="Comic Sans MS" pitchFamily="66" charset="0"/>
              </a:rPr>
              <a:t>.</a:t>
            </a:r>
          </a:p>
          <a:p>
            <a:pPr algn="just" eaLnBrk="1" hangingPunct="1">
              <a:buFont typeface="Wingdings" pitchFamily="2" charset="2"/>
              <a:buNone/>
              <a:defRPr/>
            </a:pPr>
            <a:endParaRPr lang="en-US" sz="2400" b="1" dirty="0"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304800"/>
            <a:ext cx="7467600" cy="579438"/>
          </a:xfrm>
          <a:solidFill>
            <a:schemeClr val="accent1"/>
          </a:solidFill>
        </p:spPr>
        <p:txBody>
          <a:bodyPr>
            <a:normAutofit fontScale="90000"/>
          </a:bodyPr>
          <a:lstStyle/>
          <a:p>
            <a:pPr eaLnBrk="1" hangingPunct="1"/>
            <a:r>
              <a:rPr lang="en-US" sz="3200" b="1" smtClean="0">
                <a:latin typeface="Comic Sans MS" pitchFamily="66" charset="0"/>
              </a:rPr>
              <a:t>ASPHALT FINISHER</a:t>
            </a:r>
          </a:p>
        </p:txBody>
      </p:sp>
      <p:sp>
        <p:nvSpPr>
          <p:cNvPr id="52226" name="Footer Placeholder 4"/>
          <p:cNvSpPr>
            <a:spLocks noGrp="1"/>
          </p:cNvSpPr>
          <p:nvPr>
            <p:ph type="ftr" sz="quarter" idx="11"/>
          </p:nvPr>
        </p:nvSpPr>
        <p:spPr>
          <a:noFill/>
        </p:spPr>
        <p:txBody>
          <a:bodyPr/>
          <a:lstStyle/>
          <a:p>
            <a:r>
              <a:rPr lang="en-US" smtClean="0"/>
              <a:t>RACHMAT AGUS. HP : 0816996389. email :saungkarta@yahoo.co.uk</a:t>
            </a:r>
          </a:p>
        </p:txBody>
      </p:sp>
      <p:sp>
        <p:nvSpPr>
          <p:cNvPr id="52227" name="Slide Number Placeholder 5"/>
          <p:cNvSpPr>
            <a:spLocks noGrp="1"/>
          </p:cNvSpPr>
          <p:nvPr>
            <p:ph type="sldNum" sz="quarter" idx="12"/>
          </p:nvPr>
        </p:nvSpPr>
        <p:spPr>
          <a:noFill/>
        </p:spPr>
        <p:txBody>
          <a:bodyPr/>
          <a:lstStyle/>
          <a:p>
            <a:fld id="{D056D94D-DA20-46A0-AF52-386ED2578F8D}" type="slidenum">
              <a:rPr lang="en-US" smtClean="0"/>
              <a:pPr/>
              <a:t>49</a:t>
            </a:fld>
            <a:endParaRPr lang="en-US" smtClean="0"/>
          </a:p>
        </p:txBody>
      </p:sp>
      <p:sp>
        <p:nvSpPr>
          <p:cNvPr id="22531" name="Rectangle 3"/>
          <p:cNvSpPr>
            <a:spLocks noGrp="1" noChangeArrowheads="1"/>
          </p:cNvSpPr>
          <p:nvPr>
            <p:ph sz="quarter" idx="1"/>
          </p:nvPr>
        </p:nvSpPr>
        <p:spPr>
          <a:xfrm>
            <a:off x="228600" y="1143000"/>
            <a:ext cx="7543800" cy="4953000"/>
          </a:xfrm>
          <a:solidFill>
            <a:srgbClr val="FFFFCC"/>
          </a:solidFill>
        </p:spPr>
        <p:txBody>
          <a:bodyPr/>
          <a:lstStyle/>
          <a:p>
            <a:pPr algn="just" eaLnBrk="1" hangingPunct="1">
              <a:lnSpc>
                <a:spcPct val="90000"/>
              </a:lnSpc>
            </a:pPr>
            <a:r>
              <a:rPr lang="en-US" sz="2400" b="1" smtClean="0">
                <a:latin typeface="Comic Sans MS" pitchFamily="66" charset="0"/>
              </a:rPr>
              <a:t>Alat finisher dibagi menjadi dua sistem utama yaitu </a:t>
            </a:r>
            <a:r>
              <a:rPr lang="en-US" sz="2400" b="1" smtClean="0">
                <a:solidFill>
                  <a:srgbClr val="FF0000"/>
                </a:solidFill>
                <a:latin typeface="Comic Sans MS" pitchFamily="66" charset="0"/>
              </a:rPr>
              <a:t>a) traktor unit (sistem pemasukan meterial b) screed.</a:t>
            </a:r>
          </a:p>
          <a:p>
            <a:pPr algn="just" eaLnBrk="1" hangingPunct="1">
              <a:lnSpc>
                <a:spcPct val="90000"/>
              </a:lnSpc>
            </a:pPr>
            <a:r>
              <a:rPr lang="en-US" sz="2400" b="1" smtClean="0">
                <a:latin typeface="Comic Sans MS" pitchFamily="66" charset="0"/>
              </a:rPr>
              <a:t>Pada traktor unit terdapat komponen Push Roller dan Truck Hitch yaitu bagian paver yg bersentuhan dgn truk yg menjaga agar tetap bersentuhan. </a:t>
            </a:r>
          </a:p>
          <a:p>
            <a:pPr algn="just" eaLnBrk="1" hangingPunct="1">
              <a:lnSpc>
                <a:spcPct val="90000"/>
              </a:lnSpc>
            </a:pPr>
            <a:r>
              <a:rPr lang="en-US" sz="2400" b="1" smtClean="0">
                <a:solidFill>
                  <a:srgbClr val="0070C0"/>
                </a:solidFill>
                <a:latin typeface="Comic Sans MS" pitchFamily="66" charset="0"/>
              </a:rPr>
              <a:t>Hopper digunakan untuk tempat sementara pemasukan material supaya menerus operasi. </a:t>
            </a:r>
          </a:p>
          <a:p>
            <a:pPr algn="just" eaLnBrk="1" hangingPunct="1">
              <a:lnSpc>
                <a:spcPct val="90000"/>
              </a:lnSpc>
            </a:pPr>
            <a:r>
              <a:rPr lang="en-US" sz="2400" b="1" smtClean="0">
                <a:latin typeface="Comic Sans MS" pitchFamily="66" charset="0"/>
              </a:rPr>
              <a:t>Conveyor adalah alat mekanis yg membawa material dari hopper pada auger. </a:t>
            </a:r>
          </a:p>
          <a:p>
            <a:pPr algn="just" eaLnBrk="1" hangingPunct="1">
              <a:lnSpc>
                <a:spcPct val="90000"/>
              </a:lnSpc>
            </a:pPr>
            <a:r>
              <a:rPr lang="en-US" sz="2400" b="1" smtClean="0">
                <a:solidFill>
                  <a:srgbClr val="FF0000"/>
                </a:solidFill>
                <a:latin typeface="Comic Sans MS" pitchFamily="66" charset="0"/>
              </a:rPr>
              <a:t>Auger yg menerima campuran dari conveyor dan disebarkan merata selebar hamparan.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autoUpdateAnimBg="0"/>
      <p:bldP spid="2253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304800"/>
            <a:ext cx="7467600" cy="579438"/>
          </a:xfrm>
          <a:solidFill>
            <a:schemeClr val="accent1"/>
          </a:solidFill>
        </p:spPr>
        <p:txBody>
          <a:bodyPr>
            <a:normAutofit fontScale="90000"/>
          </a:bodyPr>
          <a:lstStyle/>
          <a:p>
            <a:pPr eaLnBrk="1" hangingPunct="1"/>
            <a:r>
              <a:rPr lang="en-US" sz="3200" b="1" smtClean="0">
                <a:latin typeface="Comic Sans MS" pitchFamily="66" charset="0"/>
              </a:rPr>
              <a:t>LEVELING</a:t>
            </a:r>
          </a:p>
        </p:txBody>
      </p:sp>
      <p:sp>
        <p:nvSpPr>
          <p:cNvPr id="11267" name="Slide Number Placeholder 5"/>
          <p:cNvSpPr>
            <a:spLocks noGrp="1"/>
          </p:cNvSpPr>
          <p:nvPr>
            <p:ph type="sldNum" sz="quarter" idx="12"/>
          </p:nvPr>
        </p:nvSpPr>
        <p:spPr>
          <a:noFill/>
        </p:spPr>
        <p:txBody>
          <a:bodyPr/>
          <a:lstStyle/>
          <a:p>
            <a:fld id="{583055A5-67F0-4ECA-A10B-53412C0A97BC}" type="slidenum">
              <a:rPr lang="en-US" smtClean="0"/>
              <a:pPr/>
              <a:t>5</a:t>
            </a:fld>
            <a:endParaRPr lang="en-US" smtClean="0"/>
          </a:p>
        </p:txBody>
      </p:sp>
      <p:sp>
        <p:nvSpPr>
          <p:cNvPr id="8195" name="Rectangle 3"/>
          <p:cNvSpPr>
            <a:spLocks noGrp="1" noChangeArrowheads="1"/>
          </p:cNvSpPr>
          <p:nvPr>
            <p:ph sz="quarter" idx="1"/>
          </p:nvPr>
        </p:nvSpPr>
        <p:spPr>
          <a:xfrm>
            <a:off x="228600" y="1219200"/>
            <a:ext cx="7543800" cy="4114800"/>
          </a:xfrm>
          <a:solidFill>
            <a:srgbClr val="FFFFCC"/>
          </a:solidFill>
        </p:spPr>
        <p:txBody>
          <a:bodyPr>
            <a:normAutofit fontScale="92500" lnSpcReduction="20000"/>
          </a:bodyPr>
          <a:lstStyle/>
          <a:p>
            <a:pPr algn="just" eaLnBrk="1" hangingPunct="1"/>
            <a:r>
              <a:rPr lang="en-US" sz="2400" b="1" smtClean="0">
                <a:latin typeface="Comic Sans MS" pitchFamily="66" charset="0"/>
              </a:rPr>
              <a:t>Perkerasan existing harus cukup rata sebelum dioverlay, tebal gembur hotmix akan berbeda tergantung gradasi tetapi sebagai ancer-ancer dapat diambil </a:t>
            </a:r>
            <a:r>
              <a:rPr lang="en-US" sz="2400" b="1" smtClean="0">
                <a:solidFill>
                  <a:srgbClr val="FF0000"/>
                </a:solidFill>
                <a:latin typeface="Comic Sans MS" pitchFamily="66" charset="0"/>
              </a:rPr>
              <a:t>patokan 6 mm setiap tebal 25 mm atau tebal gembur akan berkurang 25 % setelah padat.</a:t>
            </a:r>
          </a:p>
          <a:p>
            <a:pPr algn="just" eaLnBrk="1" hangingPunct="1"/>
            <a:r>
              <a:rPr lang="en-US" sz="2400" b="1" smtClean="0">
                <a:latin typeface="Comic Sans MS" pitchFamily="66" charset="0"/>
              </a:rPr>
              <a:t>Oleh sebab itu sebelum diberikan lapisan akhir maka perkerasan perlu diberi lapisan </a:t>
            </a:r>
            <a:r>
              <a:rPr lang="en-US" sz="2400" b="1" smtClean="0">
                <a:solidFill>
                  <a:srgbClr val="FF0000"/>
                </a:solidFill>
                <a:latin typeface="Comic Sans MS" pitchFamily="66" charset="0"/>
              </a:rPr>
              <a:t>leveling untuk mengisi bagian yg beralur sehingga lapisan menjadi rata sebelum diberi lapisan wearing course.</a:t>
            </a:r>
          </a:p>
          <a:p>
            <a:pPr algn="just" eaLnBrk="1" hangingPunct="1"/>
            <a:r>
              <a:rPr lang="en-US" sz="2400" b="1" smtClean="0">
                <a:solidFill>
                  <a:srgbClr val="00B0F0"/>
                </a:solidFill>
                <a:latin typeface="Comic Sans MS" pitchFamily="66" charset="0"/>
              </a:rPr>
              <a:t>Bisa juga dgn milling pada lapisan perkerasan untuk membuang lapisan yg rusak dan memberikan lapisan yg rata.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pPr eaLnBrk="1" hangingPunct="1"/>
            <a:endParaRPr lang="id-ID" smtClean="0"/>
          </a:p>
        </p:txBody>
      </p:sp>
      <p:sp>
        <p:nvSpPr>
          <p:cNvPr id="53250" name="Footer Placeholder 4"/>
          <p:cNvSpPr>
            <a:spLocks noGrp="1"/>
          </p:cNvSpPr>
          <p:nvPr>
            <p:ph type="ftr" sz="quarter" idx="11"/>
          </p:nvPr>
        </p:nvSpPr>
        <p:spPr>
          <a:noFill/>
        </p:spPr>
        <p:txBody>
          <a:bodyPr/>
          <a:lstStyle/>
          <a:p>
            <a:r>
              <a:rPr lang="en-US" smtClean="0"/>
              <a:t>RACHMAT AGUS. HP : 0816996389. email :saungkarta@yahoo.co.uk</a:t>
            </a:r>
          </a:p>
        </p:txBody>
      </p:sp>
      <p:sp>
        <p:nvSpPr>
          <p:cNvPr id="53251" name="Slide Number Placeholder 5"/>
          <p:cNvSpPr>
            <a:spLocks noGrp="1"/>
          </p:cNvSpPr>
          <p:nvPr>
            <p:ph type="sldNum" sz="quarter" idx="12"/>
          </p:nvPr>
        </p:nvSpPr>
        <p:spPr>
          <a:noFill/>
        </p:spPr>
        <p:txBody>
          <a:bodyPr/>
          <a:lstStyle/>
          <a:p>
            <a:fld id="{C2D38DDA-5D46-4960-B8DC-2EF2FA80DB89}" type="slidenum">
              <a:rPr lang="en-US" smtClean="0"/>
              <a:pPr/>
              <a:t>50</a:t>
            </a:fld>
            <a:endParaRPr lang="en-US" smtClean="0"/>
          </a:p>
        </p:txBody>
      </p:sp>
      <p:sp>
        <p:nvSpPr>
          <p:cNvPr id="53253" name="Rectangle 3"/>
          <p:cNvSpPr>
            <a:spLocks noGrp="1" noChangeArrowheads="1"/>
          </p:cNvSpPr>
          <p:nvPr>
            <p:ph sz="quarter" idx="1"/>
          </p:nvPr>
        </p:nvSpPr>
        <p:spPr/>
        <p:txBody>
          <a:bodyPr/>
          <a:lstStyle/>
          <a:p>
            <a:pPr eaLnBrk="1" hangingPunct="1"/>
            <a:endParaRPr lang="id-ID" smtClean="0"/>
          </a:p>
        </p:txBody>
      </p:sp>
      <p:pic>
        <p:nvPicPr>
          <p:cNvPr id="53254" name="Picture 4" descr="push_rollers"/>
          <p:cNvPicPr>
            <a:picLocks noChangeAspect="1" noChangeArrowheads="1"/>
          </p:cNvPicPr>
          <p:nvPr/>
        </p:nvPicPr>
        <p:blipFill>
          <a:blip r:embed="rId2"/>
          <a:srcRect/>
          <a:stretch>
            <a:fillRect/>
          </a:stretch>
        </p:blipFill>
        <p:spPr bwMode="auto">
          <a:xfrm>
            <a:off x="685800" y="1371600"/>
            <a:ext cx="62484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168400"/>
            <a:ext cx="7467600" cy="584200"/>
          </a:xfrm>
        </p:spPr>
        <p:txBody>
          <a:bodyPr>
            <a:normAutofit fontScale="90000"/>
          </a:bodyPr>
          <a:lstStyle/>
          <a:p>
            <a:r>
              <a:rPr lang="en-US" sz="3200" b="1" smtClean="0">
                <a:latin typeface="Aharoni" pitchFamily="2" charset="-79"/>
                <a:cs typeface="Aharoni" pitchFamily="2" charset="-79"/>
              </a:rPr>
              <a:t>TRUCK HITCH DAN PUSH ROLLER</a:t>
            </a:r>
            <a:endParaRPr lang="id-ID" sz="3200" smtClean="0">
              <a:latin typeface="Aharoni" pitchFamily="2" charset="-79"/>
              <a:cs typeface="Aharoni" pitchFamily="2" charset="-79"/>
            </a:endParaRPr>
          </a:p>
        </p:txBody>
      </p:sp>
      <p:sp>
        <p:nvSpPr>
          <p:cNvPr id="54275" name="Footer Placeholder 3"/>
          <p:cNvSpPr>
            <a:spLocks noGrp="1"/>
          </p:cNvSpPr>
          <p:nvPr>
            <p:ph type="ftr" sz="quarter" idx="11"/>
          </p:nvPr>
        </p:nvSpPr>
        <p:spPr>
          <a:noFill/>
        </p:spPr>
        <p:txBody>
          <a:bodyPr/>
          <a:lstStyle/>
          <a:p>
            <a:r>
              <a:rPr lang="en-US" smtClean="0"/>
              <a:t>RACHMAT AGUS. HP : 0816996389. email :saungkarta@yahoo.co.uk</a:t>
            </a:r>
          </a:p>
        </p:txBody>
      </p:sp>
      <p:sp>
        <p:nvSpPr>
          <p:cNvPr id="54276" name="Slide Number Placeholder 4"/>
          <p:cNvSpPr>
            <a:spLocks noGrp="1"/>
          </p:cNvSpPr>
          <p:nvPr>
            <p:ph type="sldNum" sz="quarter" idx="12"/>
          </p:nvPr>
        </p:nvSpPr>
        <p:spPr>
          <a:noFill/>
        </p:spPr>
        <p:txBody>
          <a:bodyPr/>
          <a:lstStyle/>
          <a:p>
            <a:fld id="{EFA688C4-BE1F-4B96-B8B1-2A36486085B2}" type="slidenum">
              <a:rPr lang="en-US" smtClean="0"/>
              <a:pPr/>
              <a:t>51</a:t>
            </a:fld>
            <a:endParaRPr lang="en-US" smtClean="0"/>
          </a:p>
        </p:txBody>
      </p:sp>
      <p:pic>
        <p:nvPicPr>
          <p:cNvPr id="54277" name="Picture 4" descr="truck_hitch"/>
          <p:cNvPicPr>
            <a:picLocks noChangeAspect="1" noChangeArrowheads="1"/>
          </p:cNvPicPr>
          <p:nvPr/>
        </p:nvPicPr>
        <p:blipFill>
          <a:blip r:embed="rId2"/>
          <a:srcRect/>
          <a:stretch>
            <a:fillRect/>
          </a:stretch>
        </p:blipFill>
        <p:spPr bwMode="auto">
          <a:xfrm>
            <a:off x="1371600" y="2286000"/>
            <a:ext cx="60198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p:txBody>
          <a:bodyPr/>
          <a:lstStyle/>
          <a:p>
            <a:pPr eaLnBrk="1" hangingPunct="1"/>
            <a:endParaRPr lang="id-ID" smtClean="0"/>
          </a:p>
        </p:txBody>
      </p:sp>
      <p:sp>
        <p:nvSpPr>
          <p:cNvPr id="55298" name="Footer Placeholder 4"/>
          <p:cNvSpPr>
            <a:spLocks noGrp="1"/>
          </p:cNvSpPr>
          <p:nvPr>
            <p:ph type="ftr" sz="quarter" idx="11"/>
          </p:nvPr>
        </p:nvSpPr>
        <p:spPr>
          <a:noFill/>
        </p:spPr>
        <p:txBody>
          <a:bodyPr/>
          <a:lstStyle/>
          <a:p>
            <a:r>
              <a:rPr lang="en-US" smtClean="0"/>
              <a:t>RACHMAT AGUS. HP : 0816996389. email :saungkarta@yahoo.co.uk</a:t>
            </a:r>
          </a:p>
        </p:txBody>
      </p:sp>
      <p:sp>
        <p:nvSpPr>
          <p:cNvPr id="55299" name="Slide Number Placeholder 5"/>
          <p:cNvSpPr>
            <a:spLocks noGrp="1"/>
          </p:cNvSpPr>
          <p:nvPr>
            <p:ph type="sldNum" sz="quarter" idx="12"/>
          </p:nvPr>
        </p:nvSpPr>
        <p:spPr>
          <a:noFill/>
        </p:spPr>
        <p:txBody>
          <a:bodyPr/>
          <a:lstStyle/>
          <a:p>
            <a:fld id="{E19500D8-29B7-4B4C-A844-730116C1C25F}" type="slidenum">
              <a:rPr lang="en-US" smtClean="0"/>
              <a:pPr/>
              <a:t>52</a:t>
            </a:fld>
            <a:endParaRPr lang="en-US" smtClean="0"/>
          </a:p>
        </p:txBody>
      </p:sp>
      <p:sp>
        <p:nvSpPr>
          <p:cNvPr id="55301" name="Rectangle 3"/>
          <p:cNvSpPr>
            <a:spLocks noGrp="1" noChangeArrowheads="1"/>
          </p:cNvSpPr>
          <p:nvPr>
            <p:ph sz="quarter" idx="1"/>
          </p:nvPr>
        </p:nvSpPr>
        <p:spPr/>
        <p:txBody>
          <a:bodyPr/>
          <a:lstStyle/>
          <a:p>
            <a:pPr eaLnBrk="1" hangingPunct="1"/>
            <a:endParaRPr lang="id-ID" smtClean="0"/>
          </a:p>
        </p:txBody>
      </p:sp>
      <p:pic>
        <p:nvPicPr>
          <p:cNvPr id="55302" name="Picture 4" descr="paver_hopper"/>
          <p:cNvPicPr>
            <a:picLocks noChangeAspect="1" noChangeArrowheads="1"/>
          </p:cNvPicPr>
          <p:nvPr/>
        </p:nvPicPr>
        <p:blipFill>
          <a:blip r:embed="rId2"/>
          <a:srcRect/>
          <a:stretch>
            <a:fillRect/>
          </a:stretch>
        </p:blipFill>
        <p:spPr bwMode="auto">
          <a:xfrm>
            <a:off x="1219200" y="1600200"/>
            <a:ext cx="6019800" cy="4495800"/>
          </a:xfrm>
          <a:prstGeom prst="rect">
            <a:avLst/>
          </a:prstGeom>
          <a:noFill/>
          <a:ln w="9525">
            <a:noFill/>
            <a:miter lim="800000"/>
            <a:headEnd/>
            <a:tailEnd/>
          </a:ln>
        </p:spPr>
      </p:pic>
      <p:sp>
        <p:nvSpPr>
          <p:cNvPr id="55303" name="Down Arrow 6"/>
          <p:cNvSpPr>
            <a:spLocks noChangeArrowheads="1"/>
          </p:cNvSpPr>
          <p:nvPr/>
        </p:nvSpPr>
        <p:spPr bwMode="auto">
          <a:xfrm>
            <a:off x="4267200" y="1066800"/>
            <a:ext cx="381000" cy="3505200"/>
          </a:xfrm>
          <a:prstGeom prst="downArrow">
            <a:avLst>
              <a:gd name="adj1" fmla="val 35454"/>
              <a:gd name="adj2" fmla="val 50004"/>
            </a:avLst>
          </a:prstGeom>
          <a:solidFill>
            <a:schemeClr val="accent1"/>
          </a:solidFill>
          <a:ln w="9525" algn="ctr">
            <a:solidFill>
              <a:schemeClr val="tx1"/>
            </a:solidFill>
            <a:round/>
            <a:headEnd/>
            <a:tailEnd/>
          </a:ln>
        </p:spPr>
        <p:txBody>
          <a:bodyPr wrap="none"/>
          <a:lstStyle/>
          <a:p>
            <a:endParaRPr lang="id-ID"/>
          </a:p>
        </p:txBody>
      </p:sp>
      <p:sp>
        <p:nvSpPr>
          <p:cNvPr id="55304" name="TextBox 8"/>
          <p:cNvSpPr txBox="1">
            <a:spLocks noChangeArrowheads="1"/>
          </p:cNvSpPr>
          <p:nvPr/>
        </p:nvSpPr>
        <p:spPr bwMode="auto">
          <a:xfrm>
            <a:off x="3429000" y="533400"/>
            <a:ext cx="2133600" cy="461963"/>
          </a:xfrm>
          <a:prstGeom prst="rect">
            <a:avLst/>
          </a:prstGeom>
          <a:noFill/>
          <a:ln w="9525">
            <a:noFill/>
            <a:miter lim="800000"/>
            <a:headEnd/>
            <a:tailEnd/>
          </a:ln>
        </p:spPr>
        <p:txBody>
          <a:bodyPr>
            <a:spAutoFit/>
          </a:bodyPr>
          <a:lstStyle/>
          <a:p>
            <a:pPr algn="ctr"/>
            <a:r>
              <a:rPr lang="id-ID" b="1">
                <a:solidFill>
                  <a:srgbClr val="FF0000"/>
                </a:solidFill>
              </a:rPr>
              <a:t>HOPPER</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a:xfrm>
            <a:off x="228600" y="990600"/>
            <a:ext cx="7467600" cy="762000"/>
          </a:xfrm>
        </p:spPr>
        <p:txBody>
          <a:bodyPr/>
          <a:lstStyle/>
          <a:p>
            <a:pPr eaLnBrk="1" hangingPunct="1"/>
            <a:r>
              <a:rPr lang="en-US" smtClean="0"/>
              <a:t> </a:t>
            </a:r>
          </a:p>
        </p:txBody>
      </p:sp>
      <p:sp>
        <p:nvSpPr>
          <p:cNvPr id="56322" name="Footer Placeholder 4"/>
          <p:cNvSpPr>
            <a:spLocks noGrp="1"/>
          </p:cNvSpPr>
          <p:nvPr>
            <p:ph type="ftr" sz="quarter" idx="11"/>
          </p:nvPr>
        </p:nvSpPr>
        <p:spPr>
          <a:noFill/>
        </p:spPr>
        <p:txBody>
          <a:bodyPr/>
          <a:lstStyle/>
          <a:p>
            <a:r>
              <a:rPr lang="en-US" smtClean="0"/>
              <a:t>RACHMAT AGUS. HP : 0816996389. email :saungkarta@yahoo.co.uk</a:t>
            </a:r>
          </a:p>
        </p:txBody>
      </p:sp>
      <p:sp>
        <p:nvSpPr>
          <p:cNvPr id="56323" name="Slide Number Placeholder 5"/>
          <p:cNvSpPr>
            <a:spLocks noGrp="1"/>
          </p:cNvSpPr>
          <p:nvPr>
            <p:ph type="sldNum" sz="quarter" idx="12"/>
          </p:nvPr>
        </p:nvSpPr>
        <p:spPr>
          <a:noFill/>
        </p:spPr>
        <p:txBody>
          <a:bodyPr/>
          <a:lstStyle/>
          <a:p>
            <a:fld id="{D1D20208-8711-4B37-AC3E-329523663D76}" type="slidenum">
              <a:rPr lang="en-US" smtClean="0"/>
              <a:pPr/>
              <a:t>53</a:t>
            </a:fld>
            <a:endParaRPr lang="en-US" smtClean="0"/>
          </a:p>
        </p:txBody>
      </p:sp>
      <p:sp>
        <p:nvSpPr>
          <p:cNvPr id="56325" name="Rectangle 3"/>
          <p:cNvSpPr>
            <a:spLocks noGrp="1" noChangeArrowheads="1"/>
          </p:cNvSpPr>
          <p:nvPr>
            <p:ph sz="quarter" idx="1"/>
          </p:nvPr>
        </p:nvSpPr>
        <p:spPr/>
        <p:txBody>
          <a:bodyPr/>
          <a:lstStyle/>
          <a:p>
            <a:pPr eaLnBrk="1" hangingPunct="1"/>
            <a:endParaRPr lang="id-ID" smtClean="0"/>
          </a:p>
        </p:txBody>
      </p:sp>
      <p:pic>
        <p:nvPicPr>
          <p:cNvPr id="56326" name="Picture 4" descr="augers"/>
          <p:cNvPicPr>
            <a:picLocks noChangeAspect="1" noChangeArrowheads="1"/>
          </p:cNvPicPr>
          <p:nvPr/>
        </p:nvPicPr>
        <p:blipFill>
          <a:blip r:embed="rId2"/>
          <a:srcRect/>
          <a:stretch>
            <a:fillRect/>
          </a:stretch>
        </p:blipFill>
        <p:spPr bwMode="auto">
          <a:xfrm>
            <a:off x="1600200" y="1828800"/>
            <a:ext cx="5181600" cy="3935413"/>
          </a:xfrm>
          <a:prstGeom prst="rect">
            <a:avLst/>
          </a:prstGeom>
          <a:noFill/>
          <a:ln w="9525">
            <a:noFill/>
            <a:miter lim="800000"/>
            <a:headEnd/>
            <a:tailEnd/>
          </a:ln>
        </p:spPr>
      </p:pic>
      <p:sp>
        <p:nvSpPr>
          <p:cNvPr id="56327" name="Down Arrow 7"/>
          <p:cNvSpPr>
            <a:spLocks noChangeArrowheads="1"/>
          </p:cNvSpPr>
          <p:nvPr/>
        </p:nvSpPr>
        <p:spPr bwMode="auto">
          <a:xfrm>
            <a:off x="4343400" y="1295400"/>
            <a:ext cx="304800" cy="3429000"/>
          </a:xfrm>
          <a:prstGeom prst="downArrow">
            <a:avLst>
              <a:gd name="adj1" fmla="val 50000"/>
              <a:gd name="adj2" fmla="val 50000"/>
            </a:avLst>
          </a:prstGeom>
          <a:solidFill>
            <a:srgbClr val="FF0000"/>
          </a:solidFill>
          <a:ln w="9525" algn="ctr">
            <a:solidFill>
              <a:schemeClr val="tx1"/>
            </a:solidFill>
            <a:round/>
            <a:headEnd/>
            <a:tailEnd/>
          </a:ln>
        </p:spPr>
        <p:txBody>
          <a:bodyPr wrap="none"/>
          <a:lstStyle/>
          <a:p>
            <a:endParaRPr lang="id-ID"/>
          </a:p>
        </p:txBody>
      </p:sp>
      <p:sp>
        <p:nvSpPr>
          <p:cNvPr id="56328" name="TextBox 8"/>
          <p:cNvSpPr txBox="1">
            <a:spLocks noChangeArrowheads="1"/>
          </p:cNvSpPr>
          <p:nvPr/>
        </p:nvSpPr>
        <p:spPr bwMode="auto">
          <a:xfrm>
            <a:off x="3657600" y="609600"/>
            <a:ext cx="1666875" cy="584200"/>
          </a:xfrm>
          <a:prstGeom prst="rect">
            <a:avLst/>
          </a:prstGeom>
          <a:noFill/>
          <a:ln w="9525">
            <a:noFill/>
            <a:miter lim="800000"/>
            <a:headEnd/>
            <a:tailEnd/>
          </a:ln>
        </p:spPr>
        <p:txBody>
          <a:bodyPr wrap="none">
            <a:spAutoFit/>
          </a:bodyPr>
          <a:lstStyle/>
          <a:p>
            <a:pPr algn="ctr"/>
            <a:r>
              <a:rPr lang="id-ID" sz="3200" b="1">
                <a:solidFill>
                  <a:srgbClr val="FF0000"/>
                </a:solidFill>
              </a:rPr>
              <a:t>AUGER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Slide Number Placeholder 5"/>
          <p:cNvSpPr>
            <a:spLocks noGrp="1"/>
          </p:cNvSpPr>
          <p:nvPr>
            <p:ph type="sldNum" sz="quarter" idx="12"/>
          </p:nvPr>
        </p:nvSpPr>
        <p:spPr>
          <a:noFill/>
        </p:spPr>
        <p:txBody>
          <a:bodyPr/>
          <a:lstStyle/>
          <a:p>
            <a:fld id="{ABD88DA3-F8F6-4F3F-BD0A-73584512AAA0}" type="slidenum">
              <a:rPr lang="en-US" smtClean="0"/>
              <a:pPr/>
              <a:t>54</a:t>
            </a:fld>
            <a:endParaRPr lang="en-US" smtClean="0"/>
          </a:p>
        </p:txBody>
      </p:sp>
      <p:pic>
        <p:nvPicPr>
          <p:cNvPr id="57350" name="Picture 4" descr="auger_with_HMA"/>
          <p:cNvPicPr>
            <a:picLocks noChangeAspect="1" noChangeArrowheads="1"/>
          </p:cNvPicPr>
          <p:nvPr/>
        </p:nvPicPr>
        <p:blipFill>
          <a:blip r:embed="rId2"/>
          <a:srcRect/>
          <a:stretch>
            <a:fillRect/>
          </a:stretch>
        </p:blipFill>
        <p:spPr bwMode="auto">
          <a:xfrm>
            <a:off x="533400" y="990600"/>
            <a:ext cx="7315200" cy="4876800"/>
          </a:xfrm>
          <a:prstGeom prst="rect">
            <a:avLst/>
          </a:prstGeom>
          <a:noFill/>
          <a:ln w="9525">
            <a:noFill/>
            <a:miter lim="800000"/>
            <a:headEnd/>
            <a:tailEnd/>
          </a:ln>
        </p:spPr>
      </p:pic>
      <p:sp>
        <p:nvSpPr>
          <p:cNvPr id="57351" name="Down Arrow 6"/>
          <p:cNvSpPr>
            <a:spLocks noChangeArrowheads="1"/>
          </p:cNvSpPr>
          <p:nvPr/>
        </p:nvSpPr>
        <p:spPr bwMode="auto">
          <a:xfrm>
            <a:off x="4038600" y="914400"/>
            <a:ext cx="228600" cy="2514600"/>
          </a:xfrm>
          <a:prstGeom prst="downArrow">
            <a:avLst>
              <a:gd name="adj1" fmla="val 50000"/>
              <a:gd name="adj2" fmla="val 50009"/>
            </a:avLst>
          </a:prstGeom>
          <a:solidFill>
            <a:srgbClr val="FF0000"/>
          </a:solidFill>
          <a:ln w="9525" algn="ctr">
            <a:solidFill>
              <a:schemeClr val="tx1"/>
            </a:solidFill>
            <a:round/>
            <a:headEnd/>
            <a:tailEnd/>
          </a:ln>
        </p:spPr>
        <p:txBody>
          <a:bodyPr wrap="none"/>
          <a:lstStyle/>
          <a:p>
            <a:endParaRPr lang="id-ID"/>
          </a:p>
        </p:txBody>
      </p:sp>
      <p:sp>
        <p:nvSpPr>
          <p:cNvPr id="57352" name="TextBox 7"/>
          <p:cNvSpPr txBox="1">
            <a:spLocks noChangeArrowheads="1"/>
          </p:cNvSpPr>
          <p:nvPr/>
        </p:nvSpPr>
        <p:spPr bwMode="auto">
          <a:xfrm>
            <a:off x="1795463" y="381000"/>
            <a:ext cx="4822825" cy="461963"/>
          </a:xfrm>
          <a:prstGeom prst="rect">
            <a:avLst/>
          </a:prstGeom>
          <a:noFill/>
          <a:ln w="9525">
            <a:noFill/>
            <a:miter lim="800000"/>
            <a:headEnd/>
            <a:tailEnd/>
          </a:ln>
        </p:spPr>
        <p:txBody>
          <a:bodyPr wrap="none">
            <a:spAutoFit/>
          </a:bodyPr>
          <a:lstStyle/>
          <a:p>
            <a:pPr algn="ctr"/>
            <a:r>
              <a:rPr lang="id-ID" b="1">
                <a:solidFill>
                  <a:srgbClr val="7030A0"/>
                </a:solidFill>
              </a:rPr>
              <a:t>Material Tidak boleh terlalu penuh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Slide Number Placeholder 5"/>
          <p:cNvSpPr>
            <a:spLocks noGrp="1"/>
          </p:cNvSpPr>
          <p:nvPr>
            <p:ph type="sldNum" sz="quarter" idx="12"/>
          </p:nvPr>
        </p:nvSpPr>
        <p:spPr>
          <a:noFill/>
        </p:spPr>
        <p:txBody>
          <a:bodyPr/>
          <a:lstStyle/>
          <a:p>
            <a:fld id="{3FC98A8F-F2C4-44DB-A3F1-B0BBBAA55357}" type="slidenum">
              <a:rPr lang="en-US" smtClean="0"/>
              <a:pPr/>
              <a:t>55</a:t>
            </a:fld>
            <a:endParaRPr lang="en-US" smtClean="0"/>
          </a:p>
        </p:txBody>
      </p:sp>
      <p:sp>
        <p:nvSpPr>
          <p:cNvPr id="27651" name="Rectangle 3"/>
          <p:cNvSpPr>
            <a:spLocks noGrp="1" noChangeArrowheads="1"/>
          </p:cNvSpPr>
          <p:nvPr>
            <p:ph sz="quarter" idx="1"/>
          </p:nvPr>
        </p:nvSpPr>
        <p:spPr>
          <a:xfrm>
            <a:off x="228600" y="304800"/>
            <a:ext cx="7543800" cy="5105400"/>
          </a:xfrm>
          <a:solidFill>
            <a:srgbClr val="FFFFCC"/>
          </a:solidFill>
        </p:spPr>
        <p:txBody>
          <a:bodyPr>
            <a:normAutofit fontScale="92500" lnSpcReduction="10000"/>
          </a:bodyPr>
          <a:lstStyle/>
          <a:p>
            <a:pPr algn="just" eaLnBrk="1" hangingPunct="1">
              <a:defRPr/>
            </a:pPr>
            <a:r>
              <a:rPr lang="en-US" sz="2400" b="1" dirty="0" err="1" smtClean="0">
                <a:solidFill>
                  <a:srgbClr val="FF0000"/>
                </a:solidFill>
                <a:latin typeface="Comic Sans MS" pitchFamily="66" charset="0"/>
              </a:rPr>
              <a:t>Sistem</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operasi</a:t>
            </a:r>
            <a:r>
              <a:rPr lang="en-US" sz="2400" b="1" dirty="0" smtClean="0">
                <a:solidFill>
                  <a:srgbClr val="FF0000"/>
                </a:solidFill>
                <a:latin typeface="Comic Sans MS" pitchFamily="66" charset="0"/>
              </a:rPr>
              <a:t> tractor </a:t>
            </a:r>
            <a:r>
              <a:rPr lang="en-US" sz="2400" b="1" dirty="0" err="1" smtClean="0">
                <a:solidFill>
                  <a:srgbClr val="FF0000"/>
                </a:solidFill>
                <a:latin typeface="Comic Sans MS" pitchFamily="66" charset="0"/>
              </a:rPr>
              <a:t>dan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sistem</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pemasukan</a:t>
            </a:r>
            <a:r>
              <a:rPr lang="en-US" sz="2400" b="1" dirty="0" smtClean="0">
                <a:solidFill>
                  <a:srgbClr val="FF0000"/>
                </a:solidFill>
                <a:latin typeface="Comic Sans MS" pitchFamily="66" charset="0"/>
              </a:rPr>
              <a:t> material </a:t>
            </a:r>
            <a:r>
              <a:rPr lang="en-US" sz="2400" b="1" dirty="0" err="1" smtClean="0">
                <a:solidFill>
                  <a:srgbClr val="FF0000"/>
                </a:solidFill>
                <a:latin typeface="Comic Sans MS" pitchFamily="66" charset="0"/>
              </a:rPr>
              <a:t>sangat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berpengaruh</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pada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keseluruhan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kualitas</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pelaksanaan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tentu</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saja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terhadap</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umur</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rencananya</a:t>
            </a:r>
            <a:r>
              <a:rPr lang="en-US" sz="2400" b="1" dirty="0" smtClean="0">
                <a:solidFill>
                  <a:srgbClr val="FF0000"/>
                </a:solidFill>
                <a:latin typeface="Comic Sans MS" pitchFamily="66" charset="0"/>
              </a:rPr>
              <a:t>, agar </a:t>
            </a:r>
            <a:r>
              <a:rPr lang="en-US" sz="2400" b="1" dirty="0" err="1" smtClean="0">
                <a:solidFill>
                  <a:srgbClr val="FF0000"/>
                </a:solidFill>
                <a:latin typeface="Comic Sans MS" pitchFamily="66" charset="0"/>
              </a:rPr>
              <a:t>didapat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kualitas</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yg</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baik</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perlu</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diperhatikan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hal-hal</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berikut</a:t>
            </a:r>
            <a:r>
              <a:rPr lang="en-US" sz="2400" b="1" dirty="0" smtClean="0">
                <a:solidFill>
                  <a:srgbClr val="FF0000"/>
                </a:solidFill>
                <a:latin typeface="Comic Sans MS" pitchFamily="66" charset="0"/>
              </a:rPr>
              <a:t>:</a:t>
            </a:r>
          </a:p>
          <a:p>
            <a:pPr algn="just" eaLnBrk="1" hangingPunct="1">
              <a:defRPr/>
            </a:pPr>
            <a:r>
              <a:rPr lang="en-US" sz="2400" b="1" dirty="0" smtClean="0">
                <a:latin typeface="Comic Sans MS" pitchFamily="66" charset="0"/>
              </a:rPr>
              <a:t>A) </a:t>
            </a:r>
            <a:r>
              <a:rPr lang="en-US" sz="2400" b="1" dirty="0" err="1" smtClean="0">
                <a:latin typeface="Comic Sans MS" pitchFamily="66" charset="0"/>
              </a:rPr>
              <a:t>Campuran</a:t>
            </a:r>
            <a:r>
              <a:rPr lang="en-US" sz="2400" b="1" dirty="0" smtClean="0">
                <a:latin typeface="Comic Sans MS" pitchFamily="66" charset="0"/>
              </a:rPr>
              <a:t> </a:t>
            </a:r>
            <a:r>
              <a:rPr lang="en-US" sz="2400" b="1" dirty="0" err="1" smtClean="0">
                <a:latin typeface="Comic Sans MS" pitchFamily="66" charset="0"/>
              </a:rPr>
              <a:t>harus</a:t>
            </a:r>
            <a:r>
              <a:rPr lang="en-US" sz="2400" b="1" dirty="0" smtClean="0">
                <a:latin typeface="Comic Sans MS" pitchFamily="66" charset="0"/>
              </a:rPr>
              <a:t> </a:t>
            </a:r>
            <a:r>
              <a:rPr lang="en-US" sz="2400" b="1" dirty="0" err="1" smtClean="0">
                <a:latin typeface="Comic Sans MS" pitchFamily="66" charset="0"/>
              </a:rPr>
              <a:t>dikirim</a:t>
            </a:r>
            <a:r>
              <a:rPr lang="en-US" sz="2400" b="1" dirty="0" smtClean="0">
                <a:latin typeface="Comic Sans MS" pitchFamily="66" charset="0"/>
              </a:rPr>
              <a:t> </a:t>
            </a:r>
            <a:r>
              <a:rPr lang="en-US" sz="2400" b="1" dirty="0" err="1" smtClean="0">
                <a:latin typeface="Comic Sans MS" pitchFamily="66" charset="0"/>
              </a:rPr>
              <a:t>untuk</a:t>
            </a:r>
            <a:r>
              <a:rPr lang="en-US" sz="2400" b="1" dirty="0" smtClean="0">
                <a:latin typeface="Comic Sans MS" pitchFamily="66" charset="0"/>
              </a:rPr>
              <a:t> </a:t>
            </a:r>
            <a:r>
              <a:rPr lang="en-US" sz="2400" b="1" dirty="0" err="1" smtClean="0">
                <a:latin typeface="Comic Sans MS" pitchFamily="66" charset="0"/>
              </a:rPr>
              <a:t>menjaga</a:t>
            </a:r>
            <a:r>
              <a:rPr lang="en-US" sz="2400" b="1" dirty="0" smtClean="0">
                <a:latin typeface="Comic Sans MS" pitchFamily="66" charset="0"/>
              </a:rPr>
              <a:t> </a:t>
            </a:r>
            <a:r>
              <a:rPr lang="en-US" sz="2400" b="1" dirty="0" smtClean="0">
                <a:solidFill>
                  <a:schemeClr val="accent1">
                    <a:lumMod val="60000"/>
                    <a:lumOff val="40000"/>
                  </a:schemeClr>
                </a:solidFill>
                <a:latin typeface="Comic Sans MS" pitchFamily="66" charset="0"/>
              </a:rPr>
              <a:t>head of material </a:t>
            </a:r>
            <a:r>
              <a:rPr lang="en-US" sz="2400" b="1" dirty="0" err="1" smtClean="0">
                <a:solidFill>
                  <a:schemeClr val="accent1">
                    <a:lumMod val="60000"/>
                    <a:lumOff val="40000"/>
                  </a:schemeClr>
                </a:solidFill>
                <a:latin typeface="Comic Sans MS" pitchFamily="66" charset="0"/>
              </a:rPr>
              <a:t>didepan</a:t>
            </a:r>
            <a:r>
              <a:rPr lang="en-US" sz="2400" b="1" dirty="0" smtClean="0">
                <a:solidFill>
                  <a:schemeClr val="accent1">
                    <a:lumMod val="60000"/>
                    <a:lumOff val="40000"/>
                  </a:schemeClr>
                </a:solidFill>
                <a:latin typeface="Comic Sans MS" pitchFamily="66" charset="0"/>
              </a:rPr>
              <a:t> screed </a:t>
            </a:r>
            <a:r>
              <a:rPr lang="en-US" sz="2400" b="1" dirty="0" err="1" smtClean="0">
                <a:solidFill>
                  <a:schemeClr val="accent1">
                    <a:lumMod val="60000"/>
                    <a:lumOff val="40000"/>
                  </a:schemeClr>
                </a:solidFill>
                <a:latin typeface="Comic Sans MS" pitchFamily="66" charset="0"/>
              </a:rPr>
              <a:t>konstan</a:t>
            </a:r>
            <a:r>
              <a:rPr lang="en-US" sz="2400" b="1" dirty="0" smtClean="0">
                <a:solidFill>
                  <a:schemeClr val="accent1">
                    <a:lumMod val="60000"/>
                    <a:lumOff val="40000"/>
                  </a:schemeClr>
                </a:solidFill>
                <a:latin typeface="Comic Sans MS" pitchFamily="66" charset="0"/>
              </a:rPr>
              <a:t>,</a:t>
            </a:r>
            <a:r>
              <a:rPr lang="en-US" sz="2400" b="1" dirty="0" smtClean="0">
                <a:latin typeface="Comic Sans MS" pitchFamily="66" charset="0"/>
              </a:rPr>
              <a:t> </a:t>
            </a:r>
            <a:r>
              <a:rPr lang="en-US" sz="2400" b="1" dirty="0" err="1" smtClean="0">
                <a:latin typeface="Comic Sans MS" pitchFamily="66" charset="0"/>
              </a:rPr>
              <a:t>hal</a:t>
            </a:r>
            <a:r>
              <a:rPr lang="en-US" sz="2400" b="1" dirty="0" smtClean="0">
                <a:latin typeface="Comic Sans MS" pitchFamily="66" charset="0"/>
              </a:rPr>
              <a:t> </a:t>
            </a:r>
            <a:r>
              <a:rPr lang="en-US" sz="2400" b="1" dirty="0" err="1" smtClean="0">
                <a:latin typeface="Comic Sans MS" pitchFamily="66" charset="0"/>
              </a:rPr>
              <a:t>ini</a:t>
            </a:r>
            <a:r>
              <a:rPr lang="en-US" sz="2400" b="1" dirty="0" smtClean="0">
                <a:latin typeface="Comic Sans MS" pitchFamily="66" charset="0"/>
              </a:rPr>
              <a:t> </a:t>
            </a:r>
            <a:r>
              <a:rPr lang="en-US" sz="2400" b="1" dirty="0" err="1" smtClean="0">
                <a:latin typeface="Comic Sans MS" pitchFamily="66" charset="0"/>
              </a:rPr>
              <a:t>untuk</a:t>
            </a:r>
            <a:r>
              <a:rPr lang="en-US" sz="2400" b="1" dirty="0" smtClean="0">
                <a:latin typeface="Comic Sans MS" pitchFamily="66" charset="0"/>
              </a:rPr>
              <a:t> </a:t>
            </a:r>
            <a:r>
              <a:rPr lang="en-US" sz="2400" b="1" dirty="0" err="1" smtClean="0">
                <a:latin typeface="Comic Sans MS" pitchFamily="66" charset="0"/>
              </a:rPr>
              <a:t>menjaga</a:t>
            </a:r>
            <a:r>
              <a:rPr lang="en-US" sz="2400" b="1" dirty="0" smtClean="0">
                <a:latin typeface="Comic Sans MS" pitchFamily="66" charset="0"/>
              </a:rPr>
              <a:t> minimum </a:t>
            </a:r>
            <a:r>
              <a:rPr lang="en-US" sz="2400" b="1" dirty="0" err="1" smtClean="0">
                <a:latin typeface="Comic Sans MS" pitchFamily="66" charset="0"/>
              </a:rPr>
              <a:t>campuran</a:t>
            </a:r>
            <a:r>
              <a:rPr lang="en-US" sz="2400" b="1" dirty="0" smtClean="0">
                <a:latin typeface="Comic Sans MS" pitchFamily="66" charset="0"/>
              </a:rPr>
              <a:t> </a:t>
            </a:r>
            <a:r>
              <a:rPr lang="en-US" sz="2400" b="1" dirty="0" err="1" smtClean="0">
                <a:latin typeface="Comic Sans MS" pitchFamily="66" charset="0"/>
              </a:rPr>
              <a:t>pada</a:t>
            </a:r>
            <a:r>
              <a:rPr lang="en-US" sz="2400" b="1" dirty="0" smtClean="0">
                <a:latin typeface="Comic Sans MS" pitchFamily="66" charset="0"/>
              </a:rPr>
              <a:t> hopper.</a:t>
            </a:r>
          </a:p>
          <a:p>
            <a:pPr algn="just" eaLnBrk="1" hangingPunct="1">
              <a:defRPr/>
            </a:pPr>
            <a:r>
              <a:rPr lang="en-US" sz="2400" b="1" dirty="0" smtClean="0">
                <a:latin typeface="Comic Sans MS" pitchFamily="66" charset="0"/>
              </a:rPr>
              <a:t>B) </a:t>
            </a:r>
            <a:r>
              <a:rPr lang="en-US" sz="2400" b="1" dirty="0" smtClean="0">
                <a:solidFill>
                  <a:srgbClr val="FF0000"/>
                </a:solidFill>
                <a:latin typeface="Comic Sans MS" pitchFamily="66" charset="0"/>
              </a:rPr>
              <a:t>Hopper </a:t>
            </a:r>
            <a:r>
              <a:rPr lang="en-US" sz="2400" b="1" dirty="0" err="1" smtClean="0">
                <a:solidFill>
                  <a:srgbClr val="FF0000"/>
                </a:solidFill>
                <a:latin typeface="Comic Sans MS" pitchFamily="66" charset="0"/>
              </a:rPr>
              <a:t>tidak</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boleh</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dibiarkan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kosong</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selama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penghamparan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yg</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biasanya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akan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menghasilkan</a:t>
            </a:r>
            <a:r>
              <a:rPr lang="en-US" sz="2400" b="1" dirty="0" smtClean="0">
                <a:solidFill>
                  <a:srgbClr val="FF0000"/>
                </a:solidFill>
                <a:latin typeface="Comic Sans MS" pitchFamily="66" charset="0"/>
              </a:rPr>
              <a:t> material </a:t>
            </a:r>
            <a:r>
              <a:rPr lang="en-US" sz="2400" b="1" dirty="0" err="1" smtClean="0">
                <a:solidFill>
                  <a:srgbClr val="FF0000"/>
                </a:solidFill>
                <a:latin typeface="Comic Sans MS" pitchFamily="66" charset="0"/>
              </a:rPr>
              <a:t>yg</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tersisa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menjadi</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dingin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mengumpal</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yg</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bisa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menyebabkan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segregasi</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perbedaan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temperatur</a:t>
            </a:r>
            <a:r>
              <a:rPr lang="en-US" sz="2400" b="1" dirty="0" smtClean="0">
                <a:solidFill>
                  <a:srgbClr val="FF0000"/>
                </a:solidFill>
                <a:latin typeface="Comic Sans MS" pitchFamily="66" charset="0"/>
              </a:rPr>
              <a:t>,</a:t>
            </a:r>
            <a:r>
              <a:rPr lang="en-US" sz="2400" b="1" dirty="0" smtClean="0">
                <a:latin typeface="Comic Sans MS" pitchFamily="66" charset="0"/>
              </a:rPr>
              <a:t> </a:t>
            </a:r>
            <a:r>
              <a:rPr lang="en-US" sz="2400" b="1" dirty="0" err="1" smtClean="0">
                <a:latin typeface="Comic Sans MS" pitchFamily="66" charset="0"/>
              </a:rPr>
              <a:t>bila</a:t>
            </a:r>
            <a:r>
              <a:rPr lang="en-US" sz="2400" b="1" dirty="0" smtClean="0">
                <a:latin typeface="Comic Sans MS" pitchFamily="66" charset="0"/>
              </a:rPr>
              <a:t> </a:t>
            </a:r>
            <a:r>
              <a:rPr lang="en-US" sz="2400" b="1" dirty="0" err="1" smtClean="0">
                <a:latin typeface="Comic Sans MS" pitchFamily="66" charset="0"/>
              </a:rPr>
              <a:t>tidak</a:t>
            </a:r>
            <a:r>
              <a:rPr lang="en-US" sz="2400" b="1" dirty="0" smtClean="0">
                <a:latin typeface="Comic Sans MS" pitchFamily="66" charset="0"/>
              </a:rPr>
              <a:t> </a:t>
            </a:r>
            <a:r>
              <a:rPr lang="en-US" sz="2400" b="1" dirty="0" err="1" smtClean="0">
                <a:latin typeface="Comic Sans MS" pitchFamily="66" charset="0"/>
              </a:rPr>
              <a:t>ada</a:t>
            </a:r>
            <a:r>
              <a:rPr lang="en-US" sz="2400" b="1" dirty="0" smtClean="0">
                <a:latin typeface="Comic Sans MS" pitchFamily="66" charset="0"/>
              </a:rPr>
              <a:t> </a:t>
            </a:r>
            <a:r>
              <a:rPr lang="en-US" sz="2400" b="1" dirty="0" err="1" smtClean="0">
                <a:latin typeface="Comic Sans MS" pitchFamily="66" charset="0"/>
              </a:rPr>
              <a:t>truk</a:t>
            </a:r>
            <a:r>
              <a:rPr lang="en-US" sz="2400" b="1" dirty="0" smtClean="0">
                <a:latin typeface="Comic Sans MS" pitchFamily="66" charset="0"/>
              </a:rPr>
              <a:t> </a:t>
            </a:r>
            <a:r>
              <a:rPr lang="en-US" sz="2400" b="1" dirty="0" err="1" smtClean="0">
                <a:latin typeface="Comic Sans MS" pitchFamily="66" charset="0"/>
              </a:rPr>
              <a:t>pengirim</a:t>
            </a:r>
            <a:r>
              <a:rPr lang="en-US" sz="2400" b="1" dirty="0" smtClean="0">
                <a:latin typeface="Comic Sans MS" pitchFamily="66" charset="0"/>
              </a:rPr>
              <a:t> </a:t>
            </a:r>
            <a:r>
              <a:rPr lang="en-US" sz="2400" b="1" dirty="0" err="1" smtClean="0">
                <a:latin typeface="Comic Sans MS" pitchFamily="66" charset="0"/>
              </a:rPr>
              <a:t>campuran</a:t>
            </a:r>
            <a:r>
              <a:rPr lang="en-US" sz="2400" b="1" dirty="0" smtClean="0">
                <a:latin typeface="Comic Sans MS" pitchFamily="66" charset="0"/>
              </a:rPr>
              <a:t> </a:t>
            </a:r>
            <a:r>
              <a:rPr lang="en-US" sz="2400" b="1" dirty="0" err="1" smtClean="0">
                <a:latin typeface="Comic Sans MS" pitchFamily="66" charset="0"/>
              </a:rPr>
              <a:t>lebih</a:t>
            </a:r>
            <a:r>
              <a:rPr lang="en-US" sz="2400" b="1" dirty="0" smtClean="0">
                <a:latin typeface="Comic Sans MS" pitchFamily="66" charset="0"/>
              </a:rPr>
              <a:t> </a:t>
            </a:r>
            <a:r>
              <a:rPr lang="en-US" sz="2400" b="1" dirty="0" err="1" smtClean="0">
                <a:latin typeface="Comic Sans MS" pitchFamily="66" charset="0"/>
              </a:rPr>
              <a:t>baik</a:t>
            </a:r>
            <a:r>
              <a:rPr lang="en-US" sz="2400" b="1" dirty="0" smtClean="0">
                <a:latin typeface="Comic Sans MS" pitchFamily="66" charset="0"/>
              </a:rPr>
              <a:t> </a:t>
            </a:r>
            <a:r>
              <a:rPr lang="en-US" sz="2400" b="1" dirty="0" err="1" smtClean="0">
                <a:latin typeface="Comic Sans MS" pitchFamily="66" charset="0"/>
              </a:rPr>
              <a:t>mesin</a:t>
            </a:r>
            <a:r>
              <a:rPr lang="en-US" sz="2400" b="1" dirty="0" smtClean="0">
                <a:latin typeface="Comic Sans MS" pitchFamily="66" charset="0"/>
              </a:rPr>
              <a:t> </a:t>
            </a:r>
            <a:r>
              <a:rPr lang="en-US" sz="2400" b="1" dirty="0" err="1" smtClean="0">
                <a:latin typeface="Comic Sans MS" pitchFamily="66" charset="0"/>
              </a:rPr>
              <a:t>penghampar</a:t>
            </a:r>
            <a:r>
              <a:rPr lang="en-US" sz="2400" b="1" dirty="0" smtClean="0">
                <a:latin typeface="Comic Sans MS" pitchFamily="66" charset="0"/>
              </a:rPr>
              <a:t> </a:t>
            </a:r>
            <a:r>
              <a:rPr lang="en-US" sz="2400" b="1" dirty="0" err="1" smtClean="0">
                <a:latin typeface="Comic Sans MS" pitchFamily="66" charset="0"/>
              </a:rPr>
              <a:t>di</a:t>
            </a:r>
            <a:r>
              <a:rPr lang="en-US" sz="2400" b="1" dirty="0" smtClean="0">
                <a:latin typeface="Comic Sans MS" pitchFamily="66" charset="0"/>
              </a:rPr>
              <a:t> stop, </a:t>
            </a:r>
            <a:r>
              <a:rPr lang="en-US" sz="2400" b="1" dirty="0" err="1" smtClean="0">
                <a:latin typeface="Comic Sans MS" pitchFamily="66" charset="0"/>
              </a:rPr>
              <a:t>dan</a:t>
            </a:r>
            <a:r>
              <a:rPr lang="en-US" sz="2400" b="1" dirty="0" smtClean="0">
                <a:latin typeface="Comic Sans MS" pitchFamily="66" charset="0"/>
              </a:rPr>
              <a:t> </a:t>
            </a:r>
            <a:r>
              <a:rPr lang="en-US" sz="2400" b="1" dirty="0" err="1" smtClean="0">
                <a:latin typeface="Comic Sans MS" pitchFamily="66" charset="0"/>
              </a:rPr>
              <a:t>dilanjutkan</a:t>
            </a:r>
            <a:r>
              <a:rPr lang="en-US" sz="2400" b="1" dirty="0" smtClean="0">
                <a:latin typeface="Comic Sans MS" pitchFamily="66" charset="0"/>
              </a:rPr>
              <a:t> </a:t>
            </a:r>
            <a:r>
              <a:rPr lang="en-US" sz="2400" b="1" dirty="0" err="1" smtClean="0">
                <a:latin typeface="Comic Sans MS" pitchFamily="66" charset="0"/>
              </a:rPr>
              <a:t>operasi</a:t>
            </a:r>
            <a:r>
              <a:rPr lang="en-US" sz="2400" b="1" dirty="0" smtClean="0">
                <a:latin typeface="Comic Sans MS" pitchFamily="66" charset="0"/>
              </a:rPr>
              <a:t> </a:t>
            </a:r>
            <a:r>
              <a:rPr lang="en-US" sz="2400" b="1" dirty="0" err="1" smtClean="0">
                <a:latin typeface="Comic Sans MS" pitchFamily="66" charset="0"/>
              </a:rPr>
              <a:t>ber</a:t>
            </a:r>
            <a:r>
              <a:rPr lang="id-ID" sz="2400" b="1" dirty="0" smtClean="0">
                <a:latin typeface="Comic Sans MS" pitchFamily="66" charset="0"/>
              </a:rPr>
              <a:t>i</a:t>
            </a:r>
            <a:r>
              <a:rPr lang="en-US" sz="2400" b="1" dirty="0" err="1" smtClean="0">
                <a:latin typeface="Comic Sans MS" pitchFamily="66" charset="0"/>
              </a:rPr>
              <a:t>kutnya</a:t>
            </a:r>
            <a:r>
              <a:rPr lang="en-US" sz="2400" b="1" dirty="0" smtClean="0">
                <a:latin typeface="Comic Sans MS" pitchFamily="66" charset="0"/>
              </a:rPr>
              <a:t>.</a:t>
            </a:r>
          </a:p>
          <a:p>
            <a:pPr algn="just" eaLnBrk="1" hangingPunct="1">
              <a:buFont typeface="Wingdings" pitchFamily="2" charset="2"/>
              <a:buNone/>
              <a:defRPr/>
            </a:pPr>
            <a:endParaRPr lang="en-US" sz="2400" b="1" dirty="0"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457200"/>
            <a:ext cx="7467600" cy="579438"/>
          </a:xfrm>
          <a:solidFill>
            <a:schemeClr val="accent1"/>
          </a:solidFill>
        </p:spPr>
        <p:txBody>
          <a:bodyPr>
            <a:normAutofit fontScale="90000"/>
          </a:bodyPr>
          <a:lstStyle/>
          <a:p>
            <a:pPr eaLnBrk="1" hangingPunct="1"/>
            <a:r>
              <a:rPr lang="en-US" sz="3200" b="1" smtClean="0">
                <a:latin typeface="Comic Sans MS" pitchFamily="66" charset="0"/>
              </a:rPr>
              <a:t>SCREED</a:t>
            </a:r>
          </a:p>
        </p:txBody>
      </p:sp>
      <p:sp>
        <p:nvSpPr>
          <p:cNvPr id="59395" name="Slide Number Placeholder 5"/>
          <p:cNvSpPr>
            <a:spLocks noGrp="1"/>
          </p:cNvSpPr>
          <p:nvPr>
            <p:ph type="sldNum" sz="quarter" idx="12"/>
          </p:nvPr>
        </p:nvSpPr>
        <p:spPr>
          <a:noFill/>
        </p:spPr>
        <p:txBody>
          <a:bodyPr/>
          <a:lstStyle/>
          <a:p>
            <a:fld id="{6059D935-F777-49DF-B899-50B2EE69CD08}" type="slidenum">
              <a:rPr lang="en-US" smtClean="0"/>
              <a:pPr/>
              <a:t>56</a:t>
            </a:fld>
            <a:endParaRPr lang="en-US" smtClean="0"/>
          </a:p>
        </p:txBody>
      </p:sp>
      <p:sp>
        <p:nvSpPr>
          <p:cNvPr id="28675" name="Rectangle 3"/>
          <p:cNvSpPr>
            <a:spLocks noGrp="1" noChangeArrowheads="1"/>
          </p:cNvSpPr>
          <p:nvPr>
            <p:ph sz="quarter" idx="1"/>
          </p:nvPr>
        </p:nvSpPr>
        <p:spPr>
          <a:xfrm>
            <a:off x="228600" y="1219200"/>
            <a:ext cx="7543800" cy="4114800"/>
          </a:xfrm>
          <a:solidFill>
            <a:srgbClr val="FFFFCC"/>
          </a:solidFill>
        </p:spPr>
        <p:txBody>
          <a:bodyPr>
            <a:normAutofit fontScale="92500" lnSpcReduction="20000"/>
          </a:bodyPr>
          <a:lstStyle/>
          <a:p>
            <a:pPr algn="just" eaLnBrk="1" hangingPunct="1"/>
            <a:r>
              <a:rPr lang="en-US" sz="2400" b="1" smtClean="0">
                <a:solidFill>
                  <a:srgbClr val="FF0000"/>
                </a:solidFill>
                <a:latin typeface="Comic Sans MS" pitchFamily="66" charset="0"/>
              </a:rPr>
              <a:t>Yang paling kritis pada alat penghampar adalah self-leveling screed unit, yang menentukan profil campuran selama dihampar.</a:t>
            </a:r>
          </a:p>
          <a:p>
            <a:pPr algn="just" eaLnBrk="1" hangingPunct="1"/>
            <a:r>
              <a:rPr lang="en-US" sz="2400" b="1" smtClean="0">
                <a:latin typeface="Comic Sans MS" pitchFamily="66" charset="0"/>
              </a:rPr>
              <a:t>Pada screed ini campuran di </a:t>
            </a:r>
            <a:r>
              <a:rPr lang="en-US" sz="2400" b="1" smtClean="0">
                <a:solidFill>
                  <a:srgbClr val="FF0000"/>
                </a:solidFill>
                <a:latin typeface="Comic Sans MS" pitchFamily="66" charset="0"/>
              </a:rPr>
              <a:t>strikes off</a:t>
            </a:r>
            <a:r>
              <a:rPr lang="id-ID" sz="2400" b="1" smtClean="0">
                <a:solidFill>
                  <a:srgbClr val="FF0000"/>
                </a:solidFill>
                <a:latin typeface="Comic Sans MS" pitchFamily="66" charset="0"/>
              </a:rPr>
              <a:t> (diperes)</a:t>
            </a:r>
            <a:r>
              <a:rPr lang="en-US" sz="2400" b="1" smtClean="0">
                <a:solidFill>
                  <a:srgbClr val="FF0000"/>
                </a:solidFill>
                <a:latin typeface="Comic Sans MS" pitchFamily="66" charset="0"/>
              </a:rPr>
              <a:t> </a:t>
            </a:r>
            <a:r>
              <a:rPr lang="en-US" sz="2400" b="1" smtClean="0">
                <a:latin typeface="Comic Sans MS" pitchFamily="66" charset="0"/>
              </a:rPr>
              <a:t>dgn tebal tertentu dan diberikan pemadatan awal. Yang mempengaruhi ketebalan dan kerataan penghamparan adalah ada enam gaya keseimbangan yaitu;</a:t>
            </a:r>
          </a:p>
          <a:p>
            <a:pPr algn="just" eaLnBrk="1" hangingPunct="1"/>
            <a:r>
              <a:rPr lang="en-US" sz="2400" b="1" smtClean="0">
                <a:solidFill>
                  <a:srgbClr val="FF0000"/>
                </a:solidFill>
                <a:latin typeface="Comic Sans MS" pitchFamily="66" charset="0"/>
              </a:rPr>
              <a:t>1.Towing force 2. HMA resisting force 3. Berat screed arah kebawah 4. Gaya lawan vertikal ketas dari material yg dipadatkan 5. Gaya tambahan kebawah oleh vibrator 6. Gaya gesek antara screed dan HMA dibawah screed.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autoUpdateAnimBg="0"/>
      <p:bldP spid="2867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Footer Placeholder 3"/>
          <p:cNvSpPr>
            <a:spLocks noGrp="1"/>
          </p:cNvSpPr>
          <p:nvPr>
            <p:ph type="ftr" sz="quarter" idx="11"/>
          </p:nvPr>
        </p:nvSpPr>
        <p:spPr>
          <a:noFill/>
        </p:spPr>
        <p:txBody>
          <a:bodyPr/>
          <a:lstStyle/>
          <a:p>
            <a:r>
              <a:rPr lang="en-US" smtClean="0"/>
              <a:t>RACHMAT AGUS. HP : 0816996389. email :saungkarta@yahoo.co.uk</a:t>
            </a:r>
          </a:p>
        </p:txBody>
      </p:sp>
      <p:sp>
        <p:nvSpPr>
          <p:cNvPr id="60420" name="Slide Number Placeholder 4"/>
          <p:cNvSpPr>
            <a:spLocks noGrp="1"/>
          </p:cNvSpPr>
          <p:nvPr>
            <p:ph type="sldNum" sz="quarter" idx="12"/>
          </p:nvPr>
        </p:nvSpPr>
        <p:spPr>
          <a:noFill/>
        </p:spPr>
        <p:txBody>
          <a:bodyPr/>
          <a:lstStyle/>
          <a:p>
            <a:fld id="{19619B61-15EA-4DA3-BBC8-B4CD0B50B778}" type="slidenum">
              <a:rPr lang="en-US" smtClean="0"/>
              <a:pPr/>
              <a:t>57</a:t>
            </a:fld>
            <a:endParaRPr lang="en-US" smtClean="0"/>
          </a:p>
        </p:txBody>
      </p:sp>
      <p:grpSp>
        <p:nvGrpSpPr>
          <p:cNvPr id="60421" name="Group 4"/>
          <p:cNvGrpSpPr>
            <a:grpSpLocks noChangeAspect="1"/>
          </p:cNvGrpSpPr>
          <p:nvPr/>
        </p:nvGrpSpPr>
        <p:grpSpPr bwMode="auto">
          <a:xfrm>
            <a:off x="228600" y="609600"/>
            <a:ext cx="7315200" cy="6248400"/>
            <a:chOff x="-500" y="1440"/>
            <a:chExt cx="13013" cy="21060"/>
          </a:xfrm>
        </p:grpSpPr>
        <p:sp>
          <p:nvSpPr>
            <p:cNvPr id="60423" name="AutoShape 5"/>
            <p:cNvSpPr>
              <a:spLocks noChangeAspect="1" noChangeArrowheads="1" noTextEdit="1"/>
            </p:cNvSpPr>
            <p:nvPr/>
          </p:nvSpPr>
          <p:spPr bwMode="auto">
            <a:xfrm>
              <a:off x="-500" y="1440"/>
              <a:ext cx="13013" cy="21060"/>
            </a:xfrm>
            <a:prstGeom prst="rect">
              <a:avLst/>
            </a:prstGeom>
            <a:solidFill>
              <a:srgbClr val="FFFFCC"/>
            </a:solidFill>
            <a:ln w="9525">
              <a:noFill/>
              <a:miter lim="800000"/>
              <a:headEnd/>
              <a:tailEnd/>
            </a:ln>
          </p:spPr>
          <p:txBody>
            <a:bodyPr/>
            <a:lstStyle/>
            <a:p>
              <a:endParaRPr lang="id-ID"/>
            </a:p>
          </p:txBody>
        </p:sp>
        <p:sp>
          <p:nvSpPr>
            <p:cNvPr id="60424" name="Text Box 6"/>
            <p:cNvSpPr txBox="1">
              <a:spLocks noChangeArrowheads="1"/>
            </p:cNvSpPr>
            <p:nvPr/>
          </p:nvSpPr>
          <p:spPr bwMode="auto">
            <a:xfrm>
              <a:off x="2340" y="7500"/>
              <a:ext cx="1980" cy="1260"/>
            </a:xfrm>
            <a:prstGeom prst="rect">
              <a:avLst/>
            </a:prstGeom>
            <a:solidFill>
              <a:srgbClr val="FFFFCC"/>
            </a:solidFill>
            <a:ln w="9525">
              <a:solidFill>
                <a:srgbClr val="FFFFFF"/>
              </a:solidFill>
              <a:miter lim="800000"/>
              <a:headEnd/>
              <a:tailEnd/>
            </a:ln>
          </p:spPr>
          <p:txBody>
            <a:bodyPr/>
            <a:lstStyle/>
            <a:p>
              <a:pPr eaLnBrk="0" hangingPunct="0"/>
              <a:r>
                <a:rPr lang="en-US" sz="1200">
                  <a:latin typeface="Albertus Medium" charset="0"/>
                </a:rPr>
                <a:t>HMA Resisting Force</a:t>
              </a:r>
            </a:p>
          </p:txBody>
        </p:sp>
        <p:sp>
          <p:nvSpPr>
            <p:cNvPr id="60425" name="Line 7"/>
            <p:cNvSpPr>
              <a:spLocks noChangeShapeType="1"/>
            </p:cNvSpPr>
            <p:nvPr/>
          </p:nvSpPr>
          <p:spPr bwMode="auto">
            <a:xfrm flipH="1">
              <a:off x="5400" y="6300"/>
              <a:ext cx="720" cy="0"/>
            </a:xfrm>
            <a:prstGeom prst="line">
              <a:avLst/>
            </a:prstGeom>
            <a:noFill/>
            <a:ln w="9525">
              <a:solidFill>
                <a:srgbClr val="000000"/>
              </a:solidFill>
              <a:round/>
              <a:headEnd/>
              <a:tailEnd/>
            </a:ln>
          </p:spPr>
          <p:txBody>
            <a:bodyPr/>
            <a:lstStyle/>
            <a:p>
              <a:endParaRPr lang="id-ID"/>
            </a:p>
          </p:txBody>
        </p:sp>
        <p:sp>
          <p:nvSpPr>
            <p:cNvPr id="60426" name="Line 8"/>
            <p:cNvSpPr>
              <a:spLocks noChangeShapeType="1"/>
            </p:cNvSpPr>
            <p:nvPr/>
          </p:nvSpPr>
          <p:spPr bwMode="auto">
            <a:xfrm>
              <a:off x="5400" y="6300"/>
              <a:ext cx="0" cy="1440"/>
            </a:xfrm>
            <a:prstGeom prst="line">
              <a:avLst/>
            </a:prstGeom>
            <a:noFill/>
            <a:ln w="9525">
              <a:solidFill>
                <a:srgbClr val="000000"/>
              </a:solidFill>
              <a:round/>
              <a:headEnd/>
              <a:tailEnd/>
            </a:ln>
          </p:spPr>
          <p:txBody>
            <a:bodyPr/>
            <a:lstStyle/>
            <a:p>
              <a:endParaRPr lang="id-ID"/>
            </a:p>
          </p:txBody>
        </p:sp>
        <p:sp>
          <p:nvSpPr>
            <p:cNvPr id="60427" name="Line 9"/>
            <p:cNvSpPr>
              <a:spLocks noChangeShapeType="1"/>
            </p:cNvSpPr>
            <p:nvPr/>
          </p:nvSpPr>
          <p:spPr bwMode="auto">
            <a:xfrm flipV="1">
              <a:off x="6120" y="5940"/>
              <a:ext cx="180" cy="360"/>
            </a:xfrm>
            <a:prstGeom prst="line">
              <a:avLst/>
            </a:prstGeom>
            <a:noFill/>
            <a:ln w="9525">
              <a:solidFill>
                <a:srgbClr val="000000"/>
              </a:solidFill>
              <a:round/>
              <a:headEnd/>
              <a:tailEnd/>
            </a:ln>
          </p:spPr>
          <p:txBody>
            <a:bodyPr/>
            <a:lstStyle/>
            <a:p>
              <a:endParaRPr lang="id-ID"/>
            </a:p>
          </p:txBody>
        </p:sp>
        <p:sp>
          <p:nvSpPr>
            <p:cNvPr id="60428" name="Line 10"/>
            <p:cNvSpPr>
              <a:spLocks noChangeShapeType="1"/>
            </p:cNvSpPr>
            <p:nvPr/>
          </p:nvSpPr>
          <p:spPr bwMode="auto">
            <a:xfrm flipV="1">
              <a:off x="6480" y="5220"/>
              <a:ext cx="180" cy="360"/>
            </a:xfrm>
            <a:prstGeom prst="line">
              <a:avLst/>
            </a:prstGeom>
            <a:noFill/>
            <a:ln w="9525">
              <a:solidFill>
                <a:srgbClr val="000000"/>
              </a:solidFill>
              <a:round/>
              <a:headEnd/>
              <a:tailEnd/>
            </a:ln>
          </p:spPr>
          <p:txBody>
            <a:bodyPr/>
            <a:lstStyle/>
            <a:p>
              <a:endParaRPr lang="id-ID"/>
            </a:p>
          </p:txBody>
        </p:sp>
        <p:sp>
          <p:nvSpPr>
            <p:cNvPr id="60429" name="Line 11"/>
            <p:cNvSpPr>
              <a:spLocks noChangeShapeType="1"/>
            </p:cNvSpPr>
            <p:nvPr/>
          </p:nvSpPr>
          <p:spPr bwMode="auto">
            <a:xfrm flipV="1">
              <a:off x="6660" y="5040"/>
              <a:ext cx="360" cy="180"/>
            </a:xfrm>
            <a:prstGeom prst="line">
              <a:avLst/>
            </a:prstGeom>
            <a:noFill/>
            <a:ln w="9525">
              <a:solidFill>
                <a:srgbClr val="000000"/>
              </a:solidFill>
              <a:round/>
              <a:headEnd/>
              <a:tailEnd/>
            </a:ln>
          </p:spPr>
          <p:txBody>
            <a:bodyPr/>
            <a:lstStyle/>
            <a:p>
              <a:endParaRPr lang="id-ID"/>
            </a:p>
          </p:txBody>
        </p:sp>
        <p:sp>
          <p:nvSpPr>
            <p:cNvPr id="60430" name="Line 12"/>
            <p:cNvSpPr>
              <a:spLocks noChangeShapeType="1"/>
            </p:cNvSpPr>
            <p:nvPr/>
          </p:nvSpPr>
          <p:spPr bwMode="auto">
            <a:xfrm>
              <a:off x="7740" y="7560"/>
              <a:ext cx="180" cy="0"/>
            </a:xfrm>
            <a:prstGeom prst="line">
              <a:avLst/>
            </a:prstGeom>
            <a:noFill/>
            <a:ln w="9525">
              <a:solidFill>
                <a:srgbClr val="000000"/>
              </a:solidFill>
              <a:round/>
              <a:headEnd/>
              <a:tailEnd/>
            </a:ln>
          </p:spPr>
          <p:txBody>
            <a:bodyPr/>
            <a:lstStyle/>
            <a:p>
              <a:endParaRPr lang="id-ID"/>
            </a:p>
          </p:txBody>
        </p:sp>
        <p:sp>
          <p:nvSpPr>
            <p:cNvPr id="60431" name="Line 13"/>
            <p:cNvSpPr>
              <a:spLocks noChangeShapeType="1"/>
            </p:cNvSpPr>
            <p:nvPr/>
          </p:nvSpPr>
          <p:spPr bwMode="auto">
            <a:xfrm>
              <a:off x="7920" y="7560"/>
              <a:ext cx="180" cy="720"/>
            </a:xfrm>
            <a:prstGeom prst="line">
              <a:avLst/>
            </a:prstGeom>
            <a:noFill/>
            <a:ln w="9525">
              <a:solidFill>
                <a:srgbClr val="000000"/>
              </a:solidFill>
              <a:round/>
              <a:headEnd/>
              <a:tailEnd/>
            </a:ln>
          </p:spPr>
          <p:txBody>
            <a:bodyPr/>
            <a:lstStyle/>
            <a:p>
              <a:endParaRPr lang="id-ID"/>
            </a:p>
          </p:txBody>
        </p:sp>
        <p:sp>
          <p:nvSpPr>
            <p:cNvPr id="60432" name="Line 14"/>
            <p:cNvSpPr>
              <a:spLocks noChangeShapeType="1"/>
            </p:cNvSpPr>
            <p:nvPr/>
          </p:nvSpPr>
          <p:spPr bwMode="auto">
            <a:xfrm>
              <a:off x="5400" y="8280"/>
              <a:ext cx="2700" cy="0"/>
            </a:xfrm>
            <a:prstGeom prst="line">
              <a:avLst/>
            </a:prstGeom>
            <a:noFill/>
            <a:ln w="57150">
              <a:solidFill>
                <a:srgbClr val="000000"/>
              </a:solidFill>
              <a:round/>
              <a:headEnd/>
              <a:tailEnd/>
            </a:ln>
          </p:spPr>
          <p:txBody>
            <a:bodyPr/>
            <a:lstStyle/>
            <a:p>
              <a:endParaRPr lang="id-ID"/>
            </a:p>
          </p:txBody>
        </p:sp>
        <p:sp>
          <p:nvSpPr>
            <p:cNvPr id="60433" name="Line 15"/>
            <p:cNvSpPr>
              <a:spLocks noChangeShapeType="1"/>
            </p:cNvSpPr>
            <p:nvPr/>
          </p:nvSpPr>
          <p:spPr bwMode="auto">
            <a:xfrm>
              <a:off x="1260" y="8040"/>
              <a:ext cx="180" cy="1"/>
            </a:xfrm>
            <a:prstGeom prst="line">
              <a:avLst/>
            </a:prstGeom>
            <a:noFill/>
            <a:ln w="9525">
              <a:solidFill>
                <a:srgbClr val="000000"/>
              </a:solidFill>
              <a:round/>
              <a:headEnd/>
              <a:tailEnd/>
            </a:ln>
          </p:spPr>
          <p:txBody>
            <a:bodyPr/>
            <a:lstStyle/>
            <a:p>
              <a:endParaRPr lang="id-ID"/>
            </a:p>
          </p:txBody>
        </p:sp>
        <p:sp>
          <p:nvSpPr>
            <p:cNvPr id="60434" name="Freeform 16"/>
            <p:cNvSpPr>
              <a:spLocks/>
            </p:cNvSpPr>
            <p:nvPr/>
          </p:nvSpPr>
          <p:spPr bwMode="auto">
            <a:xfrm>
              <a:off x="5320" y="7440"/>
              <a:ext cx="3320" cy="1020"/>
            </a:xfrm>
            <a:custGeom>
              <a:avLst/>
              <a:gdLst>
                <a:gd name="T0" fmla="*/ 20 w 3320"/>
                <a:gd name="T1" fmla="*/ 0 h 1020"/>
                <a:gd name="T2" fmla="*/ 0 w 3320"/>
                <a:gd name="T3" fmla="*/ 380 h 1020"/>
                <a:gd name="T4" fmla="*/ 20 w 3320"/>
                <a:gd name="T5" fmla="*/ 520 h 1020"/>
                <a:gd name="T6" fmla="*/ 40 w 3320"/>
                <a:gd name="T7" fmla="*/ 760 h 1020"/>
                <a:gd name="T8" fmla="*/ 60 w 3320"/>
                <a:gd name="T9" fmla="*/ 840 h 1020"/>
                <a:gd name="T10" fmla="*/ 120 w 3320"/>
                <a:gd name="T11" fmla="*/ 880 h 1020"/>
                <a:gd name="T12" fmla="*/ 2780 w 3320"/>
                <a:gd name="T13" fmla="*/ 840 h 1020"/>
                <a:gd name="T14" fmla="*/ 3320 w 3320"/>
                <a:gd name="T15" fmla="*/ 1020 h 1020"/>
                <a:gd name="T16" fmla="*/ 3140 w 3320"/>
                <a:gd name="T17" fmla="*/ 1020 h 10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20"/>
                <a:gd name="T28" fmla="*/ 0 h 1020"/>
                <a:gd name="T29" fmla="*/ 3320 w 3320"/>
                <a:gd name="T30" fmla="*/ 1020 h 10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20" h="1020">
                  <a:moveTo>
                    <a:pt x="20" y="0"/>
                  </a:moveTo>
                  <a:cubicBezTo>
                    <a:pt x="58" y="115"/>
                    <a:pt x="13" y="262"/>
                    <a:pt x="0" y="380"/>
                  </a:cubicBezTo>
                  <a:cubicBezTo>
                    <a:pt x="7" y="427"/>
                    <a:pt x="15" y="473"/>
                    <a:pt x="20" y="520"/>
                  </a:cubicBezTo>
                  <a:cubicBezTo>
                    <a:pt x="28" y="600"/>
                    <a:pt x="30" y="680"/>
                    <a:pt x="40" y="760"/>
                  </a:cubicBezTo>
                  <a:cubicBezTo>
                    <a:pt x="43" y="787"/>
                    <a:pt x="45" y="817"/>
                    <a:pt x="60" y="840"/>
                  </a:cubicBezTo>
                  <a:cubicBezTo>
                    <a:pt x="73" y="860"/>
                    <a:pt x="120" y="880"/>
                    <a:pt x="120" y="880"/>
                  </a:cubicBezTo>
                  <a:lnTo>
                    <a:pt x="2780" y="840"/>
                  </a:lnTo>
                  <a:lnTo>
                    <a:pt x="3320" y="1020"/>
                  </a:lnTo>
                  <a:lnTo>
                    <a:pt x="3140" y="1020"/>
                  </a:lnTo>
                </a:path>
              </a:pathLst>
            </a:custGeom>
            <a:solidFill>
              <a:srgbClr val="FFFFCC"/>
            </a:solidFill>
            <a:ln w="9525">
              <a:solidFill>
                <a:srgbClr val="000000"/>
              </a:solidFill>
              <a:round/>
              <a:headEnd/>
              <a:tailEnd/>
            </a:ln>
          </p:spPr>
          <p:txBody>
            <a:bodyPr/>
            <a:lstStyle/>
            <a:p>
              <a:endParaRPr lang="id-ID"/>
            </a:p>
          </p:txBody>
        </p:sp>
        <p:grpSp>
          <p:nvGrpSpPr>
            <p:cNvPr id="60435" name="Group 17"/>
            <p:cNvGrpSpPr>
              <a:grpSpLocks/>
            </p:cNvGrpSpPr>
            <p:nvPr/>
          </p:nvGrpSpPr>
          <p:grpSpPr bwMode="auto">
            <a:xfrm>
              <a:off x="1240" y="4840"/>
              <a:ext cx="7220" cy="3600"/>
              <a:chOff x="1240" y="4860"/>
              <a:chExt cx="7220" cy="3600"/>
            </a:xfrm>
          </p:grpSpPr>
          <p:sp>
            <p:nvSpPr>
              <p:cNvPr id="60451" name="Freeform 18"/>
              <p:cNvSpPr>
                <a:spLocks/>
              </p:cNvSpPr>
              <p:nvPr/>
            </p:nvSpPr>
            <p:spPr bwMode="auto">
              <a:xfrm>
                <a:off x="6480" y="5550"/>
                <a:ext cx="360" cy="390"/>
              </a:xfrm>
              <a:custGeom>
                <a:avLst/>
                <a:gdLst>
                  <a:gd name="T0" fmla="*/ 0 w 360"/>
                  <a:gd name="T1" fmla="*/ 50672 h 210"/>
                  <a:gd name="T2" fmla="*/ 180 w 360"/>
                  <a:gd name="T3" fmla="*/ 50672 h 210"/>
                  <a:gd name="T4" fmla="*/ 360 w 360"/>
                  <a:gd name="T5" fmla="*/ 353435 h 210"/>
                  <a:gd name="T6" fmla="*/ 0 60000 65536"/>
                  <a:gd name="T7" fmla="*/ 0 60000 65536"/>
                  <a:gd name="T8" fmla="*/ 0 60000 65536"/>
                  <a:gd name="T9" fmla="*/ 0 w 360"/>
                  <a:gd name="T10" fmla="*/ 0 h 210"/>
                  <a:gd name="T11" fmla="*/ 360 w 360"/>
                  <a:gd name="T12" fmla="*/ 210 h 210"/>
                </a:gdLst>
                <a:ahLst/>
                <a:cxnLst>
                  <a:cxn ang="T6">
                    <a:pos x="T0" y="T1"/>
                  </a:cxn>
                  <a:cxn ang="T7">
                    <a:pos x="T2" y="T3"/>
                  </a:cxn>
                  <a:cxn ang="T8">
                    <a:pos x="T4" y="T5"/>
                  </a:cxn>
                </a:cxnLst>
                <a:rect l="T9" t="T10" r="T11" b="T12"/>
                <a:pathLst>
                  <a:path w="360" h="210">
                    <a:moveTo>
                      <a:pt x="0" y="30"/>
                    </a:moveTo>
                    <a:cubicBezTo>
                      <a:pt x="60" y="15"/>
                      <a:pt x="120" y="0"/>
                      <a:pt x="180" y="30"/>
                    </a:cubicBezTo>
                    <a:cubicBezTo>
                      <a:pt x="240" y="60"/>
                      <a:pt x="330" y="180"/>
                      <a:pt x="360" y="210"/>
                    </a:cubicBezTo>
                  </a:path>
                </a:pathLst>
              </a:custGeom>
              <a:solidFill>
                <a:srgbClr val="FFFFCC"/>
              </a:solidFill>
              <a:ln w="9525">
                <a:solidFill>
                  <a:srgbClr val="000000"/>
                </a:solidFill>
                <a:round/>
                <a:headEnd/>
                <a:tailEnd/>
              </a:ln>
            </p:spPr>
            <p:txBody>
              <a:bodyPr/>
              <a:lstStyle/>
              <a:p>
                <a:endParaRPr lang="id-ID"/>
              </a:p>
            </p:txBody>
          </p:sp>
          <p:sp>
            <p:nvSpPr>
              <p:cNvPr id="60452" name="Line 19"/>
              <p:cNvSpPr>
                <a:spLocks noChangeShapeType="1"/>
              </p:cNvSpPr>
              <p:nvPr/>
            </p:nvSpPr>
            <p:spPr bwMode="auto">
              <a:xfrm>
                <a:off x="6840" y="5920"/>
                <a:ext cx="1" cy="607"/>
              </a:xfrm>
              <a:prstGeom prst="line">
                <a:avLst/>
              </a:prstGeom>
              <a:noFill/>
              <a:ln w="9525">
                <a:solidFill>
                  <a:srgbClr val="000000"/>
                </a:solidFill>
                <a:round/>
                <a:headEnd/>
                <a:tailEnd/>
              </a:ln>
            </p:spPr>
            <p:txBody>
              <a:bodyPr/>
              <a:lstStyle/>
              <a:p>
                <a:endParaRPr lang="id-ID"/>
              </a:p>
            </p:txBody>
          </p:sp>
          <p:sp>
            <p:nvSpPr>
              <p:cNvPr id="60453" name="Line 20"/>
              <p:cNvSpPr>
                <a:spLocks noChangeShapeType="1"/>
              </p:cNvSpPr>
              <p:nvPr/>
            </p:nvSpPr>
            <p:spPr bwMode="auto">
              <a:xfrm>
                <a:off x="6480" y="6120"/>
                <a:ext cx="0" cy="360"/>
              </a:xfrm>
              <a:prstGeom prst="line">
                <a:avLst/>
              </a:prstGeom>
              <a:noFill/>
              <a:ln w="9525">
                <a:solidFill>
                  <a:srgbClr val="000000"/>
                </a:solidFill>
                <a:round/>
                <a:headEnd/>
                <a:tailEnd/>
              </a:ln>
            </p:spPr>
            <p:txBody>
              <a:bodyPr/>
              <a:lstStyle/>
              <a:p>
                <a:endParaRPr lang="id-ID"/>
              </a:p>
            </p:txBody>
          </p:sp>
          <p:sp>
            <p:nvSpPr>
              <p:cNvPr id="60454" name="Freeform 21"/>
              <p:cNvSpPr>
                <a:spLocks/>
              </p:cNvSpPr>
              <p:nvPr/>
            </p:nvSpPr>
            <p:spPr bwMode="auto">
              <a:xfrm>
                <a:off x="6300" y="5940"/>
                <a:ext cx="180" cy="180"/>
              </a:xfrm>
              <a:custGeom>
                <a:avLst/>
                <a:gdLst>
                  <a:gd name="T0" fmla="*/ 0 w 360"/>
                  <a:gd name="T1" fmla="*/ 5 h 210"/>
                  <a:gd name="T2" fmla="*/ 1 w 360"/>
                  <a:gd name="T3" fmla="*/ 5 h 210"/>
                  <a:gd name="T4" fmla="*/ 1 w 360"/>
                  <a:gd name="T5" fmla="*/ 33 h 210"/>
                  <a:gd name="T6" fmla="*/ 0 60000 65536"/>
                  <a:gd name="T7" fmla="*/ 0 60000 65536"/>
                  <a:gd name="T8" fmla="*/ 0 60000 65536"/>
                  <a:gd name="T9" fmla="*/ 0 w 360"/>
                  <a:gd name="T10" fmla="*/ 0 h 210"/>
                  <a:gd name="T11" fmla="*/ 360 w 360"/>
                  <a:gd name="T12" fmla="*/ 210 h 210"/>
                </a:gdLst>
                <a:ahLst/>
                <a:cxnLst>
                  <a:cxn ang="T6">
                    <a:pos x="T0" y="T1"/>
                  </a:cxn>
                  <a:cxn ang="T7">
                    <a:pos x="T2" y="T3"/>
                  </a:cxn>
                  <a:cxn ang="T8">
                    <a:pos x="T4" y="T5"/>
                  </a:cxn>
                </a:cxnLst>
                <a:rect l="T9" t="T10" r="T11" b="T12"/>
                <a:pathLst>
                  <a:path w="360" h="210">
                    <a:moveTo>
                      <a:pt x="0" y="30"/>
                    </a:moveTo>
                    <a:cubicBezTo>
                      <a:pt x="60" y="15"/>
                      <a:pt x="120" y="0"/>
                      <a:pt x="180" y="30"/>
                    </a:cubicBezTo>
                    <a:cubicBezTo>
                      <a:pt x="240" y="60"/>
                      <a:pt x="330" y="180"/>
                      <a:pt x="360" y="210"/>
                    </a:cubicBezTo>
                  </a:path>
                </a:pathLst>
              </a:custGeom>
              <a:solidFill>
                <a:srgbClr val="FFFFCC"/>
              </a:solidFill>
              <a:ln w="9525">
                <a:solidFill>
                  <a:srgbClr val="000000"/>
                </a:solidFill>
                <a:round/>
                <a:headEnd/>
                <a:tailEnd/>
              </a:ln>
            </p:spPr>
            <p:txBody>
              <a:bodyPr/>
              <a:lstStyle/>
              <a:p>
                <a:endParaRPr lang="id-ID"/>
              </a:p>
            </p:txBody>
          </p:sp>
          <p:grpSp>
            <p:nvGrpSpPr>
              <p:cNvPr id="60455" name="Group 22"/>
              <p:cNvGrpSpPr>
                <a:grpSpLocks/>
              </p:cNvGrpSpPr>
              <p:nvPr/>
            </p:nvGrpSpPr>
            <p:grpSpPr bwMode="auto">
              <a:xfrm>
                <a:off x="1240" y="4860"/>
                <a:ext cx="7220" cy="3600"/>
                <a:chOff x="1240" y="4860"/>
                <a:chExt cx="7220" cy="3600"/>
              </a:xfrm>
            </p:grpSpPr>
            <p:sp>
              <p:nvSpPr>
                <p:cNvPr id="60456" name="Freeform 23"/>
                <p:cNvSpPr>
                  <a:spLocks/>
                </p:cNvSpPr>
                <p:nvPr/>
              </p:nvSpPr>
              <p:spPr bwMode="auto">
                <a:xfrm>
                  <a:off x="6480" y="6520"/>
                  <a:ext cx="360" cy="113"/>
                </a:xfrm>
                <a:custGeom>
                  <a:avLst/>
                  <a:gdLst>
                    <a:gd name="T0" fmla="*/ 0 w 360"/>
                    <a:gd name="T1" fmla="*/ 0 h 180"/>
                    <a:gd name="T2" fmla="*/ 180 w 360"/>
                    <a:gd name="T3" fmla="*/ 1 h 180"/>
                    <a:gd name="T4" fmla="*/ 360 w 360"/>
                    <a:gd name="T5" fmla="*/ 0 h 180"/>
                    <a:gd name="T6" fmla="*/ 0 60000 65536"/>
                    <a:gd name="T7" fmla="*/ 0 60000 65536"/>
                    <a:gd name="T8" fmla="*/ 0 60000 65536"/>
                    <a:gd name="T9" fmla="*/ 0 w 360"/>
                    <a:gd name="T10" fmla="*/ 0 h 180"/>
                    <a:gd name="T11" fmla="*/ 360 w 360"/>
                    <a:gd name="T12" fmla="*/ 180 h 180"/>
                  </a:gdLst>
                  <a:ahLst/>
                  <a:cxnLst>
                    <a:cxn ang="T6">
                      <a:pos x="T0" y="T1"/>
                    </a:cxn>
                    <a:cxn ang="T7">
                      <a:pos x="T2" y="T3"/>
                    </a:cxn>
                    <a:cxn ang="T8">
                      <a:pos x="T4" y="T5"/>
                    </a:cxn>
                  </a:cxnLst>
                  <a:rect l="T9" t="T10" r="T11" b="T12"/>
                  <a:pathLst>
                    <a:path w="360" h="180">
                      <a:moveTo>
                        <a:pt x="0" y="0"/>
                      </a:moveTo>
                      <a:cubicBezTo>
                        <a:pt x="60" y="90"/>
                        <a:pt x="120" y="180"/>
                        <a:pt x="180" y="180"/>
                      </a:cubicBezTo>
                      <a:cubicBezTo>
                        <a:pt x="240" y="180"/>
                        <a:pt x="330" y="30"/>
                        <a:pt x="360" y="0"/>
                      </a:cubicBezTo>
                    </a:path>
                  </a:pathLst>
                </a:custGeom>
                <a:solidFill>
                  <a:srgbClr val="FFFFCC"/>
                </a:solidFill>
                <a:ln w="9525">
                  <a:solidFill>
                    <a:srgbClr val="000000"/>
                  </a:solidFill>
                  <a:round/>
                  <a:headEnd/>
                  <a:tailEnd/>
                </a:ln>
              </p:spPr>
              <p:txBody>
                <a:bodyPr/>
                <a:lstStyle/>
                <a:p>
                  <a:endParaRPr lang="id-ID"/>
                </a:p>
              </p:txBody>
            </p:sp>
            <p:sp>
              <p:nvSpPr>
                <p:cNvPr id="60457" name="Line 24"/>
                <p:cNvSpPr>
                  <a:spLocks noChangeShapeType="1"/>
                </p:cNvSpPr>
                <p:nvPr/>
              </p:nvSpPr>
              <p:spPr bwMode="auto">
                <a:xfrm>
                  <a:off x="7020" y="5040"/>
                  <a:ext cx="720" cy="2520"/>
                </a:xfrm>
                <a:prstGeom prst="line">
                  <a:avLst/>
                </a:prstGeom>
                <a:noFill/>
                <a:ln w="9525">
                  <a:solidFill>
                    <a:srgbClr val="000000"/>
                  </a:solidFill>
                  <a:round/>
                  <a:headEnd/>
                  <a:tailEnd/>
                </a:ln>
              </p:spPr>
              <p:txBody>
                <a:bodyPr/>
                <a:lstStyle/>
                <a:p>
                  <a:endParaRPr lang="id-ID"/>
                </a:p>
              </p:txBody>
            </p:sp>
            <p:sp>
              <p:nvSpPr>
                <p:cNvPr id="60458" name="Oval 25"/>
                <p:cNvSpPr>
                  <a:spLocks noChangeArrowheads="1"/>
                </p:cNvSpPr>
                <p:nvPr/>
              </p:nvSpPr>
              <p:spPr bwMode="auto">
                <a:xfrm>
                  <a:off x="6560" y="6300"/>
                  <a:ext cx="180" cy="180"/>
                </a:xfrm>
                <a:prstGeom prst="ellipse">
                  <a:avLst/>
                </a:prstGeom>
                <a:solidFill>
                  <a:srgbClr val="FFFFCC"/>
                </a:solidFill>
                <a:ln w="9525">
                  <a:solidFill>
                    <a:srgbClr val="000000"/>
                  </a:solidFill>
                  <a:round/>
                  <a:headEnd/>
                  <a:tailEnd/>
                </a:ln>
              </p:spPr>
              <p:txBody>
                <a:bodyPr/>
                <a:lstStyle/>
                <a:p>
                  <a:endParaRPr lang="id-ID"/>
                </a:p>
              </p:txBody>
            </p:sp>
            <p:sp>
              <p:nvSpPr>
                <p:cNvPr id="60459" name="Oval 26"/>
                <p:cNvSpPr>
                  <a:spLocks noChangeArrowheads="1"/>
                </p:cNvSpPr>
                <p:nvPr/>
              </p:nvSpPr>
              <p:spPr bwMode="auto">
                <a:xfrm>
                  <a:off x="5880" y="7380"/>
                  <a:ext cx="180" cy="180"/>
                </a:xfrm>
                <a:prstGeom prst="ellipse">
                  <a:avLst/>
                </a:prstGeom>
                <a:solidFill>
                  <a:srgbClr val="FFFFCC"/>
                </a:solidFill>
                <a:ln w="9525">
                  <a:solidFill>
                    <a:srgbClr val="000000"/>
                  </a:solidFill>
                  <a:round/>
                  <a:headEnd/>
                  <a:tailEnd/>
                </a:ln>
              </p:spPr>
              <p:txBody>
                <a:bodyPr/>
                <a:lstStyle/>
                <a:p>
                  <a:endParaRPr lang="id-ID"/>
                </a:p>
              </p:txBody>
            </p:sp>
            <p:sp>
              <p:nvSpPr>
                <p:cNvPr id="60460" name="Oval 27"/>
                <p:cNvSpPr>
                  <a:spLocks noChangeArrowheads="1"/>
                </p:cNvSpPr>
                <p:nvPr/>
              </p:nvSpPr>
              <p:spPr bwMode="auto">
                <a:xfrm>
                  <a:off x="6620" y="7420"/>
                  <a:ext cx="180" cy="180"/>
                </a:xfrm>
                <a:prstGeom prst="ellipse">
                  <a:avLst/>
                </a:prstGeom>
                <a:solidFill>
                  <a:srgbClr val="FFFFCC"/>
                </a:solidFill>
                <a:ln w="9525">
                  <a:solidFill>
                    <a:srgbClr val="000000"/>
                  </a:solidFill>
                  <a:round/>
                  <a:headEnd/>
                  <a:tailEnd/>
                </a:ln>
              </p:spPr>
              <p:txBody>
                <a:bodyPr/>
                <a:lstStyle/>
                <a:p>
                  <a:endParaRPr lang="id-ID"/>
                </a:p>
              </p:txBody>
            </p:sp>
            <p:sp>
              <p:nvSpPr>
                <p:cNvPr id="60461" name="Oval 28"/>
                <p:cNvSpPr>
                  <a:spLocks noChangeArrowheads="1"/>
                </p:cNvSpPr>
                <p:nvPr/>
              </p:nvSpPr>
              <p:spPr bwMode="auto">
                <a:xfrm>
                  <a:off x="7280" y="7840"/>
                  <a:ext cx="180" cy="180"/>
                </a:xfrm>
                <a:prstGeom prst="ellipse">
                  <a:avLst/>
                </a:prstGeom>
                <a:solidFill>
                  <a:srgbClr val="FFFFCC"/>
                </a:solidFill>
                <a:ln w="9525">
                  <a:solidFill>
                    <a:srgbClr val="000000"/>
                  </a:solidFill>
                  <a:round/>
                  <a:headEnd/>
                  <a:tailEnd/>
                </a:ln>
              </p:spPr>
              <p:txBody>
                <a:bodyPr/>
                <a:lstStyle/>
                <a:p>
                  <a:endParaRPr lang="id-ID"/>
                </a:p>
              </p:txBody>
            </p:sp>
            <p:sp>
              <p:nvSpPr>
                <p:cNvPr id="60462" name="Oval 29"/>
                <p:cNvSpPr>
                  <a:spLocks noChangeArrowheads="1"/>
                </p:cNvSpPr>
                <p:nvPr/>
              </p:nvSpPr>
              <p:spPr bwMode="auto">
                <a:xfrm>
                  <a:off x="7020" y="7020"/>
                  <a:ext cx="180" cy="180"/>
                </a:xfrm>
                <a:prstGeom prst="ellipse">
                  <a:avLst/>
                </a:prstGeom>
                <a:solidFill>
                  <a:srgbClr val="FFFFCC"/>
                </a:solidFill>
                <a:ln w="9525">
                  <a:solidFill>
                    <a:srgbClr val="000000"/>
                  </a:solidFill>
                  <a:round/>
                  <a:headEnd/>
                  <a:tailEnd/>
                </a:ln>
              </p:spPr>
              <p:txBody>
                <a:bodyPr/>
                <a:lstStyle/>
                <a:p>
                  <a:endParaRPr lang="id-ID"/>
                </a:p>
              </p:txBody>
            </p:sp>
            <p:grpSp>
              <p:nvGrpSpPr>
                <p:cNvPr id="60463" name="Group 30"/>
                <p:cNvGrpSpPr>
                  <a:grpSpLocks/>
                </p:cNvGrpSpPr>
                <p:nvPr/>
              </p:nvGrpSpPr>
              <p:grpSpPr bwMode="auto">
                <a:xfrm>
                  <a:off x="1240" y="4860"/>
                  <a:ext cx="7220" cy="3600"/>
                  <a:chOff x="1240" y="4860"/>
                  <a:chExt cx="7220" cy="3600"/>
                </a:xfrm>
              </p:grpSpPr>
              <p:sp>
                <p:nvSpPr>
                  <p:cNvPr id="60464" name="Freeform 31"/>
                  <p:cNvSpPr>
                    <a:spLocks/>
                  </p:cNvSpPr>
                  <p:nvPr/>
                </p:nvSpPr>
                <p:spPr bwMode="auto">
                  <a:xfrm>
                    <a:off x="3600" y="7440"/>
                    <a:ext cx="4860" cy="1020"/>
                  </a:xfrm>
                  <a:custGeom>
                    <a:avLst/>
                    <a:gdLst>
                      <a:gd name="T0" fmla="*/ 1760 w 4860"/>
                      <a:gd name="T1" fmla="*/ 0 h 1020"/>
                      <a:gd name="T2" fmla="*/ 1400 w 4860"/>
                      <a:gd name="T3" fmla="*/ 40 h 1020"/>
                      <a:gd name="T4" fmla="*/ 1240 w 4860"/>
                      <a:gd name="T5" fmla="*/ 80 h 1020"/>
                      <a:gd name="T6" fmla="*/ 1060 w 4860"/>
                      <a:gd name="T7" fmla="*/ 200 h 1020"/>
                      <a:gd name="T8" fmla="*/ 940 w 4860"/>
                      <a:gd name="T9" fmla="*/ 240 h 1020"/>
                      <a:gd name="T10" fmla="*/ 880 w 4860"/>
                      <a:gd name="T11" fmla="*/ 280 h 1020"/>
                      <a:gd name="T12" fmla="*/ 760 w 4860"/>
                      <a:gd name="T13" fmla="*/ 320 h 1020"/>
                      <a:gd name="T14" fmla="*/ 560 w 4860"/>
                      <a:gd name="T15" fmla="*/ 460 h 1020"/>
                      <a:gd name="T16" fmla="*/ 0 w 4860"/>
                      <a:gd name="T17" fmla="*/ 1020 h 1020"/>
                      <a:gd name="T18" fmla="*/ 4860 w 4860"/>
                      <a:gd name="T19" fmla="*/ 1020 h 10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60"/>
                      <a:gd name="T31" fmla="*/ 0 h 1020"/>
                      <a:gd name="T32" fmla="*/ 4860 w 4860"/>
                      <a:gd name="T33" fmla="*/ 1020 h 10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60" h="1020">
                        <a:moveTo>
                          <a:pt x="1760" y="0"/>
                        </a:moveTo>
                        <a:cubicBezTo>
                          <a:pt x="1658" y="10"/>
                          <a:pt x="1505" y="24"/>
                          <a:pt x="1400" y="40"/>
                        </a:cubicBezTo>
                        <a:cubicBezTo>
                          <a:pt x="1375" y="44"/>
                          <a:pt x="1273" y="62"/>
                          <a:pt x="1240" y="80"/>
                        </a:cubicBezTo>
                        <a:cubicBezTo>
                          <a:pt x="1177" y="115"/>
                          <a:pt x="1120" y="160"/>
                          <a:pt x="1060" y="200"/>
                        </a:cubicBezTo>
                        <a:cubicBezTo>
                          <a:pt x="1025" y="223"/>
                          <a:pt x="980" y="227"/>
                          <a:pt x="940" y="240"/>
                        </a:cubicBezTo>
                        <a:cubicBezTo>
                          <a:pt x="917" y="248"/>
                          <a:pt x="902" y="270"/>
                          <a:pt x="880" y="280"/>
                        </a:cubicBezTo>
                        <a:cubicBezTo>
                          <a:pt x="841" y="297"/>
                          <a:pt x="800" y="307"/>
                          <a:pt x="760" y="320"/>
                        </a:cubicBezTo>
                        <a:cubicBezTo>
                          <a:pt x="708" y="337"/>
                          <a:pt x="608" y="412"/>
                          <a:pt x="560" y="460"/>
                        </a:cubicBezTo>
                        <a:lnTo>
                          <a:pt x="0" y="1020"/>
                        </a:lnTo>
                        <a:lnTo>
                          <a:pt x="4860" y="1020"/>
                        </a:lnTo>
                      </a:path>
                    </a:pathLst>
                  </a:custGeom>
                  <a:solidFill>
                    <a:srgbClr val="FFFFCC"/>
                  </a:solidFill>
                  <a:ln w="9525">
                    <a:solidFill>
                      <a:srgbClr val="000000"/>
                    </a:solidFill>
                    <a:round/>
                    <a:headEnd/>
                    <a:tailEnd/>
                  </a:ln>
                </p:spPr>
                <p:txBody>
                  <a:bodyPr/>
                  <a:lstStyle/>
                  <a:p>
                    <a:endParaRPr lang="id-ID"/>
                  </a:p>
                </p:txBody>
              </p:sp>
              <p:grpSp>
                <p:nvGrpSpPr>
                  <p:cNvPr id="60465" name="Group 32"/>
                  <p:cNvGrpSpPr>
                    <a:grpSpLocks/>
                  </p:cNvGrpSpPr>
                  <p:nvPr/>
                </p:nvGrpSpPr>
                <p:grpSpPr bwMode="auto">
                  <a:xfrm>
                    <a:off x="1240" y="5580"/>
                    <a:ext cx="5780" cy="2700"/>
                    <a:chOff x="1240" y="5580"/>
                    <a:chExt cx="5780" cy="2700"/>
                  </a:xfrm>
                </p:grpSpPr>
                <p:sp>
                  <p:nvSpPr>
                    <p:cNvPr id="60469" name="Line 33"/>
                    <p:cNvSpPr>
                      <a:spLocks noChangeShapeType="1"/>
                    </p:cNvSpPr>
                    <p:nvPr/>
                  </p:nvSpPr>
                  <p:spPr bwMode="auto">
                    <a:xfrm flipH="1">
                      <a:off x="1440" y="5580"/>
                      <a:ext cx="5040" cy="2160"/>
                    </a:xfrm>
                    <a:prstGeom prst="line">
                      <a:avLst/>
                    </a:prstGeom>
                    <a:noFill/>
                    <a:ln w="9525">
                      <a:solidFill>
                        <a:srgbClr val="000000"/>
                      </a:solidFill>
                      <a:round/>
                      <a:headEnd/>
                      <a:tailEnd/>
                    </a:ln>
                  </p:spPr>
                  <p:txBody>
                    <a:bodyPr/>
                    <a:lstStyle/>
                    <a:p>
                      <a:endParaRPr lang="id-ID"/>
                    </a:p>
                  </p:txBody>
                </p:sp>
                <p:grpSp>
                  <p:nvGrpSpPr>
                    <p:cNvPr id="60470" name="Group 34"/>
                    <p:cNvGrpSpPr>
                      <a:grpSpLocks/>
                    </p:cNvGrpSpPr>
                    <p:nvPr/>
                  </p:nvGrpSpPr>
                  <p:grpSpPr bwMode="auto">
                    <a:xfrm>
                      <a:off x="1480" y="5920"/>
                      <a:ext cx="5540" cy="2360"/>
                      <a:chOff x="1480" y="5920"/>
                      <a:chExt cx="5540" cy="2360"/>
                    </a:xfrm>
                  </p:grpSpPr>
                  <p:sp>
                    <p:nvSpPr>
                      <p:cNvPr id="60474" name="Line 35"/>
                      <p:cNvSpPr>
                        <a:spLocks noChangeShapeType="1"/>
                      </p:cNvSpPr>
                      <p:nvPr/>
                    </p:nvSpPr>
                    <p:spPr bwMode="auto">
                      <a:xfrm rot="60000" flipH="1">
                        <a:off x="1480" y="5920"/>
                        <a:ext cx="4849" cy="2160"/>
                      </a:xfrm>
                      <a:prstGeom prst="line">
                        <a:avLst/>
                      </a:prstGeom>
                      <a:noFill/>
                      <a:ln w="9525">
                        <a:solidFill>
                          <a:srgbClr val="000000"/>
                        </a:solidFill>
                        <a:round/>
                        <a:headEnd/>
                        <a:tailEnd/>
                      </a:ln>
                    </p:spPr>
                    <p:txBody>
                      <a:bodyPr/>
                      <a:lstStyle/>
                      <a:p>
                        <a:endParaRPr lang="id-ID"/>
                      </a:p>
                    </p:txBody>
                  </p:sp>
                  <p:sp>
                    <p:nvSpPr>
                      <p:cNvPr id="60475" name="Rectangle 36"/>
                      <p:cNvSpPr>
                        <a:spLocks noChangeArrowheads="1"/>
                      </p:cNvSpPr>
                      <p:nvPr/>
                    </p:nvSpPr>
                    <p:spPr bwMode="auto">
                      <a:xfrm>
                        <a:off x="5400" y="7740"/>
                        <a:ext cx="1620" cy="540"/>
                      </a:xfrm>
                      <a:prstGeom prst="rect">
                        <a:avLst/>
                      </a:prstGeom>
                      <a:solidFill>
                        <a:srgbClr val="FFFFCC"/>
                      </a:solidFill>
                      <a:ln w="9525">
                        <a:solidFill>
                          <a:srgbClr val="000000"/>
                        </a:solidFill>
                        <a:miter lim="800000"/>
                        <a:headEnd/>
                        <a:tailEnd/>
                      </a:ln>
                    </p:spPr>
                    <p:txBody>
                      <a:bodyPr/>
                      <a:lstStyle/>
                      <a:p>
                        <a:endParaRPr lang="id-ID"/>
                      </a:p>
                    </p:txBody>
                  </p:sp>
                </p:grpSp>
                <p:sp>
                  <p:nvSpPr>
                    <p:cNvPr id="60471" name="Line 37"/>
                    <p:cNvSpPr>
                      <a:spLocks noChangeShapeType="1"/>
                    </p:cNvSpPr>
                    <p:nvPr/>
                  </p:nvSpPr>
                  <p:spPr bwMode="auto">
                    <a:xfrm>
                      <a:off x="1240" y="7740"/>
                      <a:ext cx="180" cy="1"/>
                    </a:xfrm>
                    <a:prstGeom prst="line">
                      <a:avLst/>
                    </a:prstGeom>
                    <a:noFill/>
                    <a:ln w="9525">
                      <a:solidFill>
                        <a:srgbClr val="000000"/>
                      </a:solidFill>
                      <a:round/>
                      <a:headEnd/>
                      <a:tailEnd/>
                    </a:ln>
                  </p:spPr>
                  <p:txBody>
                    <a:bodyPr/>
                    <a:lstStyle/>
                    <a:p>
                      <a:endParaRPr lang="id-ID"/>
                    </a:p>
                  </p:txBody>
                </p:sp>
                <p:sp>
                  <p:nvSpPr>
                    <p:cNvPr id="60472" name="Line 38"/>
                    <p:cNvSpPr>
                      <a:spLocks noChangeShapeType="1"/>
                    </p:cNvSpPr>
                    <p:nvPr/>
                  </p:nvSpPr>
                  <p:spPr bwMode="auto">
                    <a:xfrm>
                      <a:off x="1260" y="7720"/>
                      <a:ext cx="1" cy="329"/>
                    </a:xfrm>
                    <a:prstGeom prst="line">
                      <a:avLst/>
                    </a:prstGeom>
                    <a:noFill/>
                    <a:ln w="9525">
                      <a:solidFill>
                        <a:srgbClr val="000000"/>
                      </a:solidFill>
                      <a:round/>
                      <a:headEnd/>
                      <a:tailEnd/>
                    </a:ln>
                  </p:spPr>
                  <p:txBody>
                    <a:bodyPr/>
                    <a:lstStyle/>
                    <a:p>
                      <a:endParaRPr lang="id-ID"/>
                    </a:p>
                  </p:txBody>
                </p:sp>
                <p:sp>
                  <p:nvSpPr>
                    <p:cNvPr id="60473" name="Oval 39"/>
                    <p:cNvSpPr>
                      <a:spLocks noChangeArrowheads="1"/>
                    </p:cNvSpPr>
                    <p:nvPr/>
                  </p:nvSpPr>
                  <p:spPr bwMode="auto">
                    <a:xfrm>
                      <a:off x="1340" y="7860"/>
                      <a:ext cx="91" cy="91"/>
                    </a:xfrm>
                    <a:prstGeom prst="ellipse">
                      <a:avLst/>
                    </a:prstGeom>
                    <a:solidFill>
                      <a:srgbClr val="FFFFCC"/>
                    </a:solidFill>
                    <a:ln w="9525">
                      <a:solidFill>
                        <a:srgbClr val="000000"/>
                      </a:solidFill>
                      <a:round/>
                      <a:headEnd/>
                      <a:tailEnd/>
                    </a:ln>
                  </p:spPr>
                  <p:txBody>
                    <a:bodyPr/>
                    <a:lstStyle/>
                    <a:p>
                      <a:endParaRPr lang="id-ID"/>
                    </a:p>
                  </p:txBody>
                </p:sp>
              </p:grpSp>
              <p:sp>
                <p:nvSpPr>
                  <p:cNvPr id="60466" name="Line 40"/>
                  <p:cNvSpPr>
                    <a:spLocks noChangeShapeType="1"/>
                  </p:cNvSpPr>
                  <p:nvPr/>
                </p:nvSpPr>
                <p:spPr bwMode="auto">
                  <a:xfrm flipV="1">
                    <a:off x="5940" y="4860"/>
                    <a:ext cx="1260" cy="900"/>
                  </a:xfrm>
                  <a:prstGeom prst="line">
                    <a:avLst/>
                  </a:prstGeom>
                  <a:noFill/>
                  <a:ln w="57150">
                    <a:solidFill>
                      <a:srgbClr val="000000"/>
                    </a:solidFill>
                    <a:round/>
                    <a:headEnd/>
                    <a:tailEnd/>
                  </a:ln>
                </p:spPr>
                <p:txBody>
                  <a:bodyPr/>
                  <a:lstStyle/>
                  <a:p>
                    <a:endParaRPr lang="id-ID"/>
                  </a:p>
                </p:txBody>
              </p:sp>
              <p:sp>
                <p:nvSpPr>
                  <p:cNvPr id="60467" name="Line 41"/>
                  <p:cNvSpPr>
                    <a:spLocks noChangeShapeType="1"/>
                  </p:cNvSpPr>
                  <p:nvPr/>
                </p:nvSpPr>
                <p:spPr bwMode="auto">
                  <a:xfrm>
                    <a:off x="7200" y="4860"/>
                    <a:ext cx="180" cy="540"/>
                  </a:xfrm>
                  <a:prstGeom prst="line">
                    <a:avLst/>
                  </a:prstGeom>
                  <a:noFill/>
                  <a:ln w="9525">
                    <a:solidFill>
                      <a:srgbClr val="000000"/>
                    </a:solidFill>
                    <a:round/>
                    <a:headEnd/>
                    <a:tailEnd/>
                  </a:ln>
                </p:spPr>
                <p:txBody>
                  <a:bodyPr/>
                  <a:lstStyle/>
                  <a:p>
                    <a:endParaRPr lang="id-ID"/>
                  </a:p>
                </p:txBody>
              </p:sp>
              <p:sp>
                <p:nvSpPr>
                  <p:cNvPr id="60468" name="Rectangle 42"/>
                  <p:cNvSpPr>
                    <a:spLocks noChangeArrowheads="1"/>
                  </p:cNvSpPr>
                  <p:nvPr/>
                </p:nvSpPr>
                <p:spPr bwMode="auto">
                  <a:xfrm rot="-1320000">
                    <a:off x="7367" y="5221"/>
                    <a:ext cx="540" cy="91"/>
                  </a:xfrm>
                  <a:prstGeom prst="rect">
                    <a:avLst/>
                  </a:prstGeom>
                  <a:solidFill>
                    <a:srgbClr val="FFFFCC"/>
                  </a:solidFill>
                  <a:ln w="9525">
                    <a:solidFill>
                      <a:srgbClr val="000000"/>
                    </a:solidFill>
                    <a:miter lim="800000"/>
                    <a:headEnd/>
                    <a:tailEnd/>
                  </a:ln>
                </p:spPr>
                <p:txBody>
                  <a:bodyPr/>
                  <a:lstStyle/>
                  <a:p>
                    <a:endParaRPr lang="id-ID"/>
                  </a:p>
                </p:txBody>
              </p:sp>
            </p:grpSp>
          </p:grpSp>
        </p:grpSp>
        <p:sp>
          <p:nvSpPr>
            <p:cNvPr id="60436" name="AutoShape 43"/>
            <p:cNvSpPr>
              <a:spLocks noChangeArrowheads="1"/>
            </p:cNvSpPr>
            <p:nvPr/>
          </p:nvSpPr>
          <p:spPr bwMode="auto">
            <a:xfrm>
              <a:off x="3600" y="7740"/>
              <a:ext cx="1620" cy="540"/>
            </a:xfrm>
            <a:prstGeom prst="rightArrow">
              <a:avLst>
                <a:gd name="adj1" fmla="val 50000"/>
                <a:gd name="adj2" fmla="val 75000"/>
              </a:avLst>
            </a:prstGeom>
            <a:solidFill>
              <a:srgbClr val="002060"/>
            </a:solidFill>
            <a:ln w="9525">
              <a:solidFill>
                <a:srgbClr val="000000"/>
              </a:solidFill>
              <a:miter lim="800000"/>
              <a:headEnd/>
              <a:tailEnd/>
            </a:ln>
          </p:spPr>
          <p:txBody>
            <a:bodyPr/>
            <a:lstStyle/>
            <a:p>
              <a:endParaRPr lang="id-ID"/>
            </a:p>
          </p:txBody>
        </p:sp>
        <p:sp>
          <p:nvSpPr>
            <p:cNvPr id="60437" name="AutoShape 44"/>
            <p:cNvSpPr>
              <a:spLocks noChangeArrowheads="1"/>
            </p:cNvSpPr>
            <p:nvPr/>
          </p:nvSpPr>
          <p:spPr bwMode="auto">
            <a:xfrm>
              <a:off x="5400" y="8280"/>
              <a:ext cx="900" cy="365"/>
            </a:xfrm>
            <a:prstGeom prst="rightArrow">
              <a:avLst>
                <a:gd name="adj1" fmla="val 50000"/>
                <a:gd name="adj2" fmla="val 125000"/>
              </a:avLst>
            </a:prstGeom>
            <a:solidFill>
              <a:srgbClr val="FFFF00"/>
            </a:solidFill>
            <a:ln w="9525">
              <a:solidFill>
                <a:srgbClr val="000000"/>
              </a:solidFill>
              <a:miter lim="800000"/>
              <a:headEnd/>
              <a:tailEnd/>
            </a:ln>
          </p:spPr>
          <p:txBody>
            <a:bodyPr/>
            <a:lstStyle/>
            <a:p>
              <a:endParaRPr lang="id-ID"/>
            </a:p>
          </p:txBody>
        </p:sp>
        <p:sp>
          <p:nvSpPr>
            <p:cNvPr id="60438" name="AutoShape 45"/>
            <p:cNvSpPr>
              <a:spLocks noChangeArrowheads="1"/>
            </p:cNvSpPr>
            <p:nvPr/>
          </p:nvSpPr>
          <p:spPr bwMode="auto">
            <a:xfrm>
              <a:off x="6260" y="8420"/>
              <a:ext cx="540" cy="940"/>
            </a:xfrm>
            <a:prstGeom prst="upArrow">
              <a:avLst>
                <a:gd name="adj1" fmla="val 50000"/>
                <a:gd name="adj2" fmla="val 43519"/>
              </a:avLst>
            </a:prstGeom>
            <a:solidFill>
              <a:srgbClr val="7030A0"/>
            </a:solidFill>
            <a:ln w="9525">
              <a:solidFill>
                <a:srgbClr val="000000"/>
              </a:solidFill>
              <a:miter lim="800000"/>
              <a:headEnd/>
              <a:tailEnd/>
            </a:ln>
          </p:spPr>
          <p:txBody>
            <a:bodyPr/>
            <a:lstStyle/>
            <a:p>
              <a:endParaRPr lang="id-ID"/>
            </a:p>
          </p:txBody>
        </p:sp>
        <p:sp>
          <p:nvSpPr>
            <p:cNvPr id="60439" name="AutoShape 46"/>
            <p:cNvSpPr>
              <a:spLocks noChangeArrowheads="1"/>
            </p:cNvSpPr>
            <p:nvPr/>
          </p:nvSpPr>
          <p:spPr bwMode="auto">
            <a:xfrm>
              <a:off x="6480" y="6660"/>
              <a:ext cx="540" cy="720"/>
            </a:xfrm>
            <a:prstGeom prst="downArrow">
              <a:avLst>
                <a:gd name="adj1" fmla="val 50000"/>
                <a:gd name="adj2" fmla="val 33333"/>
              </a:avLst>
            </a:prstGeom>
            <a:solidFill>
              <a:srgbClr val="00B0F0"/>
            </a:solidFill>
            <a:ln w="9525">
              <a:solidFill>
                <a:srgbClr val="000000"/>
              </a:solidFill>
              <a:miter lim="800000"/>
              <a:headEnd/>
              <a:tailEnd/>
            </a:ln>
          </p:spPr>
          <p:txBody>
            <a:bodyPr/>
            <a:lstStyle/>
            <a:p>
              <a:endParaRPr lang="id-ID"/>
            </a:p>
          </p:txBody>
        </p:sp>
        <p:sp>
          <p:nvSpPr>
            <p:cNvPr id="60440" name="AutoShape 47"/>
            <p:cNvSpPr>
              <a:spLocks noChangeArrowheads="1"/>
            </p:cNvSpPr>
            <p:nvPr/>
          </p:nvSpPr>
          <p:spPr bwMode="auto">
            <a:xfrm>
              <a:off x="6580" y="5800"/>
              <a:ext cx="360" cy="720"/>
            </a:xfrm>
            <a:prstGeom prst="downArrow">
              <a:avLst>
                <a:gd name="adj1" fmla="val 50000"/>
                <a:gd name="adj2" fmla="val 50000"/>
              </a:avLst>
            </a:prstGeom>
            <a:solidFill>
              <a:srgbClr val="FF0000"/>
            </a:solidFill>
            <a:ln w="9525">
              <a:solidFill>
                <a:srgbClr val="000000"/>
              </a:solidFill>
              <a:miter lim="800000"/>
              <a:headEnd/>
              <a:tailEnd/>
            </a:ln>
          </p:spPr>
          <p:txBody>
            <a:bodyPr/>
            <a:lstStyle/>
            <a:p>
              <a:endParaRPr lang="id-ID">
                <a:solidFill>
                  <a:srgbClr val="FF0000"/>
                </a:solidFill>
              </a:endParaRPr>
            </a:p>
          </p:txBody>
        </p:sp>
        <p:sp>
          <p:nvSpPr>
            <p:cNvPr id="60441" name="Line 48"/>
            <p:cNvSpPr>
              <a:spLocks noChangeShapeType="1"/>
            </p:cNvSpPr>
            <p:nvPr/>
          </p:nvSpPr>
          <p:spPr bwMode="auto">
            <a:xfrm>
              <a:off x="5400" y="7380"/>
              <a:ext cx="0" cy="360"/>
            </a:xfrm>
            <a:prstGeom prst="line">
              <a:avLst/>
            </a:prstGeom>
            <a:noFill/>
            <a:ln w="9525">
              <a:solidFill>
                <a:srgbClr val="000000"/>
              </a:solidFill>
              <a:round/>
              <a:headEnd/>
              <a:tailEnd/>
            </a:ln>
          </p:spPr>
          <p:txBody>
            <a:bodyPr/>
            <a:lstStyle/>
            <a:p>
              <a:endParaRPr lang="id-ID"/>
            </a:p>
          </p:txBody>
        </p:sp>
        <p:sp>
          <p:nvSpPr>
            <p:cNvPr id="60442" name="Line 49"/>
            <p:cNvSpPr>
              <a:spLocks noChangeShapeType="1"/>
            </p:cNvSpPr>
            <p:nvPr/>
          </p:nvSpPr>
          <p:spPr bwMode="auto">
            <a:xfrm>
              <a:off x="5400" y="8240"/>
              <a:ext cx="2520" cy="1"/>
            </a:xfrm>
            <a:prstGeom prst="line">
              <a:avLst/>
            </a:prstGeom>
            <a:noFill/>
            <a:ln w="57150">
              <a:solidFill>
                <a:srgbClr val="000000"/>
              </a:solidFill>
              <a:round/>
              <a:headEnd/>
              <a:tailEnd/>
            </a:ln>
          </p:spPr>
          <p:txBody>
            <a:bodyPr/>
            <a:lstStyle/>
            <a:p>
              <a:endParaRPr lang="id-ID"/>
            </a:p>
          </p:txBody>
        </p:sp>
        <p:sp>
          <p:nvSpPr>
            <p:cNvPr id="60443" name="Text Box 50"/>
            <p:cNvSpPr txBox="1">
              <a:spLocks noChangeArrowheads="1"/>
            </p:cNvSpPr>
            <p:nvPr/>
          </p:nvSpPr>
          <p:spPr bwMode="auto">
            <a:xfrm>
              <a:off x="3780" y="8640"/>
              <a:ext cx="1980" cy="540"/>
            </a:xfrm>
            <a:prstGeom prst="rect">
              <a:avLst/>
            </a:prstGeom>
            <a:solidFill>
              <a:srgbClr val="FFFFCC"/>
            </a:solidFill>
            <a:ln w="9525">
              <a:solidFill>
                <a:srgbClr val="FFFFFF"/>
              </a:solidFill>
              <a:miter lim="800000"/>
              <a:headEnd/>
              <a:tailEnd/>
            </a:ln>
          </p:spPr>
          <p:txBody>
            <a:bodyPr/>
            <a:lstStyle/>
            <a:p>
              <a:pPr eaLnBrk="0" hangingPunct="0"/>
              <a:r>
                <a:rPr lang="en-US" sz="1200">
                  <a:latin typeface="Albertus Medium" charset="0"/>
                </a:rPr>
                <a:t>Friction Force</a:t>
              </a:r>
            </a:p>
          </p:txBody>
        </p:sp>
        <p:sp>
          <p:nvSpPr>
            <p:cNvPr id="60444" name="Line 51"/>
            <p:cNvSpPr>
              <a:spLocks noChangeShapeType="1"/>
            </p:cNvSpPr>
            <p:nvPr/>
          </p:nvSpPr>
          <p:spPr bwMode="auto">
            <a:xfrm flipH="1">
              <a:off x="4860" y="8360"/>
              <a:ext cx="720" cy="360"/>
            </a:xfrm>
            <a:prstGeom prst="line">
              <a:avLst/>
            </a:prstGeom>
            <a:noFill/>
            <a:ln w="9525">
              <a:solidFill>
                <a:srgbClr val="000000"/>
              </a:solidFill>
              <a:round/>
              <a:headEnd/>
              <a:tailEnd/>
            </a:ln>
          </p:spPr>
          <p:txBody>
            <a:bodyPr/>
            <a:lstStyle/>
            <a:p>
              <a:endParaRPr lang="id-ID"/>
            </a:p>
          </p:txBody>
        </p:sp>
        <p:sp>
          <p:nvSpPr>
            <p:cNvPr id="60445" name="Text Box 52"/>
            <p:cNvSpPr txBox="1">
              <a:spLocks noChangeArrowheads="1"/>
            </p:cNvSpPr>
            <p:nvPr/>
          </p:nvSpPr>
          <p:spPr bwMode="auto">
            <a:xfrm>
              <a:off x="6840" y="9180"/>
              <a:ext cx="1980" cy="900"/>
            </a:xfrm>
            <a:prstGeom prst="rect">
              <a:avLst/>
            </a:prstGeom>
            <a:solidFill>
              <a:srgbClr val="FFFFCC"/>
            </a:solidFill>
            <a:ln w="9525">
              <a:solidFill>
                <a:srgbClr val="FFFFFF"/>
              </a:solidFill>
              <a:miter lim="800000"/>
              <a:headEnd/>
              <a:tailEnd/>
            </a:ln>
          </p:spPr>
          <p:txBody>
            <a:bodyPr/>
            <a:lstStyle/>
            <a:p>
              <a:pPr eaLnBrk="0" hangingPunct="0"/>
              <a:r>
                <a:rPr lang="en-US" sz="1200">
                  <a:latin typeface="Albertus Medium" charset="0"/>
                </a:rPr>
                <a:t>Compation Resisting Force</a:t>
              </a:r>
            </a:p>
          </p:txBody>
        </p:sp>
        <p:sp>
          <p:nvSpPr>
            <p:cNvPr id="60446" name="Text Box 53"/>
            <p:cNvSpPr txBox="1">
              <a:spLocks noChangeArrowheads="1"/>
            </p:cNvSpPr>
            <p:nvPr/>
          </p:nvSpPr>
          <p:spPr bwMode="auto">
            <a:xfrm>
              <a:off x="7920" y="5580"/>
              <a:ext cx="2700" cy="900"/>
            </a:xfrm>
            <a:prstGeom prst="rect">
              <a:avLst/>
            </a:prstGeom>
            <a:solidFill>
              <a:srgbClr val="FFFFCC"/>
            </a:solidFill>
            <a:ln w="9525">
              <a:solidFill>
                <a:srgbClr val="FFFFFF"/>
              </a:solidFill>
              <a:miter lim="800000"/>
              <a:headEnd/>
              <a:tailEnd/>
            </a:ln>
          </p:spPr>
          <p:txBody>
            <a:bodyPr/>
            <a:lstStyle/>
            <a:p>
              <a:pPr eaLnBrk="0" hangingPunct="0"/>
              <a:r>
                <a:rPr lang="en-US" sz="1200">
                  <a:latin typeface="Albertus Medium" charset="0"/>
                </a:rPr>
                <a:t>Vibration and Tamping Bar Force</a:t>
              </a:r>
            </a:p>
          </p:txBody>
        </p:sp>
        <p:sp>
          <p:nvSpPr>
            <p:cNvPr id="60447" name="Text Box 54"/>
            <p:cNvSpPr txBox="1">
              <a:spLocks noChangeArrowheads="1"/>
            </p:cNvSpPr>
            <p:nvPr/>
          </p:nvSpPr>
          <p:spPr bwMode="auto">
            <a:xfrm>
              <a:off x="7920" y="6840"/>
              <a:ext cx="1980" cy="540"/>
            </a:xfrm>
            <a:prstGeom prst="rect">
              <a:avLst/>
            </a:prstGeom>
            <a:solidFill>
              <a:srgbClr val="FFFFCC"/>
            </a:solidFill>
            <a:ln w="9525">
              <a:solidFill>
                <a:srgbClr val="FFFFFF"/>
              </a:solidFill>
              <a:miter lim="800000"/>
              <a:headEnd/>
              <a:tailEnd/>
            </a:ln>
          </p:spPr>
          <p:txBody>
            <a:bodyPr/>
            <a:lstStyle/>
            <a:p>
              <a:pPr eaLnBrk="0" hangingPunct="0"/>
              <a:r>
                <a:rPr lang="en-US" sz="1200">
                  <a:latin typeface="Albertus Medium" charset="0"/>
                </a:rPr>
                <a:t>Screed Weight</a:t>
              </a:r>
            </a:p>
          </p:txBody>
        </p:sp>
        <p:sp>
          <p:nvSpPr>
            <p:cNvPr id="60448" name="Line 55"/>
            <p:cNvSpPr>
              <a:spLocks noChangeShapeType="1"/>
            </p:cNvSpPr>
            <p:nvPr/>
          </p:nvSpPr>
          <p:spPr bwMode="auto">
            <a:xfrm>
              <a:off x="6480" y="9180"/>
              <a:ext cx="360" cy="360"/>
            </a:xfrm>
            <a:prstGeom prst="line">
              <a:avLst/>
            </a:prstGeom>
            <a:noFill/>
            <a:ln w="9525">
              <a:solidFill>
                <a:srgbClr val="000000"/>
              </a:solidFill>
              <a:round/>
              <a:headEnd/>
              <a:tailEnd/>
            </a:ln>
          </p:spPr>
          <p:txBody>
            <a:bodyPr/>
            <a:lstStyle/>
            <a:p>
              <a:endParaRPr lang="id-ID"/>
            </a:p>
          </p:txBody>
        </p:sp>
        <p:sp>
          <p:nvSpPr>
            <p:cNvPr id="60449" name="Line 56"/>
            <p:cNvSpPr>
              <a:spLocks noChangeShapeType="1"/>
            </p:cNvSpPr>
            <p:nvPr/>
          </p:nvSpPr>
          <p:spPr bwMode="auto">
            <a:xfrm flipV="1">
              <a:off x="6840" y="5940"/>
              <a:ext cx="1080" cy="180"/>
            </a:xfrm>
            <a:prstGeom prst="line">
              <a:avLst/>
            </a:prstGeom>
            <a:noFill/>
            <a:ln w="9525">
              <a:solidFill>
                <a:srgbClr val="000000"/>
              </a:solidFill>
              <a:round/>
              <a:headEnd/>
              <a:tailEnd/>
            </a:ln>
          </p:spPr>
          <p:txBody>
            <a:bodyPr/>
            <a:lstStyle/>
            <a:p>
              <a:endParaRPr lang="id-ID"/>
            </a:p>
          </p:txBody>
        </p:sp>
        <p:sp>
          <p:nvSpPr>
            <p:cNvPr id="60450" name="Line 57"/>
            <p:cNvSpPr>
              <a:spLocks noChangeShapeType="1"/>
            </p:cNvSpPr>
            <p:nvPr/>
          </p:nvSpPr>
          <p:spPr bwMode="auto">
            <a:xfrm>
              <a:off x="6840" y="6840"/>
              <a:ext cx="1080" cy="180"/>
            </a:xfrm>
            <a:prstGeom prst="line">
              <a:avLst/>
            </a:prstGeom>
            <a:noFill/>
            <a:ln w="9525">
              <a:solidFill>
                <a:srgbClr val="000000"/>
              </a:solidFill>
              <a:round/>
              <a:headEnd/>
              <a:tailEnd/>
            </a:ln>
          </p:spPr>
          <p:txBody>
            <a:bodyPr/>
            <a:lstStyle/>
            <a:p>
              <a:endParaRPr lang="id-ID"/>
            </a:p>
          </p:txBody>
        </p:sp>
      </p:grpSp>
      <p:sp>
        <p:nvSpPr>
          <p:cNvPr id="60422" name="Left Arrow 113"/>
          <p:cNvSpPr>
            <a:spLocks noChangeArrowheads="1"/>
          </p:cNvSpPr>
          <p:nvPr/>
        </p:nvSpPr>
        <p:spPr bwMode="auto">
          <a:xfrm>
            <a:off x="533400" y="3810000"/>
            <a:ext cx="609600" cy="228600"/>
          </a:xfrm>
          <a:prstGeom prst="left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Slide Number Placeholder 5"/>
          <p:cNvSpPr>
            <a:spLocks noGrp="1"/>
          </p:cNvSpPr>
          <p:nvPr>
            <p:ph type="sldNum" sz="quarter" idx="12"/>
          </p:nvPr>
        </p:nvSpPr>
        <p:spPr>
          <a:noFill/>
        </p:spPr>
        <p:txBody>
          <a:bodyPr/>
          <a:lstStyle/>
          <a:p>
            <a:fld id="{9F6E53E2-60FF-4C33-93E1-B06B2452048D}" type="slidenum">
              <a:rPr lang="en-US" smtClean="0"/>
              <a:pPr/>
              <a:t>58</a:t>
            </a:fld>
            <a:endParaRPr lang="en-US" smtClean="0"/>
          </a:p>
        </p:txBody>
      </p:sp>
      <p:sp>
        <p:nvSpPr>
          <p:cNvPr id="61445" name="Rectangle 3"/>
          <p:cNvSpPr>
            <a:spLocks noGrp="1" noChangeArrowheads="1"/>
          </p:cNvSpPr>
          <p:nvPr>
            <p:ph sz="quarter" idx="1"/>
          </p:nvPr>
        </p:nvSpPr>
        <p:spPr/>
        <p:txBody>
          <a:bodyPr/>
          <a:lstStyle/>
          <a:p>
            <a:pPr eaLnBrk="1" hangingPunct="1"/>
            <a:endParaRPr lang="id-ID" smtClean="0"/>
          </a:p>
        </p:txBody>
      </p:sp>
      <p:pic>
        <p:nvPicPr>
          <p:cNvPr id="61446" name="Picture 4" descr="depth_crank"/>
          <p:cNvPicPr>
            <a:picLocks noChangeAspect="1" noChangeArrowheads="1"/>
          </p:cNvPicPr>
          <p:nvPr/>
        </p:nvPicPr>
        <p:blipFill>
          <a:blip r:embed="rId2"/>
          <a:srcRect/>
          <a:stretch>
            <a:fillRect/>
          </a:stretch>
        </p:blipFill>
        <p:spPr bwMode="auto">
          <a:xfrm>
            <a:off x="1219200" y="1066800"/>
            <a:ext cx="5943600" cy="431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Slide Number Placeholder 5"/>
          <p:cNvSpPr>
            <a:spLocks noGrp="1"/>
          </p:cNvSpPr>
          <p:nvPr>
            <p:ph type="sldNum" sz="quarter" idx="12"/>
          </p:nvPr>
        </p:nvSpPr>
        <p:spPr>
          <a:noFill/>
        </p:spPr>
        <p:txBody>
          <a:bodyPr/>
          <a:lstStyle/>
          <a:p>
            <a:fld id="{B893FA12-C1A7-40D8-A4D6-36FBC46BE693}" type="slidenum">
              <a:rPr lang="en-US" smtClean="0"/>
              <a:pPr/>
              <a:t>59</a:t>
            </a:fld>
            <a:endParaRPr lang="en-US" smtClean="0"/>
          </a:p>
        </p:txBody>
      </p:sp>
      <p:pic>
        <p:nvPicPr>
          <p:cNvPr id="62470" name="Picture 4" descr="tow_point"/>
          <p:cNvPicPr>
            <a:picLocks noChangeAspect="1" noChangeArrowheads="1"/>
          </p:cNvPicPr>
          <p:nvPr/>
        </p:nvPicPr>
        <p:blipFill>
          <a:blip r:embed="rId2"/>
          <a:srcRect/>
          <a:stretch>
            <a:fillRect/>
          </a:stretch>
        </p:blipFill>
        <p:spPr bwMode="auto">
          <a:xfrm>
            <a:off x="838200" y="685800"/>
            <a:ext cx="70866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laceholder 3"/>
          <p:cNvSpPr>
            <a:spLocks noGrp="1"/>
          </p:cNvSpPr>
          <p:nvPr>
            <p:ph type="sldNum" sz="quarter" idx="12"/>
          </p:nvPr>
        </p:nvSpPr>
        <p:spPr>
          <a:noFill/>
        </p:spPr>
        <p:txBody>
          <a:bodyPr/>
          <a:lstStyle/>
          <a:p>
            <a:fld id="{AE564082-B7D5-45C7-A50E-0B9BFC272A55}" type="slidenum">
              <a:rPr lang="en-US" smtClean="0"/>
              <a:pPr/>
              <a:t>6</a:t>
            </a:fld>
            <a:endParaRPr lang="en-US" smtClean="0"/>
          </a:p>
        </p:txBody>
      </p:sp>
      <p:sp>
        <p:nvSpPr>
          <p:cNvPr id="1029" name="Rectangle 4"/>
          <p:cNvSpPr>
            <a:spLocks noGrp="1" noChangeArrowheads="1"/>
          </p:cNvSpPr>
          <p:nvPr>
            <p:ph type="title" idx="4294967295"/>
          </p:nvPr>
        </p:nvSpPr>
        <p:spPr>
          <a:xfrm>
            <a:off x="0" y="320675"/>
            <a:ext cx="7467600" cy="1431925"/>
          </a:xfrm>
        </p:spPr>
        <p:txBody>
          <a:bodyPr>
            <a:normAutofit/>
          </a:bodyPr>
          <a:lstStyle/>
          <a:p>
            <a:pPr eaLnBrk="1" hangingPunct="1"/>
            <a:r>
              <a:rPr lang="en-US" b="1" smtClean="0"/>
              <a:t>LEVELLING PADA BAGIAN BERALUR</a:t>
            </a:r>
          </a:p>
        </p:txBody>
      </p:sp>
      <p:graphicFrame>
        <p:nvGraphicFramePr>
          <p:cNvPr id="1026" name="Object 3"/>
          <p:cNvGraphicFramePr>
            <a:graphicFrameLocks noChangeAspect="1"/>
          </p:cNvGraphicFramePr>
          <p:nvPr/>
        </p:nvGraphicFramePr>
        <p:xfrm>
          <a:off x="533400" y="1828800"/>
          <a:ext cx="7010400" cy="4152900"/>
        </p:xfrm>
        <a:graphic>
          <a:graphicData uri="http://schemas.openxmlformats.org/presentationml/2006/ole">
            <p:oleObj spid="_x0000_s1026" name="Photo Editor Photo" r:id="rId3" imgW="3809524" imgH="2857899" progId="MSPhotoEd.3">
              <p:embed/>
            </p:oleObj>
          </a:graphicData>
        </a:graphic>
      </p:graphicFrame>
      <p:sp>
        <p:nvSpPr>
          <p:cNvPr id="1030" name="Down Arrow 5"/>
          <p:cNvSpPr>
            <a:spLocks noChangeArrowheads="1"/>
          </p:cNvSpPr>
          <p:nvPr/>
        </p:nvSpPr>
        <p:spPr bwMode="auto">
          <a:xfrm flipH="1">
            <a:off x="3276600" y="2743200"/>
            <a:ext cx="304800" cy="1219200"/>
          </a:xfrm>
          <a:prstGeom prst="down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381000"/>
            <a:ext cx="7467600" cy="579438"/>
          </a:xfrm>
          <a:solidFill>
            <a:schemeClr val="accent1"/>
          </a:solidFill>
        </p:spPr>
        <p:txBody>
          <a:bodyPr>
            <a:normAutofit fontScale="90000"/>
          </a:bodyPr>
          <a:lstStyle/>
          <a:p>
            <a:pPr eaLnBrk="1" hangingPunct="1"/>
            <a:r>
              <a:rPr lang="en-US" sz="3200" b="1" smtClean="0">
                <a:latin typeface="Comic Sans MS" pitchFamily="66" charset="0"/>
              </a:rPr>
              <a:t>PEMADATAN</a:t>
            </a:r>
          </a:p>
        </p:txBody>
      </p:sp>
      <p:sp>
        <p:nvSpPr>
          <p:cNvPr id="63491" name="Slide Number Placeholder 5"/>
          <p:cNvSpPr>
            <a:spLocks noGrp="1"/>
          </p:cNvSpPr>
          <p:nvPr>
            <p:ph type="sldNum" sz="quarter" idx="12"/>
          </p:nvPr>
        </p:nvSpPr>
        <p:spPr>
          <a:noFill/>
        </p:spPr>
        <p:txBody>
          <a:bodyPr/>
          <a:lstStyle/>
          <a:p>
            <a:fld id="{9B22D548-8351-4915-A11E-B4116D8CFDCF}" type="slidenum">
              <a:rPr lang="en-US" smtClean="0"/>
              <a:pPr/>
              <a:t>60</a:t>
            </a:fld>
            <a:endParaRPr lang="en-US" smtClean="0"/>
          </a:p>
        </p:txBody>
      </p:sp>
      <p:sp>
        <p:nvSpPr>
          <p:cNvPr id="31747" name="Rectangle 3"/>
          <p:cNvSpPr>
            <a:spLocks noGrp="1" noChangeArrowheads="1"/>
          </p:cNvSpPr>
          <p:nvPr>
            <p:ph sz="quarter" idx="1"/>
          </p:nvPr>
        </p:nvSpPr>
        <p:spPr>
          <a:xfrm>
            <a:off x="228600" y="1219200"/>
            <a:ext cx="7543800" cy="4419600"/>
          </a:xfrm>
          <a:solidFill>
            <a:srgbClr val="FFFFCC"/>
          </a:solidFill>
        </p:spPr>
        <p:txBody>
          <a:bodyPr>
            <a:normAutofit lnSpcReduction="10000"/>
          </a:bodyPr>
          <a:lstStyle/>
          <a:p>
            <a:pPr algn="just" eaLnBrk="1" hangingPunct="1">
              <a:lnSpc>
                <a:spcPct val="90000"/>
              </a:lnSpc>
            </a:pPr>
            <a:r>
              <a:rPr lang="en-US" sz="2400" b="1" smtClean="0">
                <a:solidFill>
                  <a:srgbClr val="FF0000"/>
                </a:solidFill>
                <a:latin typeface="Comic Sans MS" pitchFamily="66" charset="0"/>
              </a:rPr>
              <a:t>Seperti dikatakan tiga faktor dalam pemilihan rel estate adalah “lokasi, lokasi dan lokasi”.</a:t>
            </a:r>
          </a:p>
          <a:p>
            <a:pPr algn="just" eaLnBrk="1" hangingPunct="1">
              <a:lnSpc>
                <a:spcPct val="90000"/>
              </a:lnSpc>
            </a:pPr>
            <a:r>
              <a:rPr lang="en-US" sz="2400" b="1" smtClean="0">
                <a:latin typeface="Comic Sans MS" pitchFamily="66" charset="0"/>
              </a:rPr>
              <a:t>Demikian juga tiga faktor dalam pelaksanaan hot mix adalah </a:t>
            </a:r>
            <a:r>
              <a:rPr lang="en-US" sz="2400" b="1" smtClean="0">
                <a:solidFill>
                  <a:srgbClr val="FF0000"/>
                </a:solidFill>
                <a:latin typeface="Comic Sans MS" pitchFamily="66" charset="0"/>
              </a:rPr>
              <a:t>“Pemadatan, pemadatan dan pemadatan”.</a:t>
            </a:r>
          </a:p>
          <a:p>
            <a:pPr algn="just" eaLnBrk="1" hangingPunct="1">
              <a:lnSpc>
                <a:spcPct val="90000"/>
              </a:lnSpc>
            </a:pPr>
            <a:r>
              <a:rPr lang="en-US" sz="2400" b="1" smtClean="0">
                <a:solidFill>
                  <a:srgbClr val="FF0000"/>
                </a:solidFill>
                <a:latin typeface="Comic Sans MS" pitchFamily="66" charset="0"/>
              </a:rPr>
              <a:t>Pemadatan adalah proses dimana volume air void dalam campuran hotmix diperkecil dgn menggunakan gaya dari luar untuk memaksa mengatur pertikel agregat lebih rapat.</a:t>
            </a:r>
          </a:p>
          <a:p>
            <a:pPr algn="just" eaLnBrk="1" hangingPunct="1">
              <a:lnSpc>
                <a:spcPct val="90000"/>
              </a:lnSpc>
            </a:pPr>
            <a:r>
              <a:rPr lang="en-US" sz="2400" b="1" smtClean="0">
                <a:latin typeface="Comic Sans MS" pitchFamily="66" charset="0"/>
              </a:rPr>
              <a:t>Dengan cara pemadatan berat jenis meningkat.</a:t>
            </a:r>
          </a:p>
          <a:p>
            <a:pPr algn="just" eaLnBrk="1" hangingPunct="1">
              <a:lnSpc>
                <a:spcPct val="90000"/>
              </a:lnSpc>
            </a:pPr>
            <a:r>
              <a:rPr lang="en-US" sz="2400" b="1" smtClean="0">
                <a:latin typeface="Comic Sans MS" pitchFamily="66" charset="0"/>
              </a:rPr>
              <a:t>Volume air void dihitung dengan membandingkan bulk density dengan theoretical maximum density.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7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7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7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174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3174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457200"/>
            <a:ext cx="7467600" cy="579438"/>
          </a:xfrm>
          <a:solidFill>
            <a:schemeClr val="accent1"/>
          </a:solidFill>
        </p:spPr>
        <p:txBody>
          <a:bodyPr>
            <a:normAutofit fontScale="90000"/>
          </a:bodyPr>
          <a:lstStyle/>
          <a:p>
            <a:pPr eaLnBrk="1" hangingPunct="1"/>
            <a:r>
              <a:rPr lang="en-US" sz="3200" b="1" smtClean="0">
                <a:latin typeface="Comic Sans MS" pitchFamily="66" charset="0"/>
              </a:rPr>
              <a:t>PENTINGNYA PEMADATAN</a:t>
            </a:r>
          </a:p>
        </p:txBody>
      </p:sp>
      <p:sp>
        <p:nvSpPr>
          <p:cNvPr id="64515" name="Slide Number Placeholder 5"/>
          <p:cNvSpPr>
            <a:spLocks noGrp="1"/>
          </p:cNvSpPr>
          <p:nvPr>
            <p:ph type="sldNum" sz="quarter" idx="12"/>
          </p:nvPr>
        </p:nvSpPr>
        <p:spPr>
          <a:noFill/>
        </p:spPr>
        <p:txBody>
          <a:bodyPr/>
          <a:lstStyle/>
          <a:p>
            <a:fld id="{E056AA9D-DF34-483A-A344-9FA0DA34F40C}" type="slidenum">
              <a:rPr lang="en-US" smtClean="0"/>
              <a:pPr/>
              <a:t>61</a:t>
            </a:fld>
            <a:endParaRPr lang="en-US" smtClean="0"/>
          </a:p>
        </p:txBody>
      </p:sp>
      <p:sp>
        <p:nvSpPr>
          <p:cNvPr id="32771" name="Rectangle 3"/>
          <p:cNvSpPr>
            <a:spLocks noGrp="1" noChangeArrowheads="1"/>
          </p:cNvSpPr>
          <p:nvPr>
            <p:ph sz="quarter" idx="1"/>
          </p:nvPr>
        </p:nvSpPr>
        <p:spPr>
          <a:xfrm>
            <a:off x="228600" y="1371600"/>
            <a:ext cx="7543800" cy="4724400"/>
          </a:xfrm>
          <a:solidFill>
            <a:srgbClr val="FFFFCC"/>
          </a:solidFill>
        </p:spPr>
        <p:txBody>
          <a:bodyPr>
            <a:normAutofit lnSpcReduction="10000"/>
          </a:bodyPr>
          <a:lstStyle/>
          <a:p>
            <a:pPr algn="just" eaLnBrk="1" hangingPunct="1"/>
            <a:r>
              <a:rPr lang="en-US" sz="2000" b="1" smtClean="0">
                <a:latin typeface="Comic Sans MS" pitchFamily="66" charset="0"/>
              </a:rPr>
              <a:t>Dikatakan oleh para ahli, setiap peningkatan 1 % air void diatas (6-7%), akan mengurangi umur perkerasan 10 %.</a:t>
            </a:r>
          </a:p>
          <a:p>
            <a:pPr algn="just" eaLnBrk="1" hangingPunct="1"/>
            <a:r>
              <a:rPr lang="en-US" sz="2000" b="1" smtClean="0">
                <a:solidFill>
                  <a:srgbClr val="FF0000"/>
                </a:solidFill>
                <a:latin typeface="Comic Sans MS" pitchFamily="66" charset="0"/>
              </a:rPr>
              <a:t>Oleh sebab itu air void diatas 8% atau air void dibawah 3 % dapat menyebabkan kerusakan perkerasan sebagai berikut :</a:t>
            </a:r>
          </a:p>
          <a:p>
            <a:pPr algn="just" eaLnBrk="1" hangingPunct="1"/>
            <a:r>
              <a:rPr lang="en-US" sz="2000" b="1" smtClean="0">
                <a:solidFill>
                  <a:srgbClr val="00B0F0"/>
                </a:solidFill>
                <a:latin typeface="Comic Sans MS" pitchFamily="66" charset="0"/>
              </a:rPr>
              <a:t>1) menurun stiffness dan kekuatannya termasuk tensile strength, static dan resilient muduli, serta stabilitas.</a:t>
            </a:r>
          </a:p>
          <a:p>
            <a:pPr algn="just" eaLnBrk="1" hangingPunct="1"/>
            <a:r>
              <a:rPr lang="en-US" sz="2000" b="1" smtClean="0">
                <a:solidFill>
                  <a:srgbClr val="7030A0"/>
                </a:solidFill>
                <a:latin typeface="Comic Sans MS" pitchFamily="66" charset="0"/>
              </a:rPr>
              <a:t>2) Fatigue life menurun,30-40 % untuk setiap kenaikan satu persen air void.</a:t>
            </a:r>
          </a:p>
          <a:p>
            <a:pPr algn="just" eaLnBrk="1" hangingPunct="1"/>
            <a:r>
              <a:rPr lang="en-US" sz="2000" b="1" smtClean="0">
                <a:solidFill>
                  <a:srgbClr val="0070C0"/>
                </a:solidFill>
                <a:latin typeface="Comic Sans MS" pitchFamily="66" charset="0"/>
              </a:rPr>
              <a:t>3) Accelerated aging/menurun durabilitas, pemadatan yg sesuai disain menghasilkan perkerasan yg awet.</a:t>
            </a:r>
          </a:p>
          <a:p>
            <a:pPr algn="just" eaLnBrk="1" hangingPunct="1"/>
            <a:r>
              <a:rPr lang="en-US" sz="2000" b="1" smtClean="0">
                <a:latin typeface="Comic Sans MS" pitchFamily="66" charset="0"/>
              </a:rPr>
              <a:t>4) Ravelling akan menjadi masalah bila air void melebihi 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7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7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7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7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7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autoUpdateAnimBg="0"/>
      <p:bldP spid="3277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Slide Number Placeholder 5"/>
          <p:cNvSpPr>
            <a:spLocks noGrp="1"/>
          </p:cNvSpPr>
          <p:nvPr>
            <p:ph type="sldNum" sz="quarter" idx="12"/>
          </p:nvPr>
        </p:nvSpPr>
        <p:spPr>
          <a:noFill/>
        </p:spPr>
        <p:txBody>
          <a:bodyPr/>
          <a:lstStyle/>
          <a:p>
            <a:fld id="{FD607E4E-AC9E-4306-9A42-A5678880D5D4}" type="slidenum">
              <a:rPr lang="en-US" smtClean="0"/>
              <a:pPr/>
              <a:t>62</a:t>
            </a:fld>
            <a:endParaRPr lang="en-US" smtClean="0"/>
          </a:p>
        </p:txBody>
      </p:sp>
      <p:sp>
        <p:nvSpPr>
          <p:cNvPr id="33795" name="Rectangle 3"/>
          <p:cNvSpPr>
            <a:spLocks noGrp="1" noChangeArrowheads="1"/>
          </p:cNvSpPr>
          <p:nvPr>
            <p:ph sz="quarter" idx="1"/>
          </p:nvPr>
        </p:nvSpPr>
        <p:spPr>
          <a:xfrm>
            <a:off x="228600" y="533400"/>
            <a:ext cx="7543800" cy="4114800"/>
          </a:xfrm>
          <a:solidFill>
            <a:srgbClr val="FFFFCC"/>
          </a:solidFill>
        </p:spPr>
        <p:txBody>
          <a:bodyPr>
            <a:normAutofit fontScale="92500" lnSpcReduction="10000"/>
          </a:bodyPr>
          <a:lstStyle/>
          <a:p>
            <a:pPr algn="just" eaLnBrk="1" hangingPunct="1"/>
            <a:r>
              <a:rPr lang="en-US" sz="2400" b="1" smtClean="0">
                <a:latin typeface="Comic Sans MS" pitchFamily="66" charset="0"/>
              </a:rPr>
              <a:t>5) </a:t>
            </a:r>
            <a:r>
              <a:rPr lang="en-US" sz="2400" b="1" smtClean="0">
                <a:solidFill>
                  <a:srgbClr val="FF0000"/>
                </a:solidFill>
                <a:latin typeface="Comic Sans MS" pitchFamily="66" charset="0"/>
              </a:rPr>
              <a:t>Rutting, jumlah rutting yg terjadi proporsional kebalikan dari kadar pori, </a:t>
            </a:r>
            <a:r>
              <a:rPr lang="en-US" sz="2400" b="1" smtClean="0">
                <a:latin typeface="Comic Sans MS" pitchFamily="66" charset="0"/>
              </a:rPr>
              <a:t>rutting disebabkan dua mekanisme yg berbeda yaitu </a:t>
            </a:r>
            <a:r>
              <a:rPr lang="en-US" sz="2400" b="1" smtClean="0">
                <a:solidFill>
                  <a:srgbClr val="0070C0"/>
                </a:solidFill>
                <a:latin typeface="Comic Sans MS" pitchFamily="66" charset="0"/>
              </a:rPr>
              <a:t>vertical consolidation dan lateral distortion, vertical consolidation hasil pemadatan berlanjut lalu lintas dan lateral distortion shoving kesisi perkerasan pada jejak roda disebabkan terlalu rendahnya air void.</a:t>
            </a:r>
          </a:p>
          <a:p>
            <a:pPr algn="just" eaLnBrk="1" hangingPunct="1"/>
            <a:r>
              <a:rPr lang="en-US" sz="2400" b="1" smtClean="0">
                <a:latin typeface="Comic Sans MS" pitchFamily="66" charset="0"/>
              </a:rPr>
              <a:t>6) Moisture Damage, air void yg saling berhubungan dalam campuran yang telah dipadatkan sangat mudah dimasuki air dan menjadi rusak, hal ini berhubungan dgn permeabilitas, ukuran nominal maksimum agregat dan tebal hamparan.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228600"/>
            <a:ext cx="7467600" cy="1066800"/>
          </a:xfrm>
          <a:solidFill>
            <a:schemeClr val="accent1"/>
          </a:solidFill>
        </p:spPr>
        <p:txBody>
          <a:bodyPr>
            <a:normAutofit fontScale="90000"/>
          </a:bodyPr>
          <a:lstStyle/>
          <a:p>
            <a:pPr eaLnBrk="1" hangingPunct="1"/>
            <a:r>
              <a:rPr lang="en-US" sz="3200" b="1" smtClean="0">
                <a:latin typeface="Comic Sans MS" pitchFamily="66" charset="0"/>
              </a:rPr>
              <a:t>FAKTOR YG MEMPENGARUHI PEMADATAN</a:t>
            </a:r>
          </a:p>
        </p:txBody>
      </p:sp>
      <p:sp>
        <p:nvSpPr>
          <p:cNvPr id="66563" name="Slide Number Placeholder 5"/>
          <p:cNvSpPr>
            <a:spLocks noGrp="1"/>
          </p:cNvSpPr>
          <p:nvPr>
            <p:ph type="sldNum" sz="quarter" idx="12"/>
          </p:nvPr>
        </p:nvSpPr>
        <p:spPr>
          <a:noFill/>
        </p:spPr>
        <p:txBody>
          <a:bodyPr/>
          <a:lstStyle/>
          <a:p>
            <a:fld id="{DF9685D1-41BD-421B-970E-33C680D84591}" type="slidenum">
              <a:rPr lang="en-US" smtClean="0"/>
              <a:pPr/>
              <a:t>63</a:t>
            </a:fld>
            <a:endParaRPr lang="en-US" smtClean="0"/>
          </a:p>
        </p:txBody>
      </p:sp>
      <p:sp>
        <p:nvSpPr>
          <p:cNvPr id="34819" name="Rectangle 3"/>
          <p:cNvSpPr>
            <a:spLocks noGrp="1" noChangeArrowheads="1"/>
          </p:cNvSpPr>
          <p:nvPr>
            <p:ph sz="quarter" idx="1"/>
          </p:nvPr>
        </p:nvSpPr>
        <p:spPr>
          <a:xfrm>
            <a:off x="228600" y="1600200"/>
            <a:ext cx="7543800" cy="4876800"/>
          </a:xfrm>
          <a:solidFill>
            <a:srgbClr val="FFFFCC"/>
          </a:solidFill>
        </p:spPr>
        <p:txBody>
          <a:bodyPr>
            <a:normAutofit/>
          </a:bodyPr>
          <a:lstStyle/>
          <a:p>
            <a:pPr algn="just" eaLnBrk="1" hangingPunct="1">
              <a:lnSpc>
                <a:spcPct val="90000"/>
              </a:lnSpc>
            </a:pPr>
            <a:r>
              <a:rPr lang="en-US" sz="2000" b="1" dirty="0" smtClean="0">
                <a:solidFill>
                  <a:srgbClr val="FF0000"/>
                </a:solidFill>
                <a:latin typeface="Comic Sans MS" pitchFamily="66" charset="0"/>
              </a:rPr>
              <a:t>1) ENVIRONMENTAL FACTORS, TEMPERATURE: ground temperature, wind speed, solar flux.</a:t>
            </a:r>
          </a:p>
          <a:p>
            <a:pPr algn="just" eaLnBrk="1" hangingPunct="1">
              <a:lnSpc>
                <a:spcPct val="90000"/>
              </a:lnSpc>
            </a:pPr>
            <a:r>
              <a:rPr lang="en-US" sz="2000" b="1" dirty="0" smtClean="0">
                <a:solidFill>
                  <a:srgbClr val="002060"/>
                </a:solidFill>
                <a:latin typeface="Comic Sans MS" pitchFamily="66" charset="0"/>
              </a:rPr>
              <a:t>2) MIX PROPERTY FACTORS, AGGREGATE : </a:t>
            </a:r>
            <a:r>
              <a:rPr lang="en-US" sz="2000" b="1" dirty="0" err="1" smtClean="0">
                <a:solidFill>
                  <a:srgbClr val="002060"/>
                </a:solidFill>
                <a:latin typeface="Comic Sans MS" pitchFamily="66" charset="0"/>
              </a:rPr>
              <a:t>gradasi</a:t>
            </a:r>
            <a:r>
              <a:rPr lang="en-US" sz="2000" b="1" dirty="0" smtClean="0">
                <a:solidFill>
                  <a:srgbClr val="002060"/>
                </a:solidFill>
                <a:latin typeface="Comic Sans MS" pitchFamily="66" charset="0"/>
              </a:rPr>
              <a:t>, </a:t>
            </a:r>
            <a:r>
              <a:rPr lang="en-US" sz="2000" b="1" dirty="0" err="1" smtClean="0">
                <a:solidFill>
                  <a:srgbClr val="002060"/>
                </a:solidFill>
                <a:latin typeface="Comic Sans MS" pitchFamily="66" charset="0"/>
              </a:rPr>
              <a:t>ukuran</a:t>
            </a:r>
            <a:r>
              <a:rPr lang="en-US" sz="2000" b="1" dirty="0" smtClean="0">
                <a:solidFill>
                  <a:srgbClr val="002060"/>
                </a:solidFill>
                <a:latin typeface="Comic Sans MS" pitchFamily="66" charset="0"/>
              </a:rPr>
              <a:t>, </a:t>
            </a:r>
            <a:r>
              <a:rPr lang="en-US" sz="2000" b="1" dirty="0" err="1" smtClean="0">
                <a:solidFill>
                  <a:srgbClr val="002060"/>
                </a:solidFill>
                <a:latin typeface="Comic Sans MS" pitchFamily="66" charset="0"/>
              </a:rPr>
              <a:t>bentuk</a:t>
            </a:r>
            <a:r>
              <a:rPr lang="en-US" sz="2000" b="1" dirty="0" smtClean="0">
                <a:solidFill>
                  <a:srgbClr val="002060"/>
                </a:solidFill>
                <a:latin typeface="Comic Sans MS" pitchFamily="66" charset="0"/>
              </a:rPr>
              <a:t>, fractured faces, volume, ASPAL BINDER: </a:t>
            </a:r>
            <a:r>
              <a:rPr lang="en-US" sz="2000" b="1" dirty="0" err="1" smtClean="0">
                <a:solidFill>
                  <a:srgbClr val="002060"/>
                </a:solidFill>
                <a:latin typeface="Comic Sans MS" pitchFamily="66" charset="0"/>
              </a:rPr>
              <a:t>sifat</a:t>
            </a:r>
            <a:r>
              <a:rPr lang="en-US" sz="2000" b="1" dirty="0" smtClean="0">
                <a:solidFill>
                  <a:srgbClr val="002060"/>
                </a:solidFill>
                <a:latin typeface="Comic Sans MS" pitchFamily="66" charset="0"/>
              </a:rPr>
              <a:t> </a:t>
            </a:r>
            <a:r>
              <a:rPr lang="en-US" sz="2000" b="1" dirty="0" err="1" smtClean="0">
                <a:solidFill>
                  <a:srgbClr val="002060"/>
                </a:solidFill>
                <a:latin typeface="Comic Sans MS" pitchFamily="66" charset="0"/>
              </a:rPr>
              <a:t>kimia</a:t>
            </a:r>
            <a:r>
              <a:rPr lang="en-US" sz="2000" b="1" dirty="0" smtClean="0">
                <a:solidFill>
                  <a:srgbClr val="002060"/>
                </a:solidFill>
                <a:latin typeface="Comic Sans MS" pitchFamily="66" charset="0"/>
              </a:rPr>
              <a:t>, </a:t>
            </a:r>
            <a:r>
              <a:rPr lang="en-US" sz="2000" b="1" dirty="0" err="1" smtClean="0">
                <a:solidFill>
                  <a:srgbClr val="002060"/>
                </a:solidFill>
                <a:latin typeface="Comic Sans MS" pitchFamily="66" charset="0"/>
              </a:rPr>
              <a:t>sifat</a:t>
            </a:r>
            <a:r>
              <a:rPr lang="en-US" sz="2000" b="1" dirty="0" smtClean="0">
                <a:solidFill>
                  <a:srgbClr val="002060"/>
                </a:solidFill>
                <a:latin typeface="Comic Sans MS" pitchFamily="66" charset="0"/>
              </a:rPr>
              <a:t> </a:t>
            </a:r>
            <a:r>
              <a:rPr lang="en-US" sz="2000" b="1" dirty="0" err="1" smtClean="0">
                <a:solidFill>
                  <a:srgbClr val="002060"/>
                </a:solidFill>
                <a:latin typeface="Comic Sans MS" pitchFamily="66" charset="0"/>
              </a:rPr>
              <a:t>phisik</a:t>
            </a:r>
            <a:r>
              <a:rPr lang="en-US" sz="2000" b="1" dirty="0" smtClean="0">
                <a:solidFill>
                  <a:srgbClr val="002060"/>
                </a:solidFill>
                <a:latin typeface="Comic Sans MS" pitchFamily="66" charset="0"/>
              </a:rPr>
              <a:t> </a:t>
            </a:r>
            <a:r>
              <a:rPr lang="en-US" sz="2000" b="1" dirty="0" err="1" smtClean="0">
                <a:solidFill>
                  <a:srgbClr val="002060"/>
                </a:solidFill>
                <a:latin typeface="Comic Sans MS" pitchFamily="66" charset="0"/>
              </a:rPr>
              <a:t>dan</a:t>
            </a:r>
            <a:r>
              <a:rPr lang="en-US" sz="2000" b="1" dirty="0" smtClean="0">
                <a:solidFill>
                  <a:srgbClr val="002060"/>
                </a:solidFill>
                <a:latin typeface="Comic Sans MS" pitchFamily="66" charset="0"/>
              </a:rPr>
              <a:t> </a:t>
            </a:r>
            <a:r>
              <a:rPr lang="en-US" sz="2000" b="1" dirty="0" err="1" smtClean="0">
                <a:solidFill>
                  <a:srgbClr val="002060"/>
                </a:solidFill>
                <a:latin typeface="Comic Sans MS" pitchFamily="66" charset="0"/>
              </a:rPr>
              <a:t>jumlahnya</a:t>
            </a:r>
            <a:endParaRPr lang="en-US" sz="2000" b="1" dirty="0" smtClean="0">
              <a:solidFill>
                <a:srgbClr val="002060"/>
              </a:solidFill>
              <a:latin typeface="Comic Sans MS" pitchFamily="66" charset="0"/>
            </a:endParaRPr>
          </a:p>
          <a:p>
            <a:pPr algn="just" eaLnBrk="1" hangingPunct="1">
              <a:lnSpc>
                <a:spcPct val="90000"/>
              </a:lnSpc>
            </a:pPr>
            <a:r>
              <a:rPr lang="en-US" sz="2000" b="1" dirty="0" smtClean="0">
                <a:solidFill>
                  <a:srgbClr val="FF0000"/>
                </a:solidFill>
                <a:latin typeface="Comic Sans MS" pitchFamily="66" charset="0"/>
              </a:rPr>
              <a:t>3) CONSTRUCTION FACTORS, </a:t>
            </a:r>
            <a:r>
              <a:rPr lang="en-US" sz="2000" b="1" dirty="0" err="1" smtClean="0">
                <a:solidFill>
                  <a:srgbClr val="FF0000"/>
                </a:solidFill>
                <a:latin typeface="Comic Sans MS" pitchFamily="66" charset="0"/>
              </a:rPr>
              <a:t>roller,jenis</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jumlah</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kecepatan</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dan</a:t>
            </a:r>
            <a:r>
              <a:rPr lang="en-US" sz="2000" b="1" dirty="0" smtClean="0">
                <a:solidFill>
                  <a:srgbClr val="FF0000"/>
                </a:solidFill>
                <a:latin typeface="Comic Sans MS" pitchFamily="66" charset="0"/>
              </a:rPr>
              <a:t> timing, </a:t>
            </a:r>
            <a:r>
              <a:rPr lang="en-US" sz="2000" b="1" dirty="0" err="1" smtClean="0">
                <a:solidFill>
                  <a:srgbClr val="FF0000"/>
                </a:solidFill>
                <a:latin typeface="Comic Sans MS" pitchFamily="66" charset="0"/>
              </a:rPr>
              <a:t>jumlah</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lintasan</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tebal</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hamparan</a:t>
            </a:r>
            <a:r>
              <a:rPr lang="en-US" sz="2000" b="1" dirty="0" smtClean="0">
                <a:solidFill>
                  <a:srgbClr val="FF0000"/>
                </a:solidFill>
                <a:latin typeface="Comic Sans MS" pitchFamily="66" charset="0"/>
              </a:rPr>
              <a:t>, FAKTOR LAIN; </a:t>
            </a:r>
            <a:r>
              <a:rPr lang="en-US" sz="2000" b="1" dirty="0" err="1" smtClean="0">
                <a:solidFill>
                  <a:srgbClr val="FF0000"/>
                </a:solidFill>
                <a:latin typeface="Comic Sans MS" pitchFamily="66" charset="0"/>
              </a:rPr>
              <a:t>termperatur</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produksi</a:t>
            </a:r>
            <a:r>
              <a:rPr lang="en-US" sz="2000" b="1" dirty="0" smtClean="0">
                <a:solidFill>
                  <a:srgbClr val="FF0000"/>
                </a:solidFill>
                <a:latin typeface="Comic Sans MS" pitchFamily="66" charset="0"/>
              </a:rPr>
              <a:t> AMP, </a:t>
            </a:r>
            <a:r>
              <a:rPr lang="en-US" sz="2000" b="1" dirty="0" err="1" smtClean="0">
                <a:solidFill>
                  <a:srgbClr val="FF0000"/>
                </a:solidFill>
                <a:latin typeface="Comic Sans MS" pitchFamily="66" charset="0"/>
              </a:rPr>
              <a:t>jarak</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angkut</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waktu</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tempuh</a:t>
            </a:r>
            <a:r>
              <a:rPr lang="en-US" sz="2000" b="1" dirty="0" smtClean="0">
                <a:solidFill>
                  <a:srgbClr val="FF0000"/>
                </a:solidFill>
                <a:latin typeface="Comic Sans MS" pitchFamily="66" charset="0"/>
              </a:rPr>
              <a:t> </a:t>
            </a:r>
            <a:r>
              <a:rPr lang="en-US" sz="2000" b="1" dirty="0" err="1" smtClean="0">
                <a:solidFill>
                  <a:srgbClr val="FF0000"/>
                </a:solidFill>
                <a:latin typeface="Comic Sans MS" pitchFamily="66" charset="0"/>
              </a:rPr>
              <a:t>dan</a:t>
            </a:r>
            <a:r>
              <a:rPr lang="en-US" sz="2000" b="1" dirty="0" smtClean="0">
                <a:solidFill>
                  <a:srgbClr val="FF0000"/>
                </a:solidFill>
                <a:latin typeface="Comic Sans MS" pitchFamily="66" charset="0"/>
              </a:rPr>
              <a:t> foundation support.</a:t>
            </a:r>
          </a:p>
          <a:p>
            <a:pPr algn="just" eaLnBrk="1" hangingPunct="1">
              <a:lnSpc>
                <a:spcPct val="90000"/>
              </a:lnSpc>
            </a:pPr>
            <a:r>
              <a:rPr lang="en-US" sz="2000" b="1" dirty="0" smtClean="0">
                <a:latin typeface="Comic Sans MS" pitchFamily="66" charset="0"/>
              </a:rPr>
              <a:t>Environmental </a:t>
            </a:r>
            <a:r>
              <a:rPr lang="en-US" sz="2000" b="1" dirty="0" err="1" smtClean="0">
                <a:latin typeface="Comic Sans MS" pitchFamily="66" charset="0"/>
              </a:rPr>
              <a:t>faktor</a:t>
            </a:r>
            <a:r>
              <a:rPr lang="en-US" sz="2000" b="1" dirty="0" smtClean="0">
                <a:latin typeface="Comic Sans MS" pitchFamily="66" charset="0"/>
              </a:rPr>
              <a:t> </a:t>
            </a:r>
            <a:r>
              <a:rPr lang="en-US" sz="2000" b="1" dirty="0" err="1" smtClean="0">
                <a:latin typeface="Comic Sans MS" pitchFamily="66" charset="0"/>
              </a:rPr>
              <a:t>ditentukan</a:t>
            </a:r>
            <a:r>
              <a:rPr lang="en-US" sz="2000" b="1" dirty="0" smtClean="0">
                <a:latin typeface="Comic Sans MS" pitchFamily="66" charset="0"/>
              </a:rPr>
              <a:t> </a:t>
            </a:r>
            <a:r>
              <a:rPr lang="en-US" sz="2000" b="1" dirty="0" err="1" smtClean="0">
                <a:latin typeface="Comic Sans MS" pitchFamily="66" charset="0"/>
              </a:rPr>
              <a:t>kapan</a:t>
            </a:r>
            <a:r>
              <a:rPr lang="en-US" sz="2000" b="1" dirty="0" smtClean="0">
                <a:latin typeface="Comic Sans MS" pitchFamily="66" charset="0"/>
              </a:rPr>
              <a:t> </a:t>
            </a:r>
            <a:r>
              <a:rPr lang="en-US" sz="2000" b="1" dirty="0" err="1" smtClean="0">
                <a:latin typeface="Comic Sans MS" pitchFamily="66" charset="0"/>
              </a:rPr>
              <a:t>pengaspalan</a:t>
            </a:r>
            <a:r>
              <a:rPr lang="en-US" sz="2000" b="1" dirty="0" smtClean="0">
                <a:latin typeface="Comic Sans MS" pitchFamily="66" charset="0"/>
              </a:rPr>
              <a:t> </a:t>
            </a:r>
            <a:r>
              <a:rPr lang="en-US" sz="2000" b="1" dirty="0" err="1" smtClean="0">
                <a:latin typeface="Comic Sans MS" pitchFamily="66" charset="0"/>
              </a:rPr>
              <a:t>dilakukan</a:t>
            </a:r>
            <a:r>
              <a:rPr lang="en-US" sz="2000" b="1" dirty="0" smtClean="0">
                <a:latin typeface="Comic Sans MS" pitchFamily="66" charset="0"/>
              </a:rPr>
              <a:t>.</a:t>
            </a:r>
          </a:p>
          <a:p>
            <a:pPr algn="just" eaLnBrk="1" hangingPunct="1">
              <a:lnSpc>
                <a:spcPct val="90000"/>
              </a:lnSpc>
            </a:pPr>
            <a:r>
              <a:rPr lang="en-US" sz="2000" b="1" dirty="0" err="1" smtClean="0">
                <a:latin typeface="Comic Sans MS" pitchFamily="66" charset="0"/>
              </a:rPr>
              <a:t>Contruction</a:t>
            </a:r>
            <a:r>
              <a:rPr lang="en-US" sz="2000" b="1" dirty="0" smtClean="0">
                <a:latin typeface="Comic Sans MS" pitchFamily="66" charset="0"/>
              </a:rPr>
              <a:t> factor yang paling </a:t>
            </a:r>
            <a:r>
              <a:rPr lang="en-US" sz="2000" b="1" dirty="0" err="1" smtClean="0">
                <a:latin typeface="Comic Sans MS" pitchFamily="66" charset="0"/>
              </a:rPr>
              <a:t>dapat</a:t>
            </a:r>
            <a:r>
              <a:rPr lang="en-US" sz="2000" b="1" dirty="0" smtClean="0">
                <a:latin typeface="Comic Sans MS" pitchFamily="66" charset="0"/>
              </a:rPr>
              <a:t> </a:t>
            </a:r>
            <a:r>
              <a:rPr lang="en-US" sz="2000" b="1" dirty="0" err="1" smtClean="0">
                <a:latin typeface="Comic Sans MS" pitchFamily="66" charset="0"/>
              </a:rPr>
              <a:t>dikendalikan</a:t>
            </a:r>
            <a:r>
              <a:rPr lang="en-US" sz="2000" b="1" dirty="0" smtClean="0">
                <a:latin typeface="Comic Sans MS" pitchFamily="66" charset="0"/>
              </a:rPr>
              <a:t> </a:t>
            </a:r>
            <a:r>
              <a:rPr lang="en-US" sz="2000" b="1" dirty="0" err="1" smtClean="0">
                <a:latin typeface="Comic Sans MS" pitchFamily="66" charset="0"/>
              </a:rPr>
              <a:t>diadaptasi</a:t>
            </a:r>
            <a:r>
              <a:rPr lang="en-US" sz="2000" b="1" dirty="0" smtClean="0">
                <a:latin typeface="Comic Sans MS" pitchFamily="66" charset="0"/>
              </a:rPr>
              <a:t> </a:t>
            </a:r>
            <a:r>
              <a:rPr lang="en-US" sz="2000" b="1" dirty="0" err="1" smtClean="0">
                <a:latin typeface="Comic Sans MS" pitchFamily="66" charset="0"/>
              </a:rPr>
              <a:t>untuk</a:t>
            </a:r>
            <a:r>
              <a:rPr lang="en-US" sz="2000" b="1" dirty="0" smtClean="0">
                <a:latin typeface="Comic Sans MS" pitchFamily="66" charset="0"/>
              </a:rPr>
              <a:t> </a:t>
            </a:r>
            <a:r>
              <a:rPr lang="en-US" sz="2000" b="1" dirty="0" err="1" smtClean="0">
                <a:latin typeface="Comic Sans MS" pitchFamily="66" charset="0"/>
              </a:rPr>
              <a:t>seluruh</a:t>
            </a:r>
            <a:r>
              <a:rPr lang="en-US" sz="2000" b="1" dirty="0" smtClean="0">
                <a:latin typeface="Comic Sans MS" pitchFamily="66" charset="0"/>
              </a:rPr>
              <a:t> </a:t>
            </a:r>
            <a:r>
              <a:rPr lang="en-US" sz="2000" b="1" dirty="0" err="1" smtClean="0">
                <a:latin typeface="Comic Sans MS" pitchFamily="66" charset="0"/>
              </a:rPr>
              <a:t>pemadatan</a:t>
            </a:r>
            <a:r>
              <a:rPr lang="en-US" sz="2000" b="1" dirty="0" smtClean="0">
                <a:latin typeface="Comic Sans MS" pitchFamily="66" charset="0"/>
              </a:rPr>
              <a:t>.</a:t>
            </a:r>
          </a:p>
          <a:p>
            <a:pPr algn="just" eaLnBrk="1" hangingPunct="1">
              <a:lnSpc>
                <a:spcPct val="90000"/>
              </a:lnSpc>
            </a:pPr>
            <a:r>
              <a:rPr lang="en-US" sz="2000" b="1" dirty="0" err="1" smtClean="0">
                <a:latin typeface="Comic Sans MS" pitchFamily="66" charset="0"/>
              </a:rPr>
              <a:t>Temperatur</a:t>
            </a:r>
            <a:r>
              <a:rPr lang="en-US" sz="2000" b="1" dirty="0" smtClean="0">
                <a:latin typeface="Comic Sans MS" pitchFamily="66" charset="0"/>
              </a:rPr>
              <a:t> </a:t>
            </a:r>
            <a:r>
              <a:rPr lang="en-US" sz="2000" b="1" dirty="0" err="1" smtClean="0">
                <a:latin typeface="Comic Sans MS" pitchFamily="66" charset="0"/>
              </a:rPr>
              <a:t>akhir</a:t>
            </a:r>
            <a:r>
              <a:rPr lang="en-US" sz="2000" b="1" dirty="0" smtClean="0">
                <a:latin typeface="Comic Sans MS" pitchFamily="66" charset="0"/>
              </a:rPr>
              <a:t> </a:t>
            </a:r>
            <a:r>
              <a:rPr lang="en-US" sz="2000" b="1" dirty="0" err="1" smtClean="0">
                <a:latin typeface="Comic Sans MS" pitchFamily="66" charset="0"/>
              </a:rPr>
              <a:t>pemadatan</a:t>
            </a:r>
            <a:r>
              <a:rPr lang="en-US" sz="2000" b="1" dirty="0" smtClean="0">
                <a:latin typeface="Comic Sans MS" pitchFamily="66" charset="0"/>
              </a:rPr>
              <a:t> </a:t>
            </a:r>
            <a:r>
              <a:rPr lang="en-US" sz="2000" b="1" dirty="0" err="1" smtClean="0">
                <a:latin typeface="Comic Sans MS" pitchFamily="66" charset="0"/>
              </a:rPr>
              <a:t>disebut</a:t>
            </a:r>
            <a:r>
              <a:rPr lang="en-US" sz="2000" b="1" dirty="0" smtClean="0">
                <a:latin typeface="Comic Sans MS" pitchFamily="66" charset="0"/>
              </a:rPr>
              <a:t> </a:t>
            </a:r>
            <a:r>
              <a:rPr lang="en-US" sz="2000" b="1" dirty="0" smtClean="0">
                <a:solidFill>
                  <a:schemeClr val="hlink"/>
                </a:solidFill>
                <a:latin typeface="Comic Sans MS" pitchFamily="66" charset="0"/>
              </a:rPr>
              <a:t>CESSATION TEMPERATUR </a:t>
            </a:r>
            <a:r>
              <a:rPr lang="en-US" sz="2000" b="1" dirty="0" err="1" smtClean="0">
                <a:latin typeface="Comic Sans MS" pitchFamily="66" charset="0"/>
              </a:rPr>
              <a:t>dimana</a:t>
            </a:r>
            <a:r>
              <a:rPr lang="en-US" sz="2000" b="1" dirty="0" smtClean="0">
                <a:latin typeface="Comic Sans MS" pitchFamily="66" charset="0"/>
              </a:rPr>
              <a:t> </a:t>
            </a:r>
            <a:r>
              <a:rPr lang="en-US" sz="2000" b="1" dirty="0" err="1" smtClean="0">
                <a:latin typeface="Comic Sans MS" pitchFamily="66" charset="0"/>
              </a:rPr>
              <a:t>merupakan</a:t>
            </a:r>
            <a:r>
              <a:rPr lang="en-US" sz="2000" b="1" dirty="0" smtClean="0">
                <a:latin typeface="Comic Sans MS" pitchFamily="66" charset="0"/>
              </a:rPr>
              <a:t> </a:t>
            </a:r>
            <a:r>
              <a:rPr lang="en-US" sz="2000" b="1" dirty="0" err="1" smtClean="0">
                <a:latin typeface="Comic Sans MS" pitchFamily="66" charset="0"/>
              </a:rPr>
              <a:t>batas</a:t>
            </a:r>
            <a:r>
              <a:rPr lang="en-US" sz="2000" b="1" dirty="0" smtClean="0">
                <a:latin typeface="Comic Sans MS" pitchFamily="66" charset="0"/>
              </a:rPr>
              <a:t> </a:t>
            </a:r>
            <a:r>
              <a:rPr lang="en-US" sz="2000" b="1" dirty="0" err="1" smtClean="0">
                <a:latin typeface="Comic Sans MS" pitchFamily="66" charset="0"/>
              </a:rPr>
              <a:t>temperatur</a:t>
            </a:r>
            <a:r>
              <a:rPr lang="en-US" sz="2000" b="1" dirty="0" smtClean="0">
                <a:latin typeface="Comic Sans MS" pitchFamily="66" charset="0"/>
              </a:rPr>
              <a:t> </a:t>
            </a:r>
            <a:r>
              <a:rPr lang="en-US" sz="2000" b="1" dirty="0" err="1" smtClean="0">
                <a:latin typeface="Comic Sans MS" pitchFamily="66" charset="0"/>
              </a:rPr>
              <a:t>hotmix</a:t>
            </a:r>
            <a:r>
              <a:rPr lang="en-US" sz="2000" b="1" dirty="0" smtClean="0">
                <a:latin typeface="Comic Sans MS" pitchFamily="66" charset="0"/>
              </a:rPr>
              <a:t> </a:t>
            </a:r>
            <a:r>
              <a:rPr lang="en-US" sz="2000" b="1" dirty="0" err="1" smtClean="0">
                <a:latin typeface="Comic Sans MS" pitchFamily="66" charset="0"/>
              </a:rPr>
              <a:t>masih</a:t>
            </a:r>
            <a:r>
              <a:rPr lang="en-US" sz="2000" b="1" dirty="0" smtClean="0">
                <a:latin typeface="Comic Sans MS" pitchFamily="66" charset="0"/>
              </a:rPr>
              <a:t> </a:t>
            </a:r>
            <a:r>
              <a:rPr lang="en-US" sz="2000" b="1" dirty="0" err="1" smtClean="0">
                <a:latin typeface="Comic Sans MS" pitchFamily="66" charset="0"/>
              </a:rPr>
              <a:t>bisa</a:t>
            </a:r>
            <a:r>
              <a:rPr lang="en-US" sz="2000" b="1" dirty="0" smtClean="0">
                <a:latin typeface="Comic Sans MS" pitchFamily="66" charset="0"/>
              </a:rPr>
              <a:t> </a:t>
            </a:r>
            <a:r>
              <a:rPr lang="en-US" sz="2000" b="1" dirty="0" err="1" smtClean="0">
                <a:latin typeface="Comic Sans MS" pitchFamily="66" charset="0"/>
              </a:rPr>
              <a:t>dipadatkan</a:t>
            </a:r>
            <a:r>
              <a:rPr lang="en-US" sz="2000" b="1" dirty="0" smtClean="0">
                <a:latin typeface="Comic Sans MS" pitchFamily="66" charset="0"/>
              </a:rPr>
              <a:t> </a:t>
            </a:r>
            <a:r>
              <a:rPr lang="en-US" sz="2000" b="1" dirty="0" err="1" smtClean="0">
                <a:latin typeface="Comic Sans MS" pitchFamily="66" charset="0"/>
              </a:rPr>
              <a:t>yaitu</a:t>
            </a:r>
            <a:r>
              <a:rPr lang="en-US" sz="2000" b="1" dirty="0" smtClean="0">
                <a:latin typeface="Comic Sans MS" pitchFamily="66" charset="0"/>
              </a:rPr>
              <a:t> 79 C (175 F)</a:t>
            </a:r>
            <a:endParaRPr lang="en-US" sz="2000" b="1" dirty="0" smtClean="0">
              <a:solidFill>
                <a:schemeClr val="hlink"/>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8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8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8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48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4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autoUpdateAnimBg="0"/>
      <p:bldP spid="34819"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7467600" cy="579438"/>
          </a:xfrm>
          <a:solidFill>
            <a:schemeClr val="accent1"/>
          </a:solidFill>
        </p:spPr>
        <p:txBody>
          <a:bodyPr>
            <a:normAutofit fontScale="90000"/>
          </a:bodyPr>
          <a:lstStyle/>
          <a:p>
            <a:pPr eaLnBrk="1" hangingPunct="1"/>
            <a:r>
              <a:rPr lang="en-US" sz="3200" b="1" smtClean="0">
                <a:latin typeface="Comic Sans MS" pitchFamily="66" charset="0"/>
              </a:rPr>
              <a:t>PERTIMBANGAN PEMADATAN</a:t>
            </a:r>
          </a:p>
        </p:txBody>
      </p:sp>
      <p:sp>
        <p:nvSpPr>
          <p:cNvPr id="67587" name="Slide Number Placeholder 5"/>
          <p:cNvSpPr>
            <a:spLocks noGrp="1"/>
          </p:cNvSpPr>
          <p:nvPr>
            <p:ph type="sldNum" sz="quarter" idx="12"/>
          </p:nvPr>
        </p:nvSpPr>
        <p:spPr>
          <a:noFill/>
        </p:spPr>
        <p:txBody>
          <a:bodyPr/>
          <a:lstStyle/>
          <a:p>
            <a:fld id="{FC1E2AB5-7640-4930-901F-144B826D6DBC}" type="slidenum">
              <a:rPr lang="en-US" smtClean="0"/>
              <a:pPr/>
              <a:t>64</a:t>
            </a:fld>
            <a:endParaRPr lang="en-US" smtClean="0"/>
          </a:p>
        </p:txBody>
      </p:sp>
      <p:sp>
        <p:nvSpPr>
          <p:cNvPr id="35843" name="Rectangle 3"/>
          <p:cNvSpPr>
            <a:spLocks noGrp="1" noChangeArrowheads="1"/>
          </p:cNvSpPr>
          <p:nvPr>
            <p:ph sz="quarter" idx="1"/>
          </p:nvPr>
        </p:nvSpPr>
        <p:spPr>
          <a:xfrm>
            <a:off x="228600" y="1219200"/>
            <a:ext cx="8153400" cy="5029200"/>
          </a:xfrm>
          <a:solidFill>
            <a:srgbClr val="FFFFCC"/>
          </a:solidFill>
        </p:spPr>
        <p:txBody>
          <a:bodyPr>
            <a:normAutofit lnSpcReduction="10000"/>
          </a:bodyPr>
          <a:lstStyle/>
          <a:p>
            <a:pPr algn="just" eaLnBrk="1" hangingPunct="1">
              <a:lnSpc>
                <a:spcPct val="90000"/>
              </a:lnSpc>
              <a:defRPr/>
            </a:pPr>
            <a:r>
              <a:rPr lang="en-US" sz="2400" b="1" dirty="0" smtClean="0">
                <a:solidFill>
                  <a:srgbClr val="FF0000"/>
                </a:solidFill>
                <a:latin typeface="Comic Sans MS" pitchFamily="66" charset="0"/>
              </a:rPr>
              <a:t>Agar </a:t>
            </a:r>
            <a:r>
              <a:rPr lang="en-US" sz="2400" b="1" dirty="0" err="1" smtClean="0">
                <a:solidFill>
                  <a:srgbClr val="FF0000"/>
                </a:solidFill>
                <a:latin typeface="Comic Sans MS" pitchFamily="66" charset="0"/>
              </a:rPr>
              <a:t>diperoleh</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usaha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pemadatan</a:t>
            </a:r>
            <a:r>
              <a:rPr lang="en-US" sz="2400" b="1" dirty="0" smtClean="0">
                <a:solidFill>
                  <a:srgbClr val="FF0000"/>
                </a:solidFill>
                <a:latin typeface="Comic Sans MS" pitchFamily="66" charset="0"/>
              </a:rPr>
              <a:t> yang </a:t>
            </a:r>
            <a:r>
              <a:rPr lang="en-US" sz="2400" b="1" dirty="0" err="1" smtClean="0">
                <a:solidFill>
                  <a:srgbClr val="FF0000"/>
                </a:solidFill>
                <a:latin typeface="Comic Sans MS" pitchFamily="66" charset="0"/>
              </a:rPr>
              <a:t>menguntungkan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maka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alat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pemadat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dapat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dilakukan</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pada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hamparan</a:t>
            </a:r>
            <a:r>
              <a:rPr lang="en-US" sz="2400" b="1" dirty="0" smtClean="0">
                <a:solidFill>
                  <a:srgbClr val="FF0000"/>
                </a:solidFill>
                <a:latin typeface="Comic Sans MS" pitchFamily="66" charset="0"/>
              </a:rPr>
              <a:t> yang </a:t>
            </a:r>
            <a:r>
              <a:rPr lang="en-US" sz="2400" b="1" dirty="0" err="1" smtClean="0">
                <a:solidFill>
                  <a:srgbClr val="FF0000"/>
                </a:solidFill>
                <a:latin typeface="Comic Sans MS" pitchFamily="66" charset="0"/>
              </a:rPr>
              <a:t>dapat</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memerima</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pemadatan</a:t>
            </a:r>
            <a:r>
              <a:rPr lang="en-US" sz="2400" b="1" dirty="0" smtClean="0">
                <a:solidFill>
                  <a:srgbClr val="FF0000"/>
                </a:solidFill>
                <a:latin typeface="Comic Sans MS" pitchFamily="66" charset="0"/>
              </a:rPr>
              <a:t> yang </a:t>
            </a:r>
            <a:r>
              <a:rPr lang="en-US" sz="2400" b="1" dirty="0" err="1" smtClean="0">
                <a:solidFill>
                  <a:srgbClr val="FF0000"/>
                </a:solidFill>
                <a:latin typeface="Comic Sans MS" pitchFamily="66" charset="0"/>
              </a:rPr>
              <a:t>tidak</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menyebabkan</a:t>
            </a:r>
            <a:r>
              <a:rPr lang="en-US" sz="2400" b="1" dirty="0" smtClean="0">
                <a:solidFill>
                  <a:srgbClr val="FF0000"/>
                </a:solidFill>
                <a:latin typeface="Comic Sans MS" pitchFamily="66" charset="0"/>
              </a:rPr>
              <a:t> shoving (</a:t>
            </a:r>
            <a:r>
              <a:rPr lang="en-US" sz="2400" b="1" dirty="0" err="1" smtClean="0">
                <a:solidFill>
                  <a:srgbClr val="FF0000"/>
                </a:solidFill>
                <a:latin typeface="Comic Sans MS" pitchFamily="66" charset="0"/>
              </a:rPr>
              <a:t>temperatur</a:t>
            </a:r>
            <a:r>
              <a:rPr lang="en-US" sz="2400" b="1" dirty="0" smtClean="0">
                <a:solidFill>
                  <a:srgbClr val="FF0000"/>
                </a:solidFill>
                <a:latin typeface="Comic Sans MS" pitchFamily="66" charset="0"/>
              </a:rPr>
              <a:t> </a:t>
            </a:r>
            <a:r>
              <a:rPr lang="en-US" sz="2400" b="1" dirty="0" err="1" smtClean="0">
                <a:solidFill>
                  <a:srgbClr val="FF0000"/>
                </a:solidFill>
                <a:latin typeface="Comic Sans MS" pitchFamily="66" charset="0"/>
              </a:rPr>
              <a:t>tinggi</a:t>
            </a:r>
            <a:r>
              <a:rPr lang="en-US" sz="2400" b="1" dirty="0" smtClean="0">
                <a:solidFill>
                  <a:srgbClr val="FF0000"/>
                </a:solidFill>
                <a:latin typeface="Comic Sans MS" pitchFamily="66" charset="0"/>
              </a:rPr>
              <a:t>)</a:t>
            </a:r>
          </a:p>
          <a:p>
            <a:pPr algn="just" eaLnBrk="1" hangingPunct="1">
              <a:lnSpc>
                <a:spcPct val="90000"/>
              </a:lnSpc>
              <a:defRPr/>
            </a:pPr>
            <a:r>
              <a:rPr lang="en-US" sz="2400" b="1" dirty="0" err="1" smtClean="0">
                <a:latin typeface="Comic Sans MS" pitchFamily="66" charset="0"/>
              </a:rPr>
              <a:t>Menjamin</a:t>
            </a:r>
            <a:r>
              <a:rPr lang="en-US" sz="2400" b="1" dirty="0" smtClean="0">
                <a:latin typeface="Comic Sans MS" pitchFamily="66" charset="0"/>
              </a:rPr>
              <a:t> </a:t>
            </a:r>
            <a:r>
              <a:rPr lang="en-US" sz="2400" b="1" dirty="0" err="1" smtClean="0">
                <a:latin typeface="Comic Sans MS" pitchFamily="66" charset="0"/>
              </a:rPr>
              <a:t>hamparan</a:t>
            </a:r>
            <a:r>
              <a:rPr lang="en-US" sz="2400" b="1" dirty="0" smtClean="0">
                <a:latin typeface="Comic Sans MS" pitchFamily="66" charset="0"/>
              </a:rPr>
              <a:t> </a:t>
            </a:r>
            <a:r>
              <a:rPr lang="en-US" sz="2400" b="1" dirty="0" err="1" smtClean="0">
                <a:latin typeface="Comic Sans MS" pitchFamily="66" charset="0"/>
              </a:rPr>
              <a:t>dipadatkan</a:t>
            </a:r>
            <a:r>
              <a:rPr lang="en-US" sz="2400" b="1" dirty="0" smtClean="0">
                <a:latin typeface="Comic Sans MS" pitchFamily="66" charset="0"/>
              </a:rPr>
              <a:t> </a:t>
            </a:r>
            <a:r>
              <a:rPr lang="en-US" sz="2400" b="1" dirty="0" err="1" smtClean="0">
                <a:latin typeface="Comic Sans MS" pitchFamily="66" charset="0"/>
              </a:rPr>
              <a:t>mencapai</a:t>
            </a:r>
            <a:r>
              <a:rPr lang="en-US" sz="2400" b="1" dirty="0" smtClean="0">
                <a:latin typeface="Comic Sans MS" pitchFamily="66" charset="0"/>
              </a:rPr>
              <a:t> </a:t>
            </a:r>
            <a:r>
              <a:rPr lang="en-US" sz="2400" b="1" dirty="0" err="1" smtClean="0">
                <a:latin typeface="Comic Sans MS" pitchFamily="66" charset="0"/>
              </a:rPr>
              <a:t>kadar</a:t>
            </a:r>
            <a:r>
              <a:rPr lang="en-US" sz="2400" b="1" dirty="0" smtClean="0">
                <a:latin typeface="Comic Sans MS" pitchFamily="66" charset="0"/>
              </a:rPr>
              <a:t> </a:t>
            </a:r>
            <a:r>
              <a:rPr lang="en-US" sz="2400" b="1" dirty="0" err="1" smtClean="0">
                <a:latin typeface="Comic Sans MS" pitchFamily="66" charset="0"/>
              </a:rPr>
              <a:t>pori</a:t>
            </a:r>
            <a:r>
              <a:rPr lang="en-US" sz="2400" b="1" dirty="0" smtClean="0">
                <a:latin typeface="Comic Sans MS" pitchFamily="66" charset="0"/>
              </a:rPr>
              <a:t> </a:t>
            </a:r>
            <a:r>
              <a:rPr lang="en-US" sz="2400" b="1" dirty="0" err="1" smtClean="0">
                <a:latin typeface="Comic Sans MS" pitchFamily="66" charset="0"/>
              </a:rPr>
              <a:t>yg</a:t>
            </a:r>
            <a:r>
              <a:rPr lang="en-US" sz="2400" b="1" dirty="0" smtClean="0">
                <a:latin typeface="Comic Sans MS" pitchFamily="66" charset="0"/>
              </a:rPr>
              <a:t> </a:t>
            </a:r>
            <a:r>
              <a:rPr lang="en-US" sz="2400" b="1" dirty="0" err="1" smtClean="0">
                <a:latin typeface="Comic Sans MS" pitchFamily="66" charset="0"/>
              </a:rPr>
              <a:t>ditetapkan</a:t>
            </a:r>
            <a:r>
              <a:rPr lang="en-US" sz="2400" b="1" dirty="0" smtClean="0">
                <a:latin typeface="Comic Sans MS" pitchFamily="66" charset="0"/>
              </a:rPr>
              <a:t> </a:t>
            </a:r>
            <a:r>
              <a:rPr lang="en-US" sz="2400" b="1" dirty="0" err="1" smtClean="0">
                <a:latin typeface="Comic Sans MS" pitchFamily="66" charset="0"/>
              </a:rPr>
              <a:t>sebelum</a:t>
            </a:r>
            <a:r>
              <a:rPr lang="en-US" sz="2400" b="1" dirty="0" smtClean="0">
                <a:latin typeface="Comic Sans MS" pitchFamily="66" charset="0"/>
              </a:rPr>
              <a:t> </a:t>
            </a:r>
            <a:r>
              <a:rPr lang="en-US" sz="2400" b="1" dirty="0" smtClean="0">
                <a:solidFill>
                  <a:schemeClr val="hlink"/>
                </a:solidFill>
                <a:latin typeface="Comic Sans MS" pitchFamily="66" charset="0"/>
              </a:rPr>
              <a:t>cessation </a:t>
            </a:r>
            <a:r>
              <a:rPr lang="en-US" sz="2400" b="1" dirty="0" err="1" smtClean="0">
                <a:solidFill>
                  <a:schemeClr val="hlink"/>
                </a:solidFill>
                <a:latin typeface="Comic Sans MS" pitchFamily="66" charset="0"/>
              </a:rPr>
              <a:t>temperatur</a:t>
            </a:r>
            <a:r>
              <a:rPr lang="en-US" sz="2400" b="1" dirty="0" smtClean="0">
                <a:solidFill>
                  <a:schemeClr val="hlink"/>
                </a:solidFill>
                <a:latin typeface="Comic Sans MS" pitchFamily="66" charset="0"/>
              </a:rPr>
              <a:t> (</a:t>
            </a:r>
            <a:r>
              <a:rPr lang="en-US" sz="2400" b="1" dirty="0" err="1" smtClean="0">
                <a:solidFill>
                  <a:schemeClr val="hlink"/>
                </a:solidFill>
                <a:latin typeface="Comic Sans MS" pitchFamily="66" charset="0"/>
              </a:rPr>
              <a:t>temperatur</a:t>
            </a:r>
            <a:r>
              <a:rPr lang="en-US" sz="2400" b="1" dirty="0" smtClean="0">
                <a:solidFill>
                  <a:schemeClr val="hlink"/>
                </a:solidFill>
                <a:latin typeface="Comic Sans MS" pitchFamily="66" charset="0"/>
              </a:rPr>
              <a:t> </a:t>
            </a:r>
            <a:r>
              <a:rPr lang="en-US" sz="2400" b="1" dirty="0" err="1" smtClean="0">
                <a:solidFill>
                  <a:schemeClr val="hlink"/>
                </a:solidFill>
                <a:latin typeface="Comic Sans MS" pitchFamily="66" charset="0"/>
              </a:rPr>
              <a:t>akhir</a:t>
            </a:r>
            <a:r>
              <a:rPr lang="en-US" sz="2400" b="1" dirty="0" smtClean="0">
                <a:solidFill>
                  <a:schemeClr val="hlink"/>
                </a:solidFill>
                <a:latin typeface="Comic Sans MS" pitchFamily="66" charset="0"/>
              </a:rPr>
              <a:t>)</a:t>
            </a:r>
            <a:r>
              <a:rPr lang="en-US" sz="2400" b="1" dirty="0" smtClean="0">
                <a:latin typeface="Comic Sans MS" pitchFamily="66" charset="0"/>
              </a:rPr>
              <a:t> </a:t>
            </a:r>
            <a:r>
              <a:rPr lang="en-US" sz="2400" b="1" dirty="0" err="1" smtClean="0">
                <a:latin typeface="Comic Sans MS" pitchFamily="66" charset="0"/>
              </a:rPr>
              <a:t>hal</a:t>
            </a:r>
            <a:r>
              <a:rPr lang="en-US" sz="2400" b="1" dirty="0" smtClean="0">
                <a:latin typeface="Comic Sans MS" pitchFamily="66" charset="0"/>
              </a:rPr>
              <a:t> </a:t>
            </a:r>
            <a:r>
              <a:rPr lang="en-US" sz="2400" b="1" dirty="0" err="1" smtClean="0">
                <a:latin typeface="Comic Sans MS" pitchFamily="66" charset="0"/>
              </a:rPr>
              <a:t>ini</a:t>
            </a:r>
            <a:r>
              <a:rPr lang="en-US" sz="2400" b="1" dirty="0" smtClean="0">
                <a:latin typeface="Comic Sans MS" pitchFamily="66" charset="0"/>
              </a:rPr>
              <a:t> </a:t>
            </a:r>
            <a:r>
              <a:rPr lang="en-US" sz="2400" b="1" dirty="0" err="1" smtClean="0">
                <a:latin typeface="Comic Sans MS" pitchFamily="66" charset="0"/>
              </a:rPr>
              <a:t>dapat</a:t>
            </a:r>
            <a:r>
              <a:rPr lang="en-US" sz="2400" b="1" dirty="0" smtClean="0">
                <a:latin typeface="Comic Sans MS" pitchFamily="66" charset="0"/>
              </a:rPr>
              <a:t> </a:t>
            </a:r>
            <a:r>
              <a:rPr lang="en-US" sz="2400" b="1" dirty="0" err="1" smtClean="0">
                <a:latin typeface="Comic Sans MS" pitchFamily="66" charset="0"/>
              </a:rPr>
              <a:t>dilakukan</a:t>
            </a:r>
            <a:r>
              <a:rPr lang="en-US" sz="2400" b="1" dirty="0" smtClean="0">
                <a:latin typeface="Comic Sans MS" pitchFamily="66" charset="0"/>
              </a:rPr>
              <a:t> </a:t>
            </a:r>
            <a:r>
              <a:rPr lang="en-US" sz="2400" b="1" dirty="0" err="1" smtClean="0">
                <a:latin typeface="Comic Sans MS" pitchFamily="66" charset="0"/>
              </a:rPr>
              <a:t>dgn</a:t>
            </a:r>
            <a:r>
              <a:rPr lang="en-US" sz="2400" b="1" dirty="0" smtClean="0">
                <a:latin typeface="Comic Sans MS" pitchFamily="66" charset="0"/>
              </a:rPr>
              <a:t> </a:t>
            </a:r>
            <a:r>
              <a:rPr lang="en-US" sz="2400" b="1" dirty="0" err="1" smtClean="0">
                <a:latin typeface="Comic Sans MS" pitchFamily="66" charset="0"/>
              </a:rPr>
              <a:t>menghitung</a:t>
            </a:r>
            <a:r>
              <a:rPr lang="en-US" sz="2400" b="1" dirty="0" smtClean="0">
                <a:latin typeface="Comic Sans MS" pitchFamily="66" charset="0"/>
              </a:rPr>
              <a:t> </a:t>
            </a:r>
            <a:r>
              <a:rPr lang="en-US" sz="2400" b="1" dirty="0" err="1" smtClean="0">
                <a:latin typeface="Comic Sans MS" pitchFamily="66" charset="0"/>
              </a:rPr>
              <a:t>waktu</a:t>
            </a:r>
            <a:r>
              <a:rPr lang="en-US" sz="2400" b="1" dirty="0" smtClean="0">
                <a:latin typeface="Comic Sans MS" pitchFamily="66" charset="0"/>
              </a:rPr>
              <a:t> </a:t>
            </a:r>
            <a:r>
              <a:rPr lang="en-US" sz="2400" b="1" dirty="0" err="1" smtClean="0">
                <a:latin typeface="Comic Sans MS" pitchFamily="66" charset="0"/>
              </a:rPr>
              <a:t>hamparan</a:t>
            </a:r>
            <a:r>
              <a:rPr lang="en-US" sz="2400" b="1" dirty="0" smtClean="0">
                <a:latin typeface="Comic Sans MS" pitchFamily="66" charset="0"/>
              </a:rPr>
              <a:t> </a:t>
            </a:r>
            <a:r>
              <a:rPr lang="en-US" sz="2400" b="1" dirty="0" err="1" smtClean="0">
                <a:latin typeface="Comic Sans MS" pitchFamily="66" charset="0"/>
              </a:rPr>
              <a:t>menjadi</a:t>
            </a:r>
            <a:r>
              <a:rPr lang="en-US" sz="2400" b="1" dirty="0" smtClean="0">
                <a:latin typeface="Comic Sans MS" pitchFamily="66" charset="0"/>
              </a:rPr>
              <a:t> </a:t>
            </a:r>
            <a:r>
              <a:rPr lang="en-US" sz="2400" b="1" dirty="0" err="1" smtClean="0">
                <a:latin typeface="Comic Sans MS" pitchFamily="66" charset="0"/>
              </a:rPr>
              <a:t>dingin</a:t>
            </a:r>
            <a:r>
              <a:rPr lang="en-US" sz="2400" b="1" dirty="0" smtClean="0">
                <a:latin typeface="Comic Sans MS" pitchFamily="66" charset="0"/>
              </a:rPr>
              <a:t> </a:t>
            </a:r>
            <a:r>
              <a:rPr lang="en-US" sz="2400" b="1" dirty="0" err="1" smtClean="0">
                <a:latin typeface="Comic Sans MS" pitchFamily="66" charset="0"/>
              </a:rPr>
              <a:t>dari</a:t>
            </a:r>
            <a:r>
              <a:rPr lang="en-US" sz="2400" b="1" dirty="0" smtClean="0">
                <a:latin typeface="Comic Sans MS" pitchFamily="66" charset="0"/>
              </a:rPr>
              <a:t> </a:t>
            </a:r>
            <a:r>
              <a:rPr lang="en-US" sz="2400" b="1" dirty="0" err="1" smtClean="0">
                <a:latin typeface="Comic Sans MS" pitchFamily="66" charset="0"/>
              </a:rPr>
              <a:t>saat</a:t>
            </a:r>
            <a:r>
              <a:rPr lang="en-US" sz="2400" b="1" dirty="0" smtClean="0">
                <a:latin typeface="Comic Sans MS" pitchFamily="66" charset="0"/>
              </a:rPr>
              <a:t> </a:t>
            </a:r>
            <a:r>
              <a:rPr lang="en-US" sz="2400" b="1" dirty="0" err="1" smtClean="0">
                <a:latin typeface="Comic Sans MS" pitchFamily="66" charset="0"/>
              </a:rPr>
              <a:t>dihamparkan</a:t>
            </a:r>
            <a:r>
              <a:rPr lang="en-US" sz="2400" b="1" dirty="0" smtClean="0">
                <a:latin typeface="Comic Sans MS" pitchFamily="66" charset="0"/>
              </a:rPr>
              <a:t> </a:t>
            </a:r>
            <a:r>
              <a:rPr lang="en-US" sz="2400" b="1" dirty="0" err="1" smtClean="0">
                <a:latin typeface="Comic Sans MS" pitchFamily="66" charset="0"/>
              </a:rPr>
              <a:t>sampai</a:t>
            </a:r>
            <a:r>
              <a:rPr lang="en-US" sz="2400" b="1" dirty="0" smtClean="0">
                <a:latin typeface="Comic Sans MS" pitchFamily="66" charset="0"/>
              </a:rPr>
              <a:t> cessation temperature.</a:t>
            </a:r>
          </a:p>
          <a:p>
            <a:pPr algn="just" eaLnBrk="1" hangingPunct="1">
              <a:lnSpc>
                <a:spcPct val="90000"/>
              </a:lnSpc>
              <a:defRPr/>
            </a:pPr>
            <a:r>
              <a:rPr lang="en-US" sz="2400" b="1" dirty="0" err="1" smtClean="0">
                <a:solidFill>
                  <a:schemeClr val="accent1">
                    <a:lumMod val="60000"/>
                    <a:lumOff val="40000"/>
                  </a:schemeClr>
                </a:solidFill>
                <a:latin typeface="Comic Sans MS" pitchFamily="66" charset="0"/>
              </a:rPr>
              <a:t>Faktor</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yg</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mempengaruhi</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waktu</a:t>
            </a:r>
            <a:r>
              <a:rPr lang="en-US" sz="2400" b="1" dirty="0" smtClean="0">
                <a:solidFill>
                  <a:schemeClr val="accent1">
                    <a:lumMod val="60000"/>
                    <a:lumOff val="40000"/>
                  </a:schemeClr>
                </a:solidFill>
                <a:latin typeface="Comic Sans MS" pitchFamily="66" charset="0"/>
              </a:rPr>
              <a:t> yang </a:t>
            </a:r>
            <a:r>
              <a:rPr lang="en-US" sz="2400" b="1" dirty="0" err="1" smtClean="0">
                <a:solidFill>
                  <a:schemeClr val="accent1">
                    <a:lumMod val="60000"/>
                    <a:lumOff val="40000"/>
                  </a:schemeClr>
                </a:solidFill>
                <a:latin typeface="Comic Sans MS" pitchFamily="66" charset="0"/>
              </a:rPr>
              <a:t>tersedia</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untuk</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pemadatan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adalah</a:t>
            </a:r>
            <a:r>
              <a:rPr lang="en-US" sz="2400" b="1" dirty="0" smtClean="0">
                <a:solidFill>
                  <a:schemeClr val="accent1">
                    <a:lumMod val="60000"/>
                    <a:lumOff val="40000"/>
                  </a:schemeClr>
                </a:solidFill>
                <a:latin typeface="Comic Sans MS" pitchFamily="66" charset="0"/>
              </a:rPr>
              <a:t> : </a:t>
            </a:r>
            <a:r>
              <a:rPr lang="en-US" sz="2400" b="1" dirty="0" err="1" smtClean="0">
                <a:solidFill>
                  <a:schemeClr val="accent1">
                    <a:lumMod val="60000"/>
                    <a:lumOff val="40000"/>
                  </a:schemeClr>
                </a:solidFill>
                <a:latin typeface="Comic Sans MS" pitchFamily="66" charset="0"/>
              </a:rPr>
              <a:t>temperatur</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awal</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hamparan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tebal</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hamparan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temperatur</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permukaan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aspal</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saat</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dihampar</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temperatur</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sekitar</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dan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kecepatan</a:t>
            </a:r>
            <a:r>
              <a:rPr lang="en-US" sz="2400" b="1" dirty="0" smtClean="0">
                <a:solidFill>
                  <a:schemeClr val="accent1">
                    <a:lumMod val="60000"/>
                    <a:lumOff val="40000"/>
                  </a:schemeClr>
                </a:solidFill>
                <a:latin typeface="Comic Sans MS" pitchFamily="66" charset="0"/>
              </a:rPr>
              <a:t> </a:t>
            </a:r>
            <a:r>
              <a:rPr lang="en-US" sz="2400" b="1" dirty="0" err="1" smtClean="0">
                <a:solidFill>
                  <a:schemeClr val="accent1">
                    <a:lumMod val="60000"/>
                    <a:lumOff val="40000"/>
                  </a:schemeClr>
                </a:solidFill>
                <a:latin typeface="Comic Sans MS" pitchFamily="66" charset="0"/>
              </a:rPr>
              <a:t>angin</a:t>
            </a:r>
            <a:r>
              <a:rPr lang="en-US" sz="2000" b="1" dirty="0" smtClean="0">
                <a:solidFill>
                  <a:schemeClr val="accent1">
                    <a:lumMod val="60000"/>
                    <a:lumOff val="40000"/>
                  </a:schemeClr>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4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autoUpdateAnimBg="0"/>
      <p:bldP spid="3584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304800"/>
            <a:ext cx="7467600" cy="579438"/>
          </a:xfrm>
          <a:solidFill>
            <a:schemeClr val="accent1"/>
          </a:solidFill>
        </p:spPr>
        <p:txBody>
          <a:bodyPr>
            <a:normAutofit fontScale="90000"/>
          </a:bodyPr>
          <a:lstStyle/>
          <a:p>
            <a:pPr eaLnBrk="1" hangingPunct="1"/>
            <a:r>
              <a:rPr lang="en-US" sz="3200" b="1" smtClean="0">
                <a:latin typeface="Comic Sans MS" pitchFamily="66" charset="0"/>
              </a:rPr>
              <a:t>PERALATAN PEMADATAN</a:t>
            </a:r>
          </a:p>
        </p:txBody>
      </p:sp>
      <p:sp>
        <p:nvSpPr>
          <p:cNvPr id="68611" name="Slide Number Placeholder 5"/>
          <p:cNvSpPr>
            <a:spLocks noGrp="1"/>
          </p:cNvSpPr>
          <p:nvPr>
            <p:ph type="sldNum" sz="quarter" idx="12"/>
          </p:nvPr>
        </p:nvSpPr>
        <p:spPr>
          <a:noFill/>
        </p:spPr>
        <p:txBody>
          <a:bodyPr/>
          <a:lstStyle/>
          <a:p>
            <a:fld id="{A534BE59-5349-4DF8-8DA1-A3D425A917A4}" type="slidenum">
              <a:rPr lang="en-US" smtClean="0"/>
              <a:pPr/>
              <a:t>65</a:t>
            </a:fld>
            <a:endParaRPr lang="en-US" smtClean="0"/>
          </a:p>
        </p:txBody>
      </p:sp>
      <p:sp>
        <p:nvSpPr>
          <p:cNvPr id="36867" name="Rectangle 3"/>
          <p:cNvSpPr>
            <a:spLocks noGrp="1" noChangeArrowheads="1"/>
          </p:cNvSpPr>
          <p:nvPr>
            <p:ph sz="quarter" idx="1"/>
          </p:nvPr>
        </p:nvSpPr>
        <p:spPr>
          <a:xfrm>
            <a:off x="228600" y="1219200"/>
            <a:ext cx="7543800" cy="4876800"/>
          </a:xfrm>
          <a:solidFill>
            <a:srgbClr val="FFFFCC"/>
          </a:solidFill>
        </p:spPr>
        <p:txBody>
          <a:bodyPr/>
          <a:lstStyle/>
          <a:p>
            <a:pPr algn="just" eaLnBrk="1" hangingPunct="1"/>
            <a:r>
              <a:rPr lang="en-US" sz="2000" b="1" smtClean="0">
                <a:solidFill>
                  <a:srgbClr val="FF0000"/>
                </a:solidFill>
                <a:latin typeface="Comic Sans MS" pitchFamily="66" charset="0"/>
              </a:rPr>
              <a:t>Ada tiga macam peralatan untuk pemadatan yaitu, 1) paver screed 2) steel wheeled roller 3) pneumatic tire roller, setiap peralatan memadatkan dengan cara dua prinsif yaitu :</a:t>
            </a:r>
          </a:p>
          <a:p>
            <a:pPr algn="just" eaLnBrk="1" hangingPunct="1"/>
            <a:r>
              <a:rPr lang="en-US" sz="2000" b="1" smtClean="0">
                <a:latin typeface="Comic Sans MS" pitchFamily="66" charset="0"/>
              </a:rPr>
              <a:t>A) mengunakan berat sendiri pada campuran dan menekan material pada daerah titik kontak, jadi tekanan membesar bila lebih lama kontak dan makin berat peralatan makin besar tekananya.</a:t>
            </a:r>
          </a:p>
          <a:p>
            <a:pPr algn="just" eaLnBrk="1" hangingPunct="1"/>
            <a:r>
              <a:rPr lang="en-US" sz="2000" b="1" smtClean="0">
                <a:solidFill>
                  <a:srgbClr val="002060"/>
                </a:solidFill>
                <a:latin typeface="Comic Sans MS" pitchFamily="66" charset="0"/>
              </a:rPr>
              <a:t>B) Dengan menghasilkan shear strees antara material compressed dibawah daerah titik kontak  dan material uncompressed sekitarnya,kecepatan peralatan yg rendah dapat mengurangi tingkat shear, yg akan meningkatkan shearing stress, dgn tingginya shearing stresses lebih mudah pengaturan agregat dalam konvigurasi yg lebih padat.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autoUpdateAnimBg="0"/>
      <p:bldP spid="3686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457200"/>
            <a:ext cx="7467600" cy="579438"/>
          </a:xfrm>
          <a:solidFill>
            <a:schemeClr val="accent1"/>
          </a:solidFill>
        </p:spPr>
        <p:txBody>
          <a:bodyPr>
            <a:normAutofit fontScale="90000"/>
          </a:bodyPr>
          <a:lstStyle/>
          <a:p>
            <a:pPr eaLnBrk="1" hangingPunct="1"/>
            <a:r>
              <a:rPr lang="en-US" sz="3200" b="1" smtClean="0">
                <a:latin typeface="Comic Sans MS" pitchFamily="66" charset="0"/>
              </a:rPr>
              <a:t>POLA PEMADATAN</a:t>
            </a:r>
          </a:p>
        </p:txBody>
      </p:sp>
      <p:sp>
        <p:nvSpPr>
          <p:cNvPr id="69635" name="Slide Number Placeholder 5"/>
          <p:cNvSpPr>
            <a:spLocks noGrp="1"/>
          </p:cNvSpPr>
          <p:nvPr>
            <p:ph type="sldNum" sz="quarter" idx="12"/>
          </p:nvPr>
        </p:nvSpPr>
        <p:spPr>
          <a:noFill/>
        </p:spPr>
        <p:txBody>
          <a:bodyPr/>
          <a:lstStyle/>
          <a:p>
            <a:fld id="{0D44CA3C-B1ED-4BDA-8ABD-30A10E84F3B5}" type="slidenum">
              <a:rPr lang="en-US" smtClean="0"/>
              <a:pPr/>
              <a:t>66</a:t>
            </a:fld>
            <a:endParaRPr lang="en-US" smtClean="0"/>
          </a:p>
        </p:txBody>
      </p:sp>
      <p:sp>
        <p:nvSpPr>
          <p:cNvPr id="38915" name="Rectangle 3"/>
          <p:cNvSpPr>
            <a:spLocks noGrp="1" noChangeArrowheads="1"/>
          </p:cNvSpPr>
          <p:nvPr>
            <p:ph sz="quarter" idx="1"/>
          </p:nvPr>
        </p:nvSpPr>
        <p:spPr>
          <a:xfrm>
            <a:off x="228600" y="1143000"/>
            <a:ext cx="7543800" cy="5334000"/>
          </a:xfrm>
          <a:solidFill>
            <a:srgbClr val="FFFFCC"/>
          </a:solidFill>
        </p:spPr>
        <p:txBody>
          <a:bodyPr/>
          <a:lstStyle/>
          <a:p>
            <a:pPr algn="just" eaLnBrk="1" hangingPunct="1">
              <a:lnSpc>
                <a:spcPct val="90000"/>
              </a:lnSpc>
            </a:pPr>
            <a:r>
              <a:rPr lang="en-US" sz="2000" b="1" smtClean="0">
                <a:solidFill>
                  <a:srgbClr val="FF0000"/>
                </a:solidFill>
                <a:latin typeface="Comic Sans MS" pitchFamily="66" charset="0"/>
              </a:rPr>
              <a:t>Pola pemadatan serta urutan, kecepatan, jumlah pasing dan lokasi untuk mencakup pemadatan hamparan yang menghasilkan: 1). Pemadatan yang merata mencapai tingkat tertentu 2) kerataan permukaan tertentu 3) penyelesaian pemadatan sebelum waktu cessation dicapai.</a:t>
            </a:r>
          </a:p>
          <a:p>
            <a:pPr algn="just" eaLnBrk="1" hangingPunct="1">
              <a:lnSpc>
                <a:spcPct val="90000"/>
              </a:lnSpc>
            </a:pPr>
            <a:r>
              <a:rPr lang="en-US" sz="2000" b="1" smtClean="0">
                <a:solidFill>
                  <a:srgbClr val="00B050"/>
                </a:solidFill>
                <a:latin typeface="Comic Sans MS" pitchFamily="66" charset="0"/>
              </a:rPr>
              <a:t>Overlap antara pamadatan arah mema</a:t>
            </a:r>
            <a:r>
              <a:rPr lang="id-ID" sz="2000" b="1" smtClean="0">
                <a:solidFill>
                  <a:srgbClr val="00B050"/>
                </a:solidFill>
                <a:latin typeface="Comic Sans MS" pitchFamily="66" charset="0"/>
              </a:rPr>
              <a:t>n</a:t>
            </a:r>
            <a:r>
              <a:rPr lang="en-US" sz="2000" b="1" smtClean="0">
                <a:solidFill>
                  <a:srgbClr val="00B050"/>
                </a:solidFill>
                <a:latin typeface="Comic Sans MS" pitchFamily="66" charset="0"/>
              </a:rPr>
              <a:t>jang harus 15 cm untuk menjamin tidak meninggalkan celah antara pasing disebelahnya.</a:t>
            </a:r>
          </a:p>
          <a:p>
            <a:pPr algn="just" eaLnBrk="1" hangingPunct="1">
              <a:lnSpc>
                <a:spcPct val="90000"/>
              </a:lnSpc>
            </a:pPr>
            <a:r>
              <a:rPr lang="en-US" sz="2000" b="1" smtClean="0">
                <a:latin typeface="Comic Sans MS" pitchFamily="66" charset="0"/>
              </a:rPr>
              <a:t>Roller harus membelok sedikit demi sedik</a:t>
            </a:r>
            <a:r>
              <a:rPr lang="id-ID" sz="2000" b="1" smtClean="0">
                <a:latin typeface="Comic Sans MS" pitchFamily="66" charset="0"/>
              </a:rPr>
              <a:t>i</a:t>
            </a:r>
            <a:r>
              <a:rPr lang="en-US" sz="2000" b="1" smtClean="0">
                <a:latin typeface="Comic Sans MS" pitchFamily="66" charset="0"/>
              </a:rPr>
              <a:t>t untuk tidak menghasilkan bow hump.</a:t>
            </a:r>
          </a:p>
          <a:p>
            <a:pPr algn="just" eaLnBrk="1" hangingPunct="1">
              <a:lnSpc>
                <a:spcPct val="90000"/>
              </a:lnSpc>
            </a:pPr>
            <a:r>
              <a:rPr lang="en-US" sz="2000" b="1" smtClean="0">
                <a:solidFill>
                  <a:srgbClr val="0070C0"/>
                </a:solidFill>
                <a:latin typeface="Comic Sans MS" pitchFamily="66" charset="0"/>
              </a:rPr>
              <a:t>Roller harus berhenti pada titik yang berlainan supaya tidak menghasilkan hump.</a:t>
            </a:r>
          </a:p>
          <a:p>
            <a:pPr algn="just" eaLnBrk="1" hangingPunct="1">
              <a:lnSpc>
                <a:spcPct val="90000"/>
              </a:lnSpc>
            </a:pPr>
            <a:r>
              <a:rPr lang="en-US" sz="2000" b="1" smtClean="0">
                <a:latin typeface="Comic Sans MS" pitchFamily="66" charset="0"/>
              </a:rPr>
              <a:t>Bila memadatkan sisi hamparan pertama yang tidak ada tahanan dilakukan 15 cm –30 cm dari sisi terluar yg tidak dipadatkan, baru selanjutnya dipadatkan pada pemadatan kedua.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9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autoUpdateAnimBg="0"/>
      <p:bldP spid="3891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a:xfrm>
            <a:off x="228600" y="990600"/>
            <a:ext cx="7467600" cy="762000"/>
          </a:xfrm>
        </p:spPr>
        <p:txBody>
          <a:bodyPr/>
          <a:lstStyle/>
          <a:p>
            <a:pPr eaLnBrk="1" hangingPunct="1"/>
            <a:r>
              <a:rPr lang="en-US" smtClean="0"/>
              <a:t>  </a:t>
            </a:r>
          </a:p>
        </p:txBody>
      </p:sp>
      <p:sp>
        <p:nvSpPr>
          <p:cNvPr id="70659" name="Slide Number Placeholder 5"/>
          <p:cNvSpPr>
            <a:spLocks noGrp="1"/>
          </p:cNvSpPr>
          <p:nvPr>
            <p:ph type="sldNum" sz="quarter" idx="12"/>
          </p:nvPr>
        </p:nvSpPr>
        <p:spPr>
          <a:noFill/>
        </p:spPr>
        <p:txBody>
          <a:bodyPr/>
          <a:lstStyle/>
          <a:p>
            <a:fld id="{2627B6BB-79C8-45CC-A455-A6EC34300A13}" type="slidenum">
              <a:rPr lang="en-US" smtClean="0"/>
              <a:pPr/>
              <a:t>67</a:t>
            </a:fld>
            <a:endParaRPr lang="en-US" smtClean="0"/>
          </a:p>
        </p:txBody>
      </p:sp>
      <p:sp>
        <p:nvSpPr>
          <p:cNvPr id="39939" name="Rectangle 3"/>
          <p:cNvSpPr>
            <a:spLocks noGrp="1" noChangeArrowheads="1"/>
          </p:cNvSpPr>
          <p:nvPr>
            <p:ph sz="quarter" idx="1"/>
          </p:nvPr>
        </p:nvSpPr>
        <p:spPr>
          <a:solidFill>
            <a:srgbClr val="FFFFCC"/>
          </a:solidFill>
        </p:spPr>
        <p:txBody>
          <a:bodyPr/>
          <a:lstStyle/>
          <a:p>
            <a:pPr algn="just" eaLnBrk="1" hangingPunct="1"/>
            <a:r>
              <a:rPr lang="en-US" sz="2400" b="1" smtClean="0">
                <a:solidFill>
                  <a:srgbClr val="FF0000"/>
                </a:solidFill>
                <a:latin typeface="Comic Sans MS" pitchFamily="66" charset="0"/>
              </a:rPr>
              <a:t>Bila memadatkan sambungan memanjang, yang pertama digilas bagian yang panas selebar 15-30cm, baru digilas hamparan selanjutnya.</a:t>
            </a:r>
          </a:p>
          <a:p>
            <a:pPr algn="just" eaLnBrk="1" hangingPunct="1"/>
            <a:r>
              <a:rPr lang="en-US" sz="2400" b="1" smtClean="0">
                <a:solidFill>
                  <a:srgbClr val="0070C0"/>
                </a:solidFill>
                <a:latin typeface="Comic Sans MS" pitchFamily="66" charset="0"/>
              </a:rPr>
              <a:t>Untuk pemadat roda besi operasikan alat pemadat pada arah ya</a:t>
            </a:r>
            <a:r>
              <a:rPr lang="id-ID" sz="2400" b="1" smtClean="0">
                <a:solidFill>
                  <a:srgbClr val="0070C0"/>
                </a:solidFill>
                <a:latin typeface="Comic Sans MS" pitchFamily="66" charset="0"/>
              </a:rPr>
              <a:t>n</a:t>
            </a:r>
            <a:r>
              <a:rPr lang="en-US" sz="2400" b="1" smtClean="0">
                <a:solidFill>
                  <a:srgbClr val="0070C0"/>
                </a:solidFill>
                <a:latin typeface="Comic Sans MS" pitchFamily="66" charset="0"/>
              </a:rPr>
              <a:t>g mempunyai penggerak lebih dahulu untuk mencegah terjadinya hump</a:t>
            </a:r>
            <a:r>
              <a:rPr lang="id-ID" sz="2400" b="1" smtClean="0">
                <a:solidFill>
                  <a:srgbClr val="0070C0"/>
                </a:solidFill>
                <a:latin typeface="Comic Sans MS" pitchFamily="66" charset="0"/>
              </a:rPr>
              <a:t> (jembul)</a:t>
            </a:r>
            <a:r>
              <a:rPr lang="en-US" sz="2400" b="1" smtClean="0">
                <a:solidFill>
                  <a:srgbClr val="0070C0"/>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type="title"/>
          </p:nvPr>
        </p:nvSpPr>
        <p:spPr>
          <a:xfrm>
            <a:off x="304800" y="533400"/>
            <a:ext cx="7467600" cy="579438"/>
          </a:xfrm>
          <a:solidFill>
            <a:schemeClr val="accent2"/>
          </a:solidFill>
        </p:spPr>
        <p:txBody>
          <a:bodyPr>
            <a:normAutofit fontScale="90000"/>
          </a:bodyPr>
          <a:lstStyle/>
          <a:p>
            <a:pPr eaLnBrk="1" hangingPunct="1"/>
            <a:r>
              <a:rPr lang="en-US" sz="3200" b="1" smtClean="0">
                <a:latin typeface="Comic Sans MS" pitchFamily="66" charset="0"/>
              </a:rPr>
              <a:t>GEARBOX STREAK</a:t>
            </a:r>
          </a:p>
        </p:txBody>
      </p:sp>
      <p:sp>
        <p:nvSpPr>
          <p:cNvPr id="71683" name="Slide Number Placeholder 5"/>
          <p:cNvSpPr>
            <a:spLocks noGrp="1"/>
          </p:cNvSpPr>
          <p:nvPr>
            <p:ph type="sldNum" sz="quarter" idx="12"/>
          </p:nvPr>
        </p:nvSpPr>
        <p:spPr>
          <a:noFill/>
        </p:spPr>
        <p:txBody>
          <a:bodyPr/>
          <a:lstStyle/>
          <a:p>
            <a:fld id="{03B53590-BFF6-4F5C-94CC-469960F8EF40}" type="slidenum">
              <a:rPr lang="en-US" smtClean="0"/>
              <a:pPr/>
              <a:t>68</a:t>
            </a:fld>
            <a:endParaRPr lang="en-US" smtClean="0"/>
          </a:p>
        </p:txBody>
      </p:sp>
      <p:sp>
        <p:nvSpPr>
          <p:cNvPr id="71685" name="Rectangle 3"/>
          <p:cNvSpPr>
            <a:spLocks noGrp="1" noChangeArrowheads="1"/>
          </p:cNvSpPr>
          <p:nvPr>
            <p:ph sz="quarter" idx="1"/>
          </p:nvPr>
        </p:nvSpPr>
        <p:spPr/>
        <p:txBody>
          <a:bodyPr/>
          <a:lstStyle/>
          <a:p>
            <a:pPr eaLnBrk="1" hangingPunct="1"/>
            <a:endParaRPr lang="id-ID" smtClean="0"/>
          </a:p>
        </p:txBody>
      </p:sp>
      <p:pic>
        <p:nvPicPr>
          <p:cNvPr id="71686" name="Picture 4" descr="streak1"/>
          <p:cNvPicPr>
            <a:picLocks noChangeAspect="1" noChangeArrowheads="1"/>
          </p:cNvPicPr>
          <p:nvPr/>
        </p:nvPicPr>
        <p:blipFill>
          <a:blip r:embed="rId2"/>
          <a:srcRect/>
          <a:stretch>
            <a:fillRect/>
          </a:stretch>
        </p:blipFill>
        <p:spPr bwMode="auto">
          <a:xfrm>
            <a:off x="990600" y="1676400"/>
            <a:ext cx="6705600" cy="4343400"/>
          </a:xfrm>
          <a:prstGeom prst="rect">
            <a:avLst/>
          </a:prstGeom>
          <a:noFill/>
          <a:ln w="9525">
            <a:noFill/>
            <a:miter lim="800000"/>
            <a:headEnd/>
            <a:tailEnd/>
          </a:ln>
        </p:spPr>
      </p:pic>
      <p:sp>
        <p:nvSpPr>
          <p:cNvPr id="71687" name="Right Arrow 7"/>
          <p:cNvSpPr>
            <a:spLocks noChangeArrowheads="1"/>
          </p:cNvSpPr>
          <p:nvPr/>
        </p:nvSpPr>
        <p:spPr bwMode="auto">
          <a:xfrm>
            <a:off x="4343400" y="4495800"/>
            <a:ext cx="1524000" cy="228600"/>
          </a:xfrm>
          <a:prstGeom prst="right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
        <p:nvSpPr>
          <p:cNvPr id="71688" name="TextBox 8"/>
          <p:cNvSpPr txBox="1">
            <a:spLocks noChangeArrowheads="1"/>
          </p:cNvSpPr>
          <p:nvPr/>
        </p:nvSpPr>
        <p:spPr bwMode="auto">
          <a:xfrm>
            <a:off x="976313" y="4343400"/>
            <a:ext cx="3367087" cy="461963"/>
          </a:xfrm>
          <a:prstGeom prst="rect">
            <a:avLst/>
          </a:prstGeom>
          <a:noFill/>
          <a:ln w="9525">
            <a:noFill/>
            <a:miter lim="800000"/>
            <a:headEnd/>
            <a:tailEnd/>
          </a:ln>
        </p:spPr>
        <p:txBody>
          <a:bodyPr wrap="none">
            <a:spAutoFit/>
          </a:bodyPr>
          <a:lstStyle/>
          <a:p>
            <a:r>
              <a:rPr lang="id-ID">
                <a:solidFill>
                  <a:srgbClr val="FFFF00"/>
                </a:solidFill>
              </a:rPr>
              <a:t>Daerah ini menjadi lemah</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a:xfrm>
            <a:off x="533400" y="685800"/>
            <a:ext cx="7467600" cy="1066800"/>
          </a:xfrm>
          <a:solidFill>
            <a:schemeClr val="accent2"/>
          </a:solidFill>
        </p:spPr>
        <p:txBody>
          <a:bodyPr>
            <a:normAutofit fontScale="90000"/>
          </a:bodyPr>
          <a:lstStyle/>
          <a:p>
            <a:pPr eaLnBrk="1" hangingPunct="1"/>
            <a:r>
              <a:rPr lang="en-US" sz="3200" b="1" smtClean="0">
                <a:latin typeface="Comic Sans MS" pitchFamily="66" charset="0"/>
              </a:rPr>
              <a:t>ADA PERBEDAAN TEMPERATUR PADA SAMBUNGAN</a:t>
            </a:r>
          </a:p>
        </p:txBody>
      </p:sp>
      <p:sp>
        <p:nvSpPr>
          <p:cNvPr id="72707" name="Slide Number Placeholder 5"/>
          <p:cNvSpPr>
            <a:spLocks noGrp="1"/>
          </p:cNvSpPr>
          <p:nvPr>
            <p:ph type="sldNum" sz="quarter" idx="12"/>
          </p:nvPr>
        </p:nvSpPr>
        <p:spPr>
          <a:noFill/>
        </p:spPr>
        <p:txBody>
          <a:bodyPr/>
          <a:lstStyle/>
          <a:p>
            <a:fld id="{DD2AC532-CBAD-454B-908C-B12CE94700D9}" type="slidenum">
              <a:rPr lang="en-US" smtClean="0"/>
              <a:pPr/>
              <a:t>69</a:t>
            </a:fld>
            <a:endParaRPr lang="en-US" smtClean="0"/>
          </a:p>
        </p:txBody>
      </p:sp>
      <p:pic>
        <p:nvPicPr>
          <p:cNvPr id="72710" name="Picture 4" descr="streak2"/>
          <p:cNvPicPr>
            <a:picLocks noChangeAspect="1" noChangeArrowheads="1"/>
          </p:cNvPicPr>
          <p:nvPr/>
        </p:nvPicPr>
        <p:blipFill>
          <a:blip r:embed="rId2"/>
          <a:srcRect/>
          <a:stretch>
            <a:fillRect/>
          </a:stretch>
        </p:blipFill>
        <p:spPr bwMode="auto">
          <a:xfrm>
            <a:off x="228600" y="2003425"/>
            <a:ext cx="8305800" cy="4092575"/>
          </a:xfrm>
          <a:prstGeom prst="rect">
            <a:avLst/>
          </a:prstGeom>
          <a:noFill/>
          <a:ln w="9525">
            <a:noFill/>
            <a:miter lim="800000"/>
            <a:headEnd/>
            <a:tailEnd/>
          </a:ln>
        </p:spPr>
      </p:pic>
      <p:sp>
        <p:nvSpPr>
          <p:cNvPr id="72711" name="Right Arrow 6"/>
          <p:cNvSpPr>
            <a:spLocks noChangeArrowheads="1"/>
          </p:cNvSpPr>
          <p:nvPr/>
        </p:nvSpPr>
        <p:spPr bwMode="auto">
          <a:xfrm>
            <a:off x="5105400" y="4572000"/>
            <a:ext cx="1524000" cy="228600"/>
          </a:xfrm>
          <a:prstGeom prst="right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Slide Number Placeholder 3"/>
          <p:cNvSpPr>
            <a:spLocks noGrp="1"/>
          </p:cNvSpPr>
          <p:nvPr>
            <p:ph type="sldNum" sz="quarter" idx="12"/>
          </p:nvPr>
        </p:nvSpPr>
        <p:spPr>
          <a:noFill/>
        </p:spPr>
        <p:txBody>
          <a:bodyPr/>
          <a:lstStyle/>
          <a:p>
            <a:fld id="{45973A87-743F-4B6B-9CAC-9B2AD68B369C}" type="slidenum">
              <a:rPr lang="en-US" smtClean="0"/>
              <a:pPr/>
              <a:t>7</a:t>
            </a:fld>
            <a:endParaRPr lang="en-US" smtClean="0"/>
          </a:p>
        </p:txBody>
      </p:sp>
      <p:sp>
        <p:nvSpPr>
          <p:cNvPr id="2053" name="Rectangle 3"/>
          <p:cNvSpPr>
            <a:spLocks noGrp="1" noChangeArrowheads="1"/>
          </p:cNvSpPr>
          <p:nvPr>
            <p:ph type="title" idx="4294967295"/>
          </p:nvPr>
        </p:nvSpPr>
        <p:spPr>
          <a:xfrm>
            <a:off x="0" y="320675"/>
            <a:ext cx="7467600" cy="1431925"/>
          </a:xfrm>
        </p:spPr>
        <p:txBody>
          <a:bodyPr>
            <a:normAutofit/>
          </a:bodyPr>
          <a:lstStyle/>
          <a:p>
            <a:pPr eaLnBrk="1" hangingPunct="1"/>
            <a:r>
              <a:rPr lang="en-US" b="1" smtClean="0"/>
              <a:t>MILLING PADA LAPISAN YG RUSAK</a:t>
            </a:r>
          </a:p>
        </p:txBody>
      </p:sp>
      <p:graphicFrame>
        <p:nvGraphicFramePr>
          <p:cNvPr id="2050" name="Object 2"/>
          <p:cNvGraphicFramePr>
            <a:graphicFrameLocks noChangeAspect="1"/>
          </p:cNvGraphicFramePr>
          <p:nvPr/>
        </p:nvGraphicFramePr>
        <p:xfrm>
          <a:off x="762000" y="2209800"/>
          <a:ext cx="8077200" cy="4038600"/>
        </p:xfrm>
        <a:graphic>
          <a:graphicData uri="http://schemas.openxmlformats.org/presentationml/2006/ole">
            <p:oleObj spid="_x0000_s2050" name="Photo Editor Photo" r:id="rId3" imgW="2847619" imgH="1924319" progId="MSPhotoEd.3">
              <p:embed/>
            </p:oleObj>
          </a:graphicData>
        </a:graphic>
      </p:graphicFrame>
      <p:sp>
        <p:nvSpPr>
          <p:cNvPr id="2054" name="Left Arrow 5"/>
          <p:cNvSpPr>
            <a:spLocks noChangeArrowheads="1"/>
          </p:cNvSpPr>
          <p:nvPr/>
        </p:nvSpPr>
        <p:spPr bwMode="auto">
          <a:xfrm>
            <a:off x="5715000" y="5105400"/>
            <a:ext cx="1371600" cy="304800"/>
          </a:xfrm>
          <a:prstGeom prst="leftArrow">
            <a:avLst>
              <a:gd name="adj1" fmla="val 50000"/>
              <a:gd name="adj2" fmla="val 50000"/>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type="title"/>
          </p:nvPr>
        </p:nvSpPr>
        <p:spPr/>
        <p:txBody>
          <a:bodyPr/>
          <a:lstStyle/>
          <a:p>
            <a:pPr eaLnBrk="1" hangingPunct="1"/>
            <a:endParaRPr lang="id-ID" smtClean="0"/>
          </a:p>
        </p:txBody>
      </p:sp>
      <p:sp>
        <p:nvSpPr>
          <p:cNvPr id="73731" name="Slide Number Placeholder 5"/>
          <p:cNvSpPr>
            <a:spLocks noGrp="1"/>
          </p:cNvSpPr>
          <p:nvPr>
            <p:ph type="sldNum" sz="quarter" idx="12"/>
          </p:nvPr>
        </p:nvSpPr>
        <p:spPr>
          <a:noFill/>
        </p:spPr>
        <p:txBody>
          <a:bodyPr/>
          <a:lstStyle/>
          <a:p>
            <a:fld id="{CBDB74B7-ECD3-43E5-B25D-5AAFA7828A88}" type="slidenum">
              <a:rPr lang="en-US" smtClean="0"/>
              <a:pPr/>
              <a:t>70</a:t>
            </a:fld>
            <a:endParaRPr lang="en-US" smtClean="0"/>
          </a:p>
        </p:txBody>
      </p:sp>
      <p:sp>
        <p:nvSpPr>
          <p:cNvPr id="73733" name="Rectangle 3"/>
          <p:cNvSpPr>
            <a:spLocks noGrp="1" noChangeArrowheads="1"/>
          </p:cNvSpPr>
          <p:nvPr>
            <p:ph sz="quarter" idx="1"/>
          </p:nvPr>
        </p:nvSpPr>
        <p:spPr>
          <a:xfrm>
            <a:off x="228600" y="1981200"/>
            <a:ext cx="7543800" cy="4419600"/>
          </a:xfrm>
        </p:spPr>
        <p:txBody>
          <a:bodyPr/>
          <a:lstStyle/>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a:p>
            <a:pPr eaLnBrk="1" hangingPunct="1">
              <a:lnSpc>
                <a:spcPct val="90000"/>
              </a:lnSpc>
            </a:pPr>
            <a:endParaRPr lang="en-US" sz="1800" b="1" smtClean="0">
              <a:latin typeface="Comic Sans MS" pitchFamily="66" charset="0"/>
            </a:endParaRPr>
          </a:p>
        </p:txBody>
      </p:sp>
      <p:pic>
        <p:nvPicPr>
          <p:cNvPr id="73734" name="Picture 4" descr="bd07270_"/>
          <p:cNvPicPr>
            <a:picLocks noChangeAspect="1" noChangeArrowheads="1"/>
          </p:cNvPicPr>
          <p:nvPr/>
        </p:nvPicPr>
        <p:blipFill>
          <a:blip r:embed="rId2"/>
          <a:srcRect/>
          <a:stretch>
            <a:fillRect/>
          </a:stretch>
        </p:blipFill>
        <p:spPr bwMode="auto">
          <a:xfrm>
            <a:off x="457200" y="609600"/>
            <a:ext cx="7391400" cy="3657600"/>
          </a:xfrm>
          <a:prstGeom prst="rect">
            <a:avLst/>
          </a:prstGeom>
          <a:noFill/>
          <a:ln w="9525">
            <a:noFill/>
            <a:miter lim="800000"/>
            <a:headEnd/>
            <a:tailEnd/>
          </a:ln>
        </p:spPr>
      </p:pic>
      <p:sp>
        <p:nvSpPr>
          <p:cNvPr id="73735" name="WordArt 6"/>
          <p:cNvSpPr>
            <a:spLocks noChangeArrowheads="1" noChangeShapeType="1" noTextEdit="1"/>
          </p:cNvSpPr>
          <p:nvPr/>
        </p:nvSpPr>
        <p:spPr bwMode="auto">
          <a:xfrm>
            <a:off x="685800" y="4838700"/>
            <a:ext cx="7315200" cy="14097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id-ID"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TERIMA KASIH</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id-ID" smtClean="0"/>
          </a:p>
        </p:txBody>
      </p:sp>
      <p:sp>
        <p:nvSpPr>
          <p:cNvPr id="74756" name="Footer Placeholder 3"/>
          <p:cNvSpPr>
            <a:spLocks noGrp="1"/>
          </p:cNvSpPr>
          <p:nvPr>
            <p:ph type="ftr" sz="quarter" idx="11"/>
          </p:nvPr>
        </p:nvSpPr>
        <p:spPr>
          <a:noFill/>
        </p:spPr>
        <p:txBody>
          <a:bodyPr/>
          <a:lstStyle/>
          <a:p>
            <a:r>
              <a:rPr lang="en-US" smtClean="0"/>
              <a:t>RACHMAT AGUS. HP : 0816996389. email :saungkarta@yahoo.co.uk</a:t>
            </a:r>
          </a:p>
        </p:txBody>
      </p:sp>
      <p:sp>
        <p:nvSpPr>
          <p:cNvPr id="74757" name="Slide Number Placeholder 4"/>
          <p:cNvSpPr>
            <a:spLocks noGrp="1"/>
          </p:cNvSpPr>
          <p:nvPr>
            <p:ph type="sldNum" sz="quarter" idx="12"/>
          </p:nvPr>
        </p:nvSpPr>
        <p:spPr>
          <a:noFill/>
        </p:spPr>
        <p:txBody>
          <a:bodyPr/>
          <a:lstStyle/>
          <a:p>
            <a:fld id="{69F44B3B-A399-4272-ABB2-B2B13B37EC0C}" type="slidenum">
              <a:rPr lang="en-US" smtClean="0"/>
              <a:pPr/>
              <a:t>71</a:t>
            </a:fld>
            <a:endParaRPr lang="en-US" smtClean="0"/>
          </a:p>
        </p:txBody>
      </p:sp>
      <p:sp>
        <p:nvSpPr>
          <p:cNvPr id="74755" name="Content Placeholder 2"/>
          <p:cNvSpPr>
            <a:spLocks noGrp="1"/>
          </p:cNvSpPr>
          <p:nvPr>
            <p:ph sz="quarter" idx="1"/>
          </p:nvPr>
        </p:nvSpPr>
        <p:spPr/>
        <p:txBody>
          <a:bodyPr/>
          <a:lstStyle/>
          <a:p>
            <a:endParaRPr lang="id-ID"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lide Number Placeholder 3"/>
          <p:cNvSpPr>
            <a:spLocks noGrp="1"/>
          </p:cNvSpPr>
          <p:nvPr>
            <p:ph type="sldNum" sz="quarter" idx="12"/>
          </p:nvPr>
        </p:nvSpPr>
        <p:spPr>
          <a:noFill/>
        </p:spPr>
        <p:txBody>
          <a:bodyPr/>
          <a:lstStyle/>
          <a:p>
            <a:fld id="{CCCBDE0A-E1E8-4779-A474-2B0A526AC686}" type="slidenum">
              <a:rPr lang="en-US" smtClean="0"/>
              <a:pPr/>
              <a:t>8</a:t>
            </a:fld>
            <a:endParaRPr lang="en-US" smtClean="0"/>
          </a:p>
        </p:txBody>
      </p:sp>
      <p:sp>
        <p:nvSpPr>
          <p:cNvPr id="3077" name="Rectangle 3"/>
          <p:cNvSpPr>
            <a:spLocks noGrp="1" noChangeArrowheads="1"/>
          </p:cNvSpPr>
          <p:nvPr>
            <p:ph type="title" idx="4294967295"/>
          </p:nvPr>
        </p:nvSpPr>
        <p:spPr>
          <a:xfrm>
            <a:off x="0" y="320675"/>
            <a:ext cx="7467600" cy="1431925"/>
          </a:xfrm>
        </p:spPr>
        <p:txBody>
          <a:bodyPr/>
          <a:lstStyle/>
          <a:p>
            <a:pPr eaLnBrk="1" hangingPunct="1"/>
            <a:r>
              <a:rPr lang="en-US" b="1" smtClean="0"/>
              <a:t>PERBAIKAN TAMBALAN</a:t>
            </a:r>
          </a:p>
        </p:txBody>
      </p:sp>
      <p:graphicFrame>
        <p:nvGraphicFramePr>
          <p:cNvPr id="3074" name="Object 2"/>
          <p:cNvGraphicFramePr>
            <a:graphicFrameLocks noChangeAspect="1"/>
          </p:cNvGraphicFramePr>
          <p:nvPr/>
        </p:nvGraphicFramePr>
        <p:xfrm>
          <a:off x="1600200" y="2166938"/>
          <a:ext cx="5029200" cy="3700462"/>
        </p:xfrm>
        <a:graphic>
          <a:graphicData uri="http://schemas.openxmlformats.org/presentationml/2006/ole">
            <p:oleObj spid="_x0000_s3074" name="Photo Editor Photo" r:id="rId3" imgW="2962689" imgH="2523810" progId="MSPhotoEd.3">
              <p:embed/>
            </p:oleObj>
          </a:graphicData>
        </a:graphic>
      </p:graphicFrame>
      <p:sp>
        <p:nvSpPr>
          <p:cNvPr id="3078" name="Left Arrow 5"/>
          <p:cNvSpPr>
            <a:spLocks noChangeArrowheads="1"/>
          </p:cNvSpPr>
          <p:nvPr/>
        </p:nvSpPr>
        <p:spPr bwMode="auto">
          <a:xfrm>
            <a:off x="4267200" y="4648200"/>
            <a:ext cx="1981200" cy="304800"/>
          </a:xfrm>
          <a:prstGeom prst="leftArrow">
            <a:avLst>
              <a:gd name="adj1" fmla="val 50000"/>
              <a:gd name="adj2" fmla="val 50014"/>
            </a:avLst>
          </a:prstGeom>
          <a:solidFill>
            <a:schemeClr val="accent1"/>
          </a:solidFill>
          <a:ln w="9525" algn="ctr">
            <a:solidFill>
              <a:schemeClr val="tx1"/>
            </a:solidFill>
            <a:round/>
            <a:headEnd/>
            <a:tailEnd/>
          </a:ln>
        </p:spPr>
        <p:txBody>
          <a:bodyPr wrap="none"/>
          <a:lstStyle/>
          <a:p>
            <a:endParaRPr lang="id-ID"/>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 y="381000"/>
            <a:ext cx="7467600" cy="579438"/>
          </a:xfrm>
          <a:solidFill>
            <a:schemeClr val="accent1"/>
          </a:solidFill>
        </p:spPr>
        <p:txBody>
          <a:bodyPr>
            <a:normAutofit fontScale="90000"/>
          </a:bodyPr>
          <a:lstStyle/>
          <a:p>
            <a:pPr eaLnBrk="1" hangingPunct="1"/>
            <a:r>
              <a:rPr lang="en-US" sz="3200" b="1" smtClean="0">
                <a:latin typeface="Comic Sans MS" pitchFamily="66" charset="0"/>
              </a:rPr>
              <a:t>PENGOPERASIAN AMP</a:t>
            </a:r>
          </a:p>
        </p:txBody>
      </p:sp>
      <p:sp>
        <p:nvSpPr>
          <p:cNvPr id="12291" name="Slide Number Placeholder 5"/>
          <p:cNvSpPr>
            <a:spLocks noGrp="1"/>
          </p:cNvSpPr>
          <p:nvPr>
            <p:ph type="sldNum" sz="quarter" idx="12"/>
          </p:nvPr>
        </p:nvSpPr>
        <p:spPr>
          <a:noFill/>
        </p:spPr>
        <p:txBody>
          <a:bodyPr/>
          <a:lstStyle/>
          <a:p>
            <a:fld id="{7FD602A2-C36C-4770-88FE-07744382A58F}" type="slidenum">
              <a:rPr lang="en-US" smtClean="0"/>
              <a:pPr/>
              <a:t>9</a:t>
            </a:fld>
            <a:endParaRPr lang="en-US" smtClean="0"/>
          </a:p>
        </p:txBody>
      </p:sp>
      <p:sp>
        <p:nvSpPr>
          <p:cNvPr id="3" name="Rectangle 3"/>
          <p:cNvSpPr>
            <a:spLocks noGrp="1" noChangeArrowheads="1"/>
          </p:cNvSpPr>
          <p:nvPr>
            <p:ph sz="quarter" idx="1"/>
          </p:nvPr>
        </p:nvSpPr>
        <p:spPr>
          <a:xfrm>
            <a:off x="228600" y="1219200"/>
            <a:ext cx="7543800" cy="4876800"/>
          </a:xfrm>
          <a:solidFill>
            <a:srgbClr val="FFFFCC"/>
          </a:solidFill>
        </p:spPr>
        <p:txBody>
          <a:bodyPr/>
          <a:lstStyle/>
          <a:p>
            <a:pPr algn="just" eaLnBrk="1" hangingPunct="1">
              <a:lnSpc>
                <a:spcPct val="90000"/>
              </a:lnSpc>
            </a:pPr>
            <a:r>
              <a:rPr lang="en-US" sz="2400" b="1" smtClean="0">
                <a:solidFill>
                  <a:srgbClr val="FF0000"/>
                </a:solidFill>
                <a:latin typeface="Comic Sans MS" pitchFamily="66" charset="0"/>
              </a:rPr>
              <a:t>Dasar kegunaan A</a:t>
            </a:r>
            <a:r>
              <a:rPr lang="id-ID" sz="2400" b="1" smtClean="0">
                <a:solidFill>
                  <a:srgbClr val="FF0000"/>
                </a:solidFill>
                <a:latin typeface="Comic Sans MS" pitchFamily="66" charset="0"/>
              </a:rPr>
              <a:t>MP</a:t>
            </a:r>
            <a:r>
              <a:rPr lang="en-US" sz="2400" b="1" smtClean="0">
                <a:solidFill>
                  <a:srgbClr val="FF0000"/>
                </a:solidFill>
                <a:latin typeface="Comic Sans MS" pitchFamily="66" charset="0"/>
              </a:rPr>
              <a:t> adalah menakar secara proporsional,memblending,memanaskan agregat dan aspal yg sesuai JMF.</a:t>
            </a:r>
          </a:p>
          <a:p>
            <a:pPr algn="just" eaLnBrk="1" hangingPunct="1">
              <a:lnSpc>
                <a:spcPct val="90000"/>
              </a:lnSpc>
            </a:pPr>
            <a:r>
              <a:rPr lang="en-US" sz="2400" b="1" smtClean="0">
                <a:latin typeface="Comic Sans MS" pitchFamily="66" charset="0"/>
              </a:rPr>
              <a:t>Ada dua macam jenis AMP yg sering digunakan yaitu jenis </a:t>
            </a:r>
            <a:r>
              <a:rPr lang="en-US" sz="2400" b="1" smtClean="0">
                <a:solidFill>
                  <a:srgbClr val="FF0000"/>
                </a:solidFill>
                <a:latin typeface="Comic Sans MS" pitchFamily="66" charset="0"/>
              </a:rPr>
              <a:t>Batch Plant dan Drum mix plant </a:t>
            </a:r>
            <a:r>
              <a:rPr lang="en-US" sz="2400" b="1" smtClean="0">
                <a:latin typeface="Comic Sans MS" pitchFamily="66" charset="0"/>
              </a:rPr>
              <a:t>tiap jenis ini menghasilkan kualitas yang sama, pemilihan jenis ini tergantung faktor pembelian harga alat, biaya operasi, dan banyaknya produk serta fleksibilitas secara lokal.</a:t>
            </a:r>
          </a:p>
          <a:p>
            <a:pPr algn="just" eaLnBrk="1" hangingPunct="1">
              <a:lnSpc>
                <a:spcPct val="90000"/>
              </a:lnSpc>
            </a:pPr>
            <a:r>
              <a:rPr lang="en-US" sz="2400" b="1" smtClean="0">
                <a:solidFill>
                  <a:srgbClr val="FF0000"/>
                </a:solidFill>
                <a:latin typeface="Comic Sans MS" pitchFamily="66" charset="0"/>
              </a:rPr>
              <a:t>Saat ini di Amerika 70 % masih mengunakan AMP jenis Batch, </a:t>
            </a:r>
            <a:r>
              <a:rPr lang="en-US" sz="2400" b="1" smtClean="0">
                <a:latin typeface="Comic Sans MS" pitchFamily="66" charset="0"/>
              </a:rPr>
              <a:t>tetapi pengadaan yg sekarang, hampir 90 % mengunakan jenis Drum.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1326</TotalTime>
  <Words>2579</Words>
  <Application>Microsoft Office PowerPoint</Application>
  <PresentationFormat>On-screen Show (4:3)</PresentationFormat>
  <Paragraphs>307</Paragraphs>
  <Slides>71</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3" baseType="lpstr">
      <vt:lpstr>Times New Roman</vt:lpstr>
      <vt:lpstr>Arial</vt:lpstr>
      <vt:lpstr>Arial Black</vt:lpstr>
      <vt:lpstr>Wingdings</vt:lpstr>
      <vt:lpstr>Comic Sans MS</vt:lpstr>
      <vt:lpstr>Tahoma</vt:lpstr>
      <vt:lpstr>Aharoni</vt:lpstr>
      <vt:lpstr>Albertus Medium</vt:lpstr>
      <vt:lpstr>Calibri</vt:lpstr>
      <vt:lpstr>Equity</vt:lpstr>
      <vt:lpstr>Microsoft Photo Editor 3.0 Photo</vt:lpstr>
      <vt:lpstr>Microsoft Clip Gallery</vt:lpstr>
      <vt:lpstr>PELAKSANAAN KONSTRUKSI PERKERASAN</vt:lpstr>
      <vt:lpstr>PENYIAPAN PERMUKAAN</vt:lpstr>
      <vt:lpstr>Slide 3</vt:lpstr>
      <vt:lpstr>PENYIAPAN PERMUKAAN JALAN SEBELUM OVERLAY</vt:lpstr>
      <vt:lpstr>LEVELING</vt:lpstr>
      <vt:lpstr>LEVELLING PADA BAGIAN BERALUR</vt:lpstr>
      <vt:lpstr>MILLING PADA LAPISAN YG RUSAK</vt:lpstr>
      <vt:lpstr>PERBAIKAN TAMBALAN</vt:lpstr>
      <vt:lpstr>PENGOPERASIAN AMP</vt:lpstr>
      <vt:lpstr>Kegunaan Dasar AMP</vt:lpstr>
      <vt:lpstr>Slide 11</vt:lpstr>
      <vt:lpstr>Slide 12</vt:lpstr>
      <vt:lpstr>Slide 13</vt:lpstr>
      <vt:lpstr>Layout AMP Jenis Takar</vt:lpstr>
      <vt:lpstr>Jenis Asphalt Mixing Plant</vt:lpstr>
      <vt:lpstr>Slide 16</vt:lpstr>
      <vt:lpstr>Slide 17</vt:lpstr>
      <vt:lpstr>Slide 18</vt:lpstr>
      <vt:lpstr>Bukaan Cold Bin secara manual</vt:lpstr>
      <vt:lpstr>Bukaan Cold Bin dgn sistem Otomatis </vt:lpstr>
      <vt:lpstr>Slide 21</vt:lpstr>
      <vt:lpstr>Pengumpul Debu dengan Conveyor Ulir</vt:lpstr>
      <vt:lpstr>Filler Elevator</vt:lpstr>
      <vt:lpstr>Slide 24</vt:lpstr>
      <vt:lpstr>Slide 25</vt:lpstr>
      <vt:lpstr>Efisiensi Pengumpul Debu</vt:lpstr>
      <vt:lpstr>AMP yg Dikendalikan Dgn Komputer</vt:lpstr>
      <vt:lpstr>Slide 28</vt:lpstr>
      <vt:lpstr>Slide 29</vt:lpstr>
      <vt:lpstr>Slide 30</vt:lpstr>
      <vt:lpstr>Slide 31</vt:lpstr>
      <vt:lpstr>FOTO INFRARED DRUM MIX PLANT</vt:lpstr>
      <vt:lpstr>AMP jenis Drum Mix</vt:lpstr>
      <vt:lpstr>Distribusi Panas Dalam Drum Mix</vt:lpstr>
      <vt:lpstr>AMP Modern Double Barell</vt:lpstr>
      <vt:lpstr>TRUK PENGANGKUT HOTMIX</vt:lpstr>
      <vt:lpstr>Slide 37</vt:lpstr>
      <vt:lpstr>FOTO INFRARED SAAT PENUANGAN HOT MIX</vt:lpstr>
      <vt:lpstr>TRUCK DITUTUP TERPAL</vt:lpstr>
      <vt:lpstr>FOTO INFRARED SAAT PENUANGAN DARI TRUK KE PAVER</vt:lpstr>
      <vt:lpstr>Slide 41</vt:lpstr>
      <vt:lpstr>Slide 42</vt:lpstr>
      <vt:lpstr>Slide 43</vt:lpstr>
      <vt:lpstr>Slide 44</vt:lpstr>
      <vt:lpstr>Slide 45</vt:lpstr>
      <vt:lpstr>SINGKRONISASI OPERASI</vt:lpstr>
      <vt:lpstr>PENGHAMPARAN</vt:lpstr>
      <vt:lpstr>Slide 48</vt:lpstr>
      <vt:lpstr>ASPHALT FINISHER</vt:lpstr>
      <vt:lpstr>Slide 50</vt:lpstr>
      <vt:lpstr>TRUCK HITCH DAN PUSH ROLLER</vt:lpstr>
      <vt:lpstr>Slide 52</vt:lpstr>
      <vt:lpstr> </vt:lpstr>
      <vt:lpstr>Slide 54</vt:lpstr>
      <vt:lpstr>Slide 55</vt:lpstr>
      <vt:lpstr>SCREED</vt:lpstr>
      <vt:lpstr>Slide 57</vt:lpstr>
      <vt:lpstr>Slide 58</vt:lpstr>
      <vt:lpstr>Slide 59</vt:lpstr>
      <vt:lpstr>PEMADATAN</vt:lpstr>
      <vt:lpstr>PENTINGNYA PEMADATAN</vt:lpstr>
      <vt:lpstr>Slide 62</vt:lpstr>
      <vt:lpstr>FAKTOR YG MEMPENGARUHI PEMADATAN</vt:lpstr>
      <vt:lpstr>PERTIMBANGAN PEMADATAN</vt:lpstr>
      <vt:lpstr>PERALATAN PEMADATAN</vt:lpstr>
      <vt:lpstr>POLA PEMADATAN</vt:lpstr>
      <vt:lpstr>  </vt:lpstr>
      <vt:lpstr>GEARBOX STREAK</vt:lpstr>
      <vt:lpstr>ADA PERBEDAAN TEMPERATUR PADA SAMBUNGAN</vt:lpstr>
      <vt:lpstr>Slide 70</vt:lpstr>
      <vt:lpstr>Slide 71</vt:lpstr>
    </vt:vector>
  </TitlesOfParts>
  <Company>praswil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PELAKSANAAN KONSTRUKSI PERKERASAN</dc:title>
  <dc:creator>palgunadi</dc:creator>
  <cp:lastModifiedBy>hp-mini</cp:lastModifiedBy>
  <cp:revision>168</cp:revision>
  <dcterms:created xsi:type="dcterms:W3CDTF">2004-01-14T03:11:05Z</dcterms:created>
  <dcterms:modified xsi:type="dcterms:W3CDTF">2002-03-30T13:59:01Z</dcterms:modified>
</cp:coreProperties>
</file>