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66"/>
  </p:notesMasterIdLst>
  <p:sldIdLst>
    <p:sldId id="256" r:id="rId2"/>
    <p:sldId id="258" r:id="rId3"/>
    <p:sldId id="260" r:id="rId4"/>
    <p:sldId id="262" r:id="rId5"/>
    <p:sldId id="263" r:id="rId6"/>
    <p:sldId id="264" r:id="rId7"/>
    <p:sldId id="266" r:id="rId8"/>
    <p:sldId id="316" r:id="rId9"/>
    <p:sldId id="317" r:id="rId10"/>
    <p:sldId id="391" r:id="rId11"/>
    <p:sldId id="267" r:id="rId12"/>
    <p:sldId id="348" r:id="rId13"/>
    <p:sldId id="349" r:id="rId14"/>
    <p:sldId id="350" r:id="rId15"/>
    <p:sldId id="361" r:id="rId16"/>
    <p:sldId id="362" r:id="rId17"/>
    <p:sldId id="364" r:id="rId18"/>
    <p:sldId id="370" r:id="rId19"/>
    <p:sldId id="371" r:id="rId20"/>
    <p:sldId id="372" r:id="rId21"/>
    <p:sldId id="357" r:id="rId22"/>
    <p:sldId id="379" r:id="rId23"/>
    <p:sldId id="358" r:id="rId24"/>
    <p:sldId id="365" r:id="rId25"/>
    <p:sldId id="367" r:id="rId26"/>
    <p:sldId id="368" r:id="rId27"/>
    <p:sldId id="366" r:id="rId28"/>
    <p:sldId id="359" r:id="rId29"/>
    <p:sldId id="373" r:id="rId30"/>
    <p:sldId id="374" r:id="rId31"/>
    <p:sldId id="386" r:id="rId32"/>
    <p:sldId id="375" r:id="rId33"/>
    <p:sldId id="376" r:id="rId34"/>
    <p:sldId id="355" r:id="rId35"/>
    <p:sldId id="269" r:id="rId36"/>
    <p:sldId id="270" r:id="rId37"/>
    <p:sldId id="271" r:id="rId38"/>
    <p:sldId id="272" r:id="rId39"/>
    <p:sldId id="273" r:id="rId40"/>
    <p:sldId id="274" r:id="rId41"/>
    <p:sldId id="278" r:id="rId42"/>
    <p:sldId id="279" r:id="rId43"/>
    <p:sldId id="280" r:id="rId44"/>
    <p:sldId id="319" r:id="rId45"/>
    <p:sldId id="343" r:id="rId46"/>
    <p:sldId id="281" r:id="rId47"/>
    <p:sldId id="321" r:id="rId48"/>
    <p:sldId id="285" r:id="rId49"/>
    <p:sldId id="320" r:id="rId50"/>
    <p:sldId id="286" r:id="rId51"/>
    <p:sldId id="287" r:id="rId52"/>
    <p:sldId id="322" r:id="rId53"/>
    <p:sldId id="325" r:id="rId54"/>
    <p:sldId id="326" r:id="rId55"/>
    <p:sldId id="327" r:id="rId56"/>
    <p:sldId id="329" r:id="rId57"/>
    <p:sldId id="296" r:id="rId58"/>
    <p:sldId id="297" r:id="rId59"/>
    <p:sldId id="299" r:id="rId60"/>
    <p:sldId id="300" r:id="rId61"/>
    <p:sldId id="301" r:id="rId62"/>
    <p:sldId id="302" r:id="rId63"/>
    <p:sldId id="313" r:id="rId64"/>
    <p:sldId id="314" r:id="rId6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70" autoAdjust="0"/>
    <p:restoredTop sz="93482" autoAdjust="0"/>
  </p:normalViewPr>
  <p:slideViewPr>
    <p:cSldViewPr>
      <p:cViewPr varScale="1">
        <p:scale>
          <a:sx n="44" d="100"/>
          <a:sy n="44" d="100"/>
        </p:scale>
        <p:origin x="-126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6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86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6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6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36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2D5724AA-53F2-436F-AB7E-B69D3CDDFE4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58F151B2-1365-4433-B1DF-04C4BD24F718}" type="slidenum">
              <a:rPr lang="en-US" smtClean="0"/>
              <a:pPr/>
              <a:t>21</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24A0CFD-079D-45A0-B95E-AF96430DBE48}" type="slidenum">
              <a:rPr lang="en-US" smtClean="0"/>
              <a:pPr/>
              <a:t>23</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A96864EB-CDEE-4740-A16C-5510AC58D951}" type="slidenum">
              <a:rPr lang="en-US" smtClean="0"/>
              <a:pPr/>
              <a:t>27</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pPr eaLnBrk="1" hangingPunct="1"/>
            <a:endParaRPr lang="id-ID" smtClean="0"/>
          </a:p>
        </p:txBody>
      </p:sp>
      <p:sp>
        <p:nvSpPr>
          <p:cNvPr id="72708" name="Slide Number Placeholder 3"/>
          <p:cNvSpPr>
            <a:spLocks noGrp="1"/>
          </p:cNvSpPr>
          <p:nvPr>
            <p:ph type="sldNum" sz="quarter" idx="5"/>
          </p:nvPr>
        </p:nvSpPr>
        <p:spPr>
          <a:noFill/>
        </p:spPr>
        <p:txBody>
          <a:bodyPr/>
          <a:lstStyle/>
          <a:p>
            <a:fld id="{6F33AC1A-20C1-4945-8ED3-C4304D4336F1}" type="slidenum">
              <a:rPr lang="en-US" smtClean="0"/>
              <a:pPr/>
              <a:t>31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A15A1CA-EEAA-4D35-B970-FAB54E9FE542}"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D2302E3-A300-40B4-854F-E4EB229839C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7473B5F-840F-48CA-91AC-07ABB6A4C80C}"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52400"/>
            <a:ext cx="76962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8CFA5874-3EBE-4FD9-B420-FA199C73967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828800"/>
            <a:ext cx="7696200" cy="3657600"/>
          </a:xfrm>
        </p:spPr>
        <p:txBody>
          <a:bodyPr/>
          <a:lstStyle/>
          <a:p>
            <a:pPr lvl="0"/>
            <a:endParaRPr 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433DEB2-1601-4EB1-98A9-213928A8500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1122C9-160A-4E9E-8B6E-528FB7074AB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DA7630E-478E-4EEC-8E0B-20F209A7003E}"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51BAE97-598D-4000-96C4-F323A946F1E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97C5470-3FB7-4A15-9319-43ADBBAFB97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BA78360-746F-45D1-95EE-0DD488E8AA3E}"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D779148-F92D-4DF8-882D-68463EF9DAFE}"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834983B-246F-4DEC-9EC0-B43F8A430886}"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7EE6F09-ADB7-4612-B61E-5386A0ED829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413CF67-EBF9-420A-9250-14C63D67EF6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28596" y="1514474"/>
            <a:ext cx="8286808" cy="3914789"/>
          </a:xfrm>
        </p:spPr>
        <p:txBody>
          <a:bodyPr/>
          <a:lstStyle/>
          <a:p>
            <a:pPr eaLnBrk="1" hangingPunct="1">
              <a:defRPr/>
            </a:pPr>
            <a:r>
              <a:rPr lang="en-US" b="1" dirty="0" smtClean="0">
                <a:latin typeface="Bookman Old Style" pitchFamily="18" charset="0"/>
              </a:rPr>
              <a:t>PERANCANGAN   PERKERASAN </a:t>
            </a:r>
            <a:r>
              <a:rPr lang="en-US" b="1" dirty="0" smtClean="0">
                <a:latin typeface="Bookman Old Style" pitchFamily="18" charset="0"/>
              </a:rPr>
              <a:t/>
            </a:r>
            <a:br>
              <a:rPr lang="en-US" b="1" dirty="0" smtClean="0">
                <a:latin typeface="Bookman Old Style" pitchFamily="18" charset="0"/>
              </a:rPr>
            </a:br>
            <a:r>
              <a:rPr lang="en-US" b="1" dirty="0" smtClean="0">
                <a:latin typeface="Bookman Old Style" pitchFamily="18" charset="0"/>
              </a:rPr>
              <a:t>JALAN RAYA </a:t>
            </a:r>
            <a:endParaRPr lang="en-US" b="1" dirty="0" smtClean="0">
              <a:latin typeface="Bookman Old Style" pitchFamily="18" charset="0"/>
            </a:endParaRPr>
          </a:p>
        </p:txBody>
      </p:sp>
      <p:sp>
        <p:nvSpPr>
          <p:cNvPr id="2051" name="Rectangle 3"/>
          <p:cNvSpPr>
            <a:spLocks noGrp="1" noChangeArrowheads="1"/>
          </p:cNvSpPr>
          <p:nvPr>
            <p:ph type="subTitle" idx="1"/>
          </p:nvPr>
        </p:nvSpPr>
        <p:spPr/>
        <p:txBody>
          <a:bodyPr/>
          <a:lstStyle/>
          <a:p>
            <a:pPr eaLnBrk="1" hangingPunct="1">
              <a:defRPr/>
            </a:pPr>
            <a:endParaRPr lang="en-US" sz="3600"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88913"/>
            <a:ext cx="8229600" cy="1143000"/>
          </a:xfrm>
        </p:spPr>
        <p:txBody>
          <a:bodyPr>
            <a:normAutofit/>
          </a:bodyPr>
          <a:lstStyle/>
          <a:p>
            <a:pPr eaLnBrk="1" hangingPunct="1"/>
            <a:r>
              <a:rPr lang="en-US" sz="3200" smtClean="0"/>
              <a:t>Jenis dan fungsi Lapisan Perkerasan </a:t>
            </a:r>
            <a:br>
              <a:rPr lang="en-US" sz="3200" smtClean="0"/>
            </a:br>
            <a:endParaRPr lang="en-US" sz="3200" smtClean="0"/>
          </a:p>
        </p:txBody>
      </p:sp>
      <p:sp>
        <p:nvSpPr>
          <p:cNvPr id="5" name="Rectangle 3"/>
          <p:cNvSpPr txBox="1">
            <a:spLocks noChangeArrowheads="1"/>
          </p:cNvSpPr>
          <p:nvPr/>
        </p:nvSpPr>
        <p:spPr bwMode="auto">
          <a:xfrm>
            <a:off x="323850" y="981075"/>
            <a:ext cx="8229600" cy="5688013"/>
          </a:xfrm>
          <a:prstGeom prst="rect">
            <a:avLst/>
          </a:prstGeom>
          <a:noFill/>
          <a:ln w="9525">
            <a:noFill/>
            <a:miter lim="800000"/>
            <a:headEnd/>
            <a:tailEnd/>
          </a:ln>
        </p:spPr>
        <p:txBody>
          <a:bodyPr/>
          <a:lstStyle/>
          <a:p>
            <a:pPr marL="609600" indent="-609600" eaLnBrk="1" hangingPunct="1">
              <a:spcBef>
                <a:spcPct val="20000"/>
              </a:spcBef>
              <a:defRPr/>
            </a:pPr>
            <a:r>
              <a:rPr lang="en-US" sz="2400" kern="0" dirty="0">
                <a:latin typeface="+mn-lt"/>
              </a:rPr>
              <a:t>3.	</a:t>
            </a:r>
            <a:r>
              <a:rPr lang="en-US" sz="2400" kern="0" dirty="0" err="1">
                <a:latin typeface="+mn-lt"/>
              </a:rPr>
              <a:t>Lapisan</a:t>
            </a:r>
            <a:r>
              <a:rPr lang="en-US" sz="2400" kern="0" dirty="0">
                <a:latin typeface="+mn-lt"/>
              </a:rPr>
              <a:t> </a:t>
            </a:r>
            <a:r>
              <a:rPr lang="en-US" sz="2400" kern="0" dirty="0" err="1">
                <a:latin typeface="+mn-lt"/>
              </a:rPr>
              <a:t>Pondasi</a:t>
            </a:r>
            <a:r>
              <a:rPr lang="en-US" sz="2400" kern="0" dirty="0">
                <a:latin typeface="+mn-lt"/>
              </a:rPr>
              <a:t> </a:t>
            </a:r>
            <a:r>
              <a:rPr lang="en-US" sz="2400" kern="0" dirty="0" err="1">
                <a:latin typeface="+mn-lt"/>
              </a:rPr>
              <a:t>Bawah</a:t>
            </a:r>
            <a:r>
              <a:rPr lang="en-US" sz="2400" kern="0" dirty="0">
                <a:latin typeface="+mn-lt"/>
              </a:rPr>
              <a:t> (</a:t>
            </a:r>
            <a:r>
              <a:rPr lang="en-US" sz="2400" i="1" kern="0" dirty="0" err="1">
                <a:latin typeface="+mn-lt"/>
              </a:rPr>
              <a:t>subbase</a:t>
            </a:r>
            <a:r>
              <a:rPr lang="en-US" sz="2400" i="1" kern="0" dirty="0">
                <a:latin typeface="+mn-lt"/>
              </a:rPr>
              <a:t> course</a:t>
            </a:r>
            <a:r>
              <a:rPr lang="en-US" sz="2400" kern="0" dirty="0">
                <a:latin typeface="+mn-lt"/>
              </a:rPr>
              <a:t>)</a:t>
            </a:r>
          </a:p>
          <a:p>
            <a:pPr marL="609600" indent="-609600" eaLnBrk="1" hangingPunct="1">
              <a:spcBef>
                <a:spcPct val="20000"/>
              </a:spcBef>
              <a:defRPr/>
            </a:pPr>
            <a:r>
              <a:rPr lang="en-US" sz="2400" kern="0" dirty="0">
                <a:latin typeface="+mn-lt"/>
              </a:rPr>
              <a:t>	</a:t>
            </a:r>
            <a:r>
              <a:rPr lang="en-US" sz="2400" kern="0" dirty="0" err="1">
                <a:latin typeface="+mn-lt"/>
              </a:rPr>
              <a:t>bagian</a:t>
            </a:r>
            <a:r>
              <a:rPr lang="en-US" sz="2400" kern="0" dirty="0">
                <a:latin typeface="+mn-lt"/>
              </a:rPr>
              <a:t> yang </a:t>
            </a:r>
            <a:r>
              <a:rPr lang="en-US" sz="2400" kern="0" dirty="0" err="1">
                <a:latin typeface="+mn-lt"/>
              </a:rPr>
              <a:t>menyebarkan</a:t>
            </a:r>
            <a:r>
              <a:rPr lang="en-US" sz="2400" kern="0" dirty="0">
                <a:latin typeface="+mn-lt"/>
              </a:rPr>
              <a:t> </a:t>
            </a:r>
            <a:r>
              <a:rPr lang="en-US" sz="2400" kern="0" dirty="0" err="1">
                <a:latin typeface="+mn-lt"/>
              </a:rPr>
              <a:t>beban</a:t>
            </a:r>
            <a:r>
              <a:rPr lang="en-US" sz="2400" kern="0" dirty="0">
                <a:latin typeface="+mn-lt"/>
              </a:rPr>
              <a:t> </a:t>
            </a:r>
            <a:r>
              <a:rPr lang="en-US" sz="2400" kern="0" dirty="0" err="1">
                <a:latin typeface="+mn-lt"/>
              </a:rPr>
              <a:t>ketanah</a:t>
            </a:r>
            <a:r>
              <a:rPr lang="en-US" sz="2400" kern="0" dirty="0">
                <a:latin typeface="+mn-lt"/>
              </a:rPr>
              <a:t> </a:t>
            </a:r>
            <a:r>
              <a:rPr lang="en-US" sz="2400" kern="0" dirty="0" err="1">
                <a:latin typeface="+mn-lt"/>
              </a:rPr>
              <a:t>dasar</a:t>
            </a:r>
            <a:r>
              <a:rPr lang="en-US" sz="2400" kern="0" dirty="0">
                <a:latin typeface="+mn-lt"/>
              </a:rPr>
              <a:t>, </a:t>
            </a:r>
            <a:r>
              <a:rPr lang="en-US" sz="2400" kern="0" dirty="0" err="1">
                <a:latin typeface="+mn-lt"/>
              </a:rPr>
              <a:t>efisiensi</a:t>
            </a:r>
            <a:r>
              <a:rPr lang="en-US" sz="2400" kern="0" dirty="0">
                <a:latin typeface="+mn-lt"/>
              </a:rPr>
              <a:t> </a:t>
            </a:r>
            <a:r>
              <a:rPr lang="en-US" sz="2400" kern="0" dirty="0" err="1">
                <a:latin typeface="+mn-lt"/>
              </a:rPr>
              <a:t>penggunaan</a:t>
            </a:r>
            <a:r>
              <a:rPr lang="en-US" sz="2400" kern="0" dirty="0">
                <a:latin typeface="+mn-lt"/>
              </a:rPr>
              <a:t> material (</a:t>
            </a:r>
            <a:r>
              <a:rPr lang="en-US" sz="2400" kern="0" dirty="0" err="1">
                <a:latin typeface="+mn-lt"/>
              </a:rPr>
              <a:t>lebih</a:t>
            </a:r>
            <a:r>
              <a:rPr lang="en-US" sz="2400" kern="0" dirty="0">
                <a:latin typeface="+mn-lt"/>
              </a:rPr>
              <a:t> </a:t>
            </a:r>
            <a:r>
              <a:rPr lang="en-US" sz="2400" kern="0" dirty="0" err="1">
                <a:latin typeface="+mn-lt"/>
              </a:rPr>
              <a:t>murah</a:t>
            </a:r>
            <a:r>
              <a:rPr lang="en-US" sz="2400" kern="0" dirty="0">
                <a:latin typeface="+mn-lt"/>
              </a:rPr>
              <a:t> </a:t>
            </a:r>
            <a:r>
              <a:rPr lang="en-US" sz="2400" kern="0" dirty="0" err="1">
                <a:latin typeface="+mn-lt"/>
              </a:rPr>
              <a:t>dari</a:t>
            </a:r>
            <a:r>
              <a:rPr lang="en-US" sz="2400" kern="0" dirty="0">
                <a:latin typeface="+mn-lt"/>
              </a:rPr>
              <a:t> </a:t>
            </a:r>
            <a:r>
              <a:rPr lang="en-US" sz="2400" kern="0" dirty="0" err="1">
                <a:latin typeface="+mn-lt"/>
              </a:rPr>
              <a:t>lapisan</a:t>
            </a:r>
            <a:r>
              <a:rPr lang="en-US" sz="2400" kern="0" dirty="0">
                <a:latin typeface="+mn-lt"/>
              </a:rPr>
              <a:t> </a:t>
            </a:r>
            <a:r>
              <a:rPr lang="en-US" sz="2400" kern="0" dirty="0" err="1">
                <a:latin typeface="+mn-lt"/>
              </a:rPr>
              <a:t>atas</a:t>
            </a:r>
            <a:r>
              <a:rPr lang="en-US" sz="2400" kern="0" dirty="0">
                <a:latin typeface="+mn-lt"/>
              </a:rPr>
              <a:t>), </a:t>
            </a:r>
            <a:r>
              <a:rPr lang="en-US" sz="2400" kern="0" dirty="0" err="1">
                <a:latin typeface="+mn-lt"/>
              </a:rPr>
              <a:t>lapisan</a:t>
            </a:r>
            <a:r>
              <a:rPr lang="en-US" sz="2400" kern="0" dirty="0">
                <a:latin typeface="+mn-lt"/>
              </a:rPr>
              <a:t> agar </a:t>
            </a:r>
            <a:r>
              <a:rPr lang="en-US" sz="2400" kern="0" dirty="0" err="1">
                <a:latin typeface="+mn-lt"/>
              </a:rPr>
              <a:t>pekerjaan</a:t>
            </a:r>
            <a:r>
              <a:rPr lang="en-US" sz="2400" kern="0" dirty="0">
                <a:latin typeface="+mn-lt"/>
              </a:rPr>
              <a:t> </a:t>
            </a:r>
            <a:r>
              <a:rPr lang="en-US" sz="2400" kern="0" dirty="0" err="1">
                <a:latin typeface="+mn-lt"/>
              </a:rPr>
              <a:t>lancar</a:t>
            </a:r>
            <a:r>
              <a:rPr lang="en-US" sz="2400" kern="0" dirty="0">
                <a:latin typeface="+mn-lt"/>
              </a:rPr>
              <a:t>, </a:t>
            </a:r>
            <a:r>
              <a:rPr lang="en-US" sz="2400" kern="0" dirty="0" err="1">
                <a:latin typeface="+mn-lt"/>
              </a:rPr>
              <a:t>mencegah</a:t>
            </a:r>
            <a:r>
              <a:rPr lang="en-US" sz="2400" kern="0" dirty="0">
                <a:latin typeface="+mn-lt"/>
              </a:rPr>
              <a:t> </a:t>
            </a:r>
            <a:r>
              <a:rPr lang="en-US" sz="2400" kern="0" dirty="0" err="1">
                <a:latin typeface="+mn-lt"/>
              </a:rPr>
              <a:t>partikel</a:t>
            </a:r>
            <a:r>
              <a:rPr lang="en-US" sz="2400" kern="0" dirty="0">
                <a:latin typeface="+mn-lt"/>
              </a:rPr>
              <a:t> </a:t>
            </a:r>
            <a:r>
              <a:rPr lang="en-US" sz="2400" kern="0" dirty="0" err="1">
                <a:latin typeface="+mn-lt"/>
              </a:rPr>
              <a:t>halus</a:t>
            </a:r>
            <a:r>
              <a:rPr lang="en-US" sz="2400" kern="0" dirty="0">
                <a:latin typeface="+mn-lt"/>
              </a:rPr>
              <a:t> </a:t>
            </a:r>
            <a:r>
              <a:rPr lang="en-US" sz="2400" kern="0" dirty="0" err="1">
                <a:latin typeface="+mn-lt"/>
              </a:rPr>
              <a:t>tanah</a:t>
            </a:r>
            <a:r>
              <a:rPr lang="en-US" sz="2400" kern="0" dirty="0">
                <a:latin typeface="+mn-lt"/>
              </a:rPr>
              <a:t> </a:t>
            </a:r>
            <a:r>
              <a:rPr lang="en-US" sz="2400" kern="0" dirty="0" err="1">
                <a:latin typeface="+mn-lt"/>
              </a:rPr>
              <a:t>naik</a:t>
            </a:r>
            <a:r>
              <a:rPr lang="en-US" sz="2400" kern="0" dirty="0">
                <a:latin typeface="+mn-lt"/>
              </a:rPr>
              <a:t> </a:t>
            </a:r>
            <a:r>
              <a:rPr lang="en-US" sz="2400" kern="0" dirty="0" err="1">
                <a:latin typeface="+mn-lt"/>
              </a:rPr>
              <a:t>keatas</a:t>
            </a:r>
            <a:endParaRPr lang="en-US" sz="2400" kern="0" dirty="0">
              <a:latin typeface="+mn-lt"/>
            </a:endParaRPr>
          </a:p>
          <a:p>
            <a:pPr marL="609600" indent="-609600" eaLnBrk="1" hangingPunct="1">
              <a:lnSpc>
                <a:spcPct val="155000"/>
              </a:lnSpc>
              <a:spcBef>
                <a:spcPct val="20000"/>
              </a:spcBef>
              <a:buFontTx/>
              <a:buAutoNum type="arabicPeriod" startAt="4"/>
              <a:defRPr/>
            </a:pPr>
            <a:r>
              <a:rPr lang="en-US" sz="2400" kern="0" dirty="0" err="1">
                <a:latin typeface="+mn-lt"/>
              </a:rPr>
              <a:t>Lapisan</a:t>
            </a:r>
            <a:r>
              <a:rPr lang="en-US" sz="2400" kern="0" dirty="0">
                <a:latin typeface="+mn-lt"/>
              </a:rPr>
              <a:t> </a:t>
            </a:r>
            <a:r>
              <a:rPr lang="en-US" sz="2400" kern="0" dirty="0" err="1">
                <a:latin typeface="+mn-lt"/>
              </a:rPr>
              <a:t>tanah</a:t>
            </a:r>
            <a:r>
              <a:rPr lang="en-US" sz="2400" kern="0" dirty="0">
                <a:latin typeface="+mn-lt"/>
              </a:rPr>
              <a:t> </a:t>
            </a:r>
            <a:r>
              <a:rPr lang="en-US" sz="2400" kern="0" dirty="0" err="1">
                <a:latin typeface="+mn-lt"/>
              </a:rPr>
              <a:t>dasar</a:t>
            </a:r>
            <a:r>
              <a:rPr lang="en-US" sz="2400" kern="0" dirty="0">
                <a:latin typeface="+mn-lt"/>
              </a:rPr>
              <a:t> (</a:t>
            </a:r>
            <a:r>
              <a:rPr lang="en-US" sz="2400" i="1" kern="0" dirty="0" err="1">
                <a:latin typeface="+mn-lt"/>
              </a:rPr>
              <a:t>subgrade</a:t>
            </a:r>
            <a:r>
              <a:rPr lang="en-US" sz="2400" kern="0" dirty="0">
                <a:latin typeface="+mn-lt"/>
              </a:rPr>
              <a:t>)</a:t>
            </a:r>
          </a:p>
          <a:p>
            <a:pPr marL="609600" indent="-609600" eaLnBrk="1" hangingPunct="1">
              <a:spcBef>
                <a:spcPct val="20000"/>
              </a:spcBef>
              <a:defRPr/>
            </a:pPr>
            <a:r>
              <a:rPr lang="en-US" sz="2400" kern="0" dirty="0">
                <a:latin typeface="+mn-lt"/>
              </a:rPr>
              <a:t>	</a:t>
            </a:r>
            <a:r>
              <a:rPr lang="en-US" sz="2400" kern="0" dirty="0" err="1">
                <a:latin typeface="+mn-lt"/>
              </a:rPr>
              <a:t>lapisan</a:t>
            </a:r>
            <a:r>
              <a:rPr lang="en-US" sz="2400" kern="0" dirty="0">
                <a:latin typeface="+mn-lt"/>
              </a:rPr>
              <a:t> </a:t>
            </a:r>
            <a:r>
              <a:rPr lang="en-US" sz="2400" kern="0" dirty="0" err="1">
                <a:latin typeface="+mn-lt"/>
              </a:rPr>
              <a:t>tanah</a:t>
            </a:r>
            <a:r>
              <a:rPr lang="en-US" sz="2400" kern="0" dirty="0">
                <a:latin typeface="+mn-lt"/>
              </a:rPr>
              <a:t> </a:t>
            </a:r>
            <a:r>
              <a:rPr lang="en-US" sz="2400" kern="0" dirty="0" err="1">
                <a:latin typeface="+mn-lt"/>
              </a:rPr>
              <a:t>ini</a:t>
            </a:r>
            <a:r>
              <a:rPr lang="en-US" sz="2400" kern="0" dirty="0">
                <a:latin typeface="+mn-lt"/>
              </a:rPr>
              <a:t> </a:t>
            </a:r>
            <a:r>
              <a:rPr lang="en-US" sz="2400" kern="0" dirty="0" err="1">
                <a:latin typeface="+mn-lt"/>
              </a:rPr>
              <a:t>dapat</a:t>
            </a:r>
            <a:r>
              <a:rPr lang="en-US" sz="2400" kern="0" dirty="0">
                <a:latin typeface="+mn-lt"/>
              </a:rPr>
              <a:t> </a:t>
            </a:r>
            <a:r>
              <a:rPr lang="en-US" sz="2400" kern="0" dirty="0" err="1">
                <a:latin typeface="+mn-lt"/>
              </a:rPr>
              <a:t>terdiri</a:t>
            </a:r>
            <a:r>
              <a:rPr lang="en-US" sz="2400" kern="0" dirty="0">
                <a:latin typeface="+mn-lt"/>
              </a:rPr>
              <a:t> </a:t>
            </a:r>
            <a:r>
              <a:rPr lang="en-US" sz="2400" kern="0" dirty="0" err="1">
                <a:latin typeface="+mn-lt"/>
              </a:rPr>
              <a:t>dari</a:t>
            </a:r>
            <a:r>
              <a:rPr lang="en-US" sz="2400" kern="0" dirty="0">
                <a:latin typeface="+mn-lt"/>
              </a:rPr>
              <a:t> </a:t>
            </a:r>
            <a:r>
              <a:rPr lang="en-US" sz="2400" kern="0" dirty="0" err="1">
                <a:latin typeface="+mn-lt"/>
              </a:rPr>
              <a:t>tanah</a:t>
            </a:r>
            <a:r>
              <a:rPr lang="en-US" sz="2400" kern="0" dirty="0">
                <a:latin typeface="+mn-lt"/>
              </a:rPr>
              <a:t> </a:t>
            </a:r>
            <a:r>
              <a:rPr lang="en-US" sz="2400" kern="0" dirty="0" err="1">
                <a:latin typeface="+mn-lt"/>
              </a:rPr>
              <a:t>asli</a:t>
            </a:r>
            <a:r>
              <a:rPr lang="en-US" sz="2400" kern="0" dirty="0">
                <a:latin typeface="+mn-lt"/>
              </a:rPr>
              <a:t>, </a:t>
            </a:r>
            <a:r>
              <a:rPr lang="en-US" sz="2400" kern="0" dirty="0" err="1">
                <a:latin typeface="+mn-lt"/>
              </a:rPr>
              <a:t>galian</a:t>
            </a:r>
            <a:r>
              <a:rPr lang="en-US" sz="2400" kern="0" dirty="0">
                <a:latin typeface="+mn-lt"/>
              </a:rPr>
              <a:t> </a:t>
            </a:r>
            <a:r>
              <a:rPr lang="en-US" sz="2400" kern="0" dirty="0" err="1">
                <a:latin typeface="+mn-lt"/>
              </a:rPr>
              <a:t>dan</a:t>
            </a:r>
            <a:r>
              <a:rPr lang="en-US" sz="2400" kern="0" dirty="0">
                <a:latin typeface="+mn-lt"/>
              </a:rPr>
              <a:t> </a:t>
            </a:r>
            <a:r>
              <a:rPr lang="en-US" sz="2400" kern="0" dirty="0" err="1">
                <a:latin typeface="+mn-lt"/>
              </a:rPr>
              <a:t>timbunan</a:t>
            </a:r>
            <a:r>
              <a:rPr lang="en-US" sz="2400" kern="0" dirty="0">
                <a:latin typeface="+mn-lt"/>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79388" y="333375"/>
            <a:ext cx="8964612" cy="836613"/>
          </a:xfrm>
        </p:spPr>
        <p:txBody>
          <a:bodyPr>
            <a:normAutofit fontScale="90000"/>
          </a:bodyPr>
          <a:lstStyle/>
          <a:p>
            <a:pPr algn="l" eaLnBrk="1" hangingPunct="1">
              <a:defRPr/>
            </a:pPr>
            <a:r>
              <a:rPr lang="en-US" sz="2800" b="1" smtClean="0">
                <a:latin typeface="Times New Roman" pitchFamily="18" charset="0"/>
              </a:rPr>
              <a:t>FAKTOR-FAKTOR YANG MEMPENGARUHI PERENCANAAN TEBAL PERKERASAN </a:t>
            </a:r>
          </a:p>
        </p:txBody>
      </p:sp>
      <p:sp>
        <p:nvSpPr>
          <p:cNvPr id="14341" name="Rectangle 5"/>
          <p:cNvSpPr>
            <a:spLocks noGrp="1" noChangeArrowheads="1"/>
          </p:cNvSpPr>
          <p:nvPr>
            <p:ph type="subTitle" idx="1"/>
          </p:nvPr>
        </p:nvSpPr>
        <p:spPr>
          <a:xfrm>
            <a:off x="179388" y="1341438"/>
            <a:ext cx="8893175" cy="792162"/>
          </a:xfrm>
        </p:spPr>
        <p:txBody>
          <a:bodyPr/>
          <a:lstStyle/>
          <a:p>
            <a:pPr marL="2149475" indent="-2149475" algn="l" eaLnBrk="1" hangingPunct="1">
              <a:lnSpc>
                <a:spcPct val="90000"/>
              </a:lnSpc>
              <a:tabLst>
                <a:tab pos="1616075" algn="l"/>
              </a:tabLst>
              <a:defRPr/>
            </a:pPr>
            <a:r>
              <a:rPr lang="en-US" sz="2000" smtClean="0">
                <a:latin typeface="Times New Roman" pitchFamily="18" charset="0"/>
              </a:rPr>
              <a:t>Fungsi Perkerasasn </a:t>
            </a:r>
            <a:r>
              <a:rPr lang="en-US" sz="2000" smtClean="0">
                <a:latin typeface="Times New Roman" pitchFamily="18" charset="0"/>
                <a:sym typeface="Wingdings 3" pitchFamily="18" charset="2"/>
              </a:rPr>
              <a:t>	Menerima dan Menyebarkan beban Lalu Lintas tanpa kerusakan dan untuk kenyamanan </a:t>
            </a:r>
          </a:p>
        </p:txBody>
      </p:sp>
      <p:sp>
        <p:nvSpPr>
          <p:cNvPr id="14342" name="Rectangle 6"/>
          <p:cNvSpPr>
            <a:spLocks noChangeArrowheads="1"/>
          </p:cNvSpPr>
          <p:nvPr/>
        </p:nvSpPr>
        <p:spPr bwMode="auto">
          <a:xfrm>
            <a:off x="250825" y="2492375"/>
            <a:ext cx="7993063" cy="433388"/>
          </a:xfrm>
          <a:prstGeom prst="rect">
            <a:avLst/>
          </a:prstGeom>
          <a:noFill/>
          <a:ln w="9525">
            <a:noFill/>
            <a:miter lim="800000"/>
            <a:headEnd/>
            <a:tailEnd/>
          </a:ln>
          <a:effectLst/>
        </p:spPr>
        <p:txBody>
          <a:bodyPr anchor="ctr"/>
          <a:lstStyle/>
          <a:p>
            <a:pPr eaLnBrk="1" hangingPunct="1">
              <a:spcBef>
                <a:spcPct val="10000"/>
              </a:spcBef>
              <a:buFont typeface="Times New Roman" pitchFamily="18" charset="0"/>
              <a:buNone/>
              <a:defRPr/>
            </a:pPr>
            <a:r>
              <a:rPr lang="en-US" sz="2000" b="1">
                <a:solidFill>
                  <a:schemeClr val="tx2"/>
                </a:solidFill>
                <a:effectLst>
                  <a:outerShdw blurRad="38100" dist="38100" dir="2700000" algn="tl">
                    <a:srgbClr val="C0C0C0"/>
                  </a:outerShdw>
                </a:effectLst>
                <a:latin typeface="Times New Roman" pitchFamily="18" charset="0"/>
              </a:rPr>
              <a:t>FAKTOR-FAKTOR YANG MEMPENGARUHI HASIL PERENCANAAN </a:t>
            </a:r>
            <a:br>
              <a:rPr lang="en-US" sz="2000" b="1">
                <a:solidFill>
                  <a:schemeClr val="tx2"/>
                </a:solidFill>
                <a:effectLst>
                  <a:outerShdw blurRad="38100" dist="38100" dir="2700000" algn="tl">
                    <a:srgbClr val="C0C0C0"/>
                  </a:outerShdw>
                </a:effectLst>
                <a:latin typeface="Times New Roman" pitchFamily="18" charset="0"/>
              </a:rPr>
            </a:br>
            <a:endParaRPr lang="en-US" sz="2000">
              <a:solidFill>
                <a:schemeClr val="tx2"/>
              </a:solidFill>
              <a:effectLst>
                <a:outerShdw blurRad="38100" dist="38100" dir="2700000" algn="tl">
                  <a:srgbClr val="C0C0C0"/>
                </a:outerShdw>
              </a:effectLst>
              <a:latin typeface="Times New Roman" pitchFamily="18" charset="0"/>
            </a:endParaRPr>
          </a:p>
        </p:txBody>
      </p:sp>
      <p:sp>
        <p:nvSpPr>
          <p:cNvPr id="14343" name="Rectangle 7"/>
          <p:cNvSpPr>
            <a:spLocks noChangeArrowheads="1"/>
          </p:cNvSpPr>
          <p:nvPr/>
        </p:nvSpPr>
        <p:spPr bwMode="auto">
          <a:xfrm>
            <a:off x="250825" y="3284538"/>
            <a:ext cx="7993063" cy="3384550"/>
          </a:xfrm>
          <a:prstGeom prst="rect">
            <a:avLst/>
          </a:prstGeom>
          <a:noFill/>
          <a:ln w="9525">
            <a:noFill/>
            <a:miter lim="800000"/>
            <a:headEnd/>
            <a:tailEnd/>
          </a:ln>
          <a:effectLst/>
        </p:spPr>
        <p:txBody>
          <a:bodyPr anchor="ctr"/>
          <a:lstStyle/>
          <a:p>
            <a:pPr marL="52388" indent="411163" eaLnBrk="1" hangingPunct="1">
              <a:spcBef>
                <a:spcPct val="10000"/>
              </a:spcBef>
              <a:buFont typeface="Times New Roman" pitchFamily="18" charset="0"/>
              <a:buAutoNum type="arabicPeriod"/>
              <a:tabLst>
                <a:tab pos="463550" algn="l"/>
              </a:tabLst>
              <a:defRPr/>
            </a:pPr>
            <a:r>
              <a:rPr lang="en-US" sz="2400">
                <a:solidFill>
                  <a:schemeClr val="tx2"/>
                </a:solidFill>
                <a:effectLst>
                  <a:outerShdw blurRad="38100" dist="38100" dir="2700000" algn="tl">
                    <a:srgbClr val="C0C0C0"/>
                  </a:outerShdw>
                </a:effectLst>
                <a:latin typeface="Times New Roman" pitchFamily="18" charset="0"/>
              </a:rPr>
              <a:t>Beban lalu lintas</a:t>
            </a:r>
            <a:br>
              <a:rPr lang="en-US" sz="2400">
                <a:solidFill>
                  <a:schemeClr val="tx2"/>
                </a:solidFill>
                <a:effectLst>
                  <a:outerShdw blurRad="38100" dist="38100" dir="2700000" algn="tl">
                    <a:srgbClr val="C0C0C0"/>
                  </a:outerShdw>
                </a:effectLst>
                <a:latin typeface="Times New Roman" pitchFamily="18" charset="0"/>
              </a:rPr>
            </a:br>
            <a:r>
              <a:rPr lang="en-US" sz="2400">
                <a:solidFill>
                  <a:schemeClr val="tx2"/>
                </a:solidFill>
                <a:effectLst>
                  <a:outerShdw blurRad="38100" dist="38100" dir="2700000" algn="tl">
                    <a:srgbClr val="C0C0C0"/>
                  </a:outerShdw>
                </a:effectLst>
                <a:latin typeface="Times New Roman" pitchFamily="18" charset="0"/>
              </a:rPr>
              <a:t>2.   Sifat Tanah Dasar</a:t>
            </a:r>
            <a:br>
              <a:rPr lang="en-US" sz="2400">
                <a:solidFill>
                  <a:schemeClr val="tx2"/>
                </a:solidFill>
                <a:effectLst>
                  <a:outerShdw blurRad="38100" dist="38100" dir="2700000" algn="tl">
                    <a:srgbClr val="C0C0C0"/>
                  </a:outerShdw>
                </a:effectLst>
                <a:latin typeface="Times New Roman" pitchFamily="18" charset="0"/>
              </a:rPr>
            </a:br>
            <a:r>
              <a:rPr lang="en-US" sz="2400">
                <a:solidFill>
                  <a:schemeClr val="tx2"/>
                </a:solidFill>
                <a:effectLst>
                  <a:outerShdw blurRad="38100" dist="38100" dir="2700000" algn="tl">
                    <a:srgbClr val="C0C0C0"/>
                  </a:outerShdw>
                </a:effectLst>
                <a:latin typeface="Times New Roman" pitchFamily="18" charset="0"/>
              </a:rPr>
              <a:t>3.   Fungsi Jalan </a:t>
            </a:r>
            <a:br>
              <a:rPr lang="en-US" sz="2400">
                <a:solidFill>
                  <a:schemeClr val="tx2"/>
                </a:solidFill>
                <a:effectLst>
                  <a:outerShdw blurRad="38100" dist="38100" dir="2700000" algn="tl">
                    <a:srgbClr val="C0C0C0"/>
                  </a:outerShdw>
                </a:effectLst>
                <a:latin typeface="Times New Roman" pitchFamily="18" charset="0"/>
              </a:rPr>
            </a:br>
            <a:r>
              <a:rPr lang="en-US" sz="2400">
                <a:solidFill>
                  <a:schemeClr val="tx2"/>
                </a:solidFill>
                <a:effectLst>
                  <a:outerShdw blurRad="38100" dist="38100" dir="2700000" algn="tl">
                    <a:srgbClr val="C0C0C0"/>
                  </a:outerShdw>
                </a:effectLst>
                <a:latin typeface="Times New Roman" pitchFamily="18" charset="0"/>
              </a:rPr>
              <a:t>4.   Kondisi Lingkungan </a:t>
            </a:r>
            <a:br>
              <a:rPr lang="en-US" sz="2400">
                <a:solidFill>
                  <a:schemeClr val="tx2"/>
                </a:solidFill>
                <a:effectLst>
                  <a:outerShdw blurRad="38100" dist="38100" dir="2700000" algn="tl">
                    <a:srgbClr val="C0C0C0"/>
                  </a:outerShdw>
                </a:effectLst>
                <a:latin typeface="Times New Roman" pitchFamily="18" charset="0"/>
              </a:rPr>
            </a:br>
            <a:r>
              <a:rPr lang="en-US" sz="2400">
                <a:solidFill>
                  <a:schemeClr val="tx2"/>
                </a:solidFill>
                <a:effectLst>
                  <a:outerShdw blurRad="38100" dist="38100" dir="2700000" algn="tl">
                    <a:srgbClr val="C0C0C0"/>
                  </a:outerShdw>
                </a:effectLst>
                <a:latin typeface="Times New Roman" pitchFamily="18" charset="0"/>
              </a:rPr>
              <a:t>5.	Kinerja Perkerasan (</a:t>
            </a:r>
            <a:r>
              <a:rPr lang="en-US" sz="2400" i="1">
                <a:solidFill>
                  <a:schemeClr val="tx2"/>
                </a:solidFill>
                <a:effectLst>
                  <a:outerShdw blurRad="38100" dist="38100" dir="2700000" algn="tl">
                    <a:srgbClr val="C0C0C0"/>
                  </a:outerShdw>
                </a:effectLst>
                <a:latin typeface="Times New Roman" pitchFamily="18" charset="0"/>
              </a:rPr>
              <a:t>Pavement Performance</a:t>
            </a:r>
            <a:r>
              <a:rPr lang="en-US" sz="2400">
                <a:solidFill>
                  <a:schemeClr val="tx2"/>
                </a:solidFill>
                <a:effectLst>
                  <a:outerShdw blurRad="38100" dist="38100" dir="2700000" algn="tl">
                    <a:srgbClr val="C0C0C0"/>
                  </a:outerShdw>
                </a:effectLst>
                <a:latin typeface="Times New Roman" pitchFamily="18" charset="0"/>
              </a:rPr>
              <a:t> )</a:t>
            </a:r>
            <a:br>
              <a:rPr lang="en-US" sz="2400">
                <a:solidFill>
                  <a:schemeClr val="tx2"/>
                </a:solidFill>
                <a:effectLst>
                  <a:outerShdw blurRad="38100" dist="38100" dir="2700000" algn="tl">
                    <a:srgbClr val="C0C0C0"/>
                  </a:outerShdw>
                </a:effectLst>
                <a:latin typeface="Times New Roman" pitchFamily="18" charset="0"/>
              </a:rPr>
            </a:br>
            <a:r>
              <a:rPr lang="en-US" sz="2400">
                <a:solidFill>
                  <a:schemeClr val="tx2"/>
                </a:solidFill>
                <a:effectLst>
                  <a:outerShdw blurRad="38100" dist="38100" dir="2700000" algn="tl">
                    <a:srgbClr val="C0C0C0"/>
                  </a:outerShdw>
                </a:effectLst>
                <a:latin typeface="Times New Roman" pitchFamily="18" charset="0"/>
              </a:rPr>
              <a:t>6.	Umur rencana </a:t>
            </a:r>
            <a:br>
              <a:rPr lang="en-US" sz="2400">
                <a:solidFill>
                  <a:schemeClr val="tx2"/>
                </a:solidFill>
                <a:effectLst>
                  <a:outerShdw blurRad="38100" dist="38100" dir="2700000" algn="tl">
                    <a:srgbClr val="C0C0C0"/>
                  </a:outerShdw>
                </a:effectLst>
                <a:latin typeface="Times New Roman" pitchFamily="18" charset="0"/>
              </a:rPr>
            </a:br>
            <a:r>
              <a:rPr lang="en-US" sz="2400">
                <a:solidFill>
                  <a:schemeClr val="tx2"/>
                </a:solidFill>
                <a:effectLst>
                  <a:outerShdw blurRad="38100" dist="38100" dir="2700000" algn="tl">
                    <a:srgbClr val="C0C0C0"/>
                  </a:outerShdw>
                </a:effectLst>
                <a:latin typeface="Times New Roman" pitchFamily="18" charset="0"/>
              </a:rPr>
              <a:t>7.	Sifat dan banyak material tersedia di lokasi</a:t>
            </a:r>
            <a:br>
              <a:rPr lang="en-US" sz="2400">
                <a:solidFill>
                  <a:schemeClr val="tx2"/>
                </a:solidFill>
                <a:effectLst>
                  <a:outerShdw blurRad="38100" dist="38100" dir="2700000" algn="tl">
                    <a:srgbClr val="C0C0C0"/>
                  </a:outerShdw>
                </a:effectLst>
                <a:latin typeface="Times New Roman" pitchFamily="18" charset="0"/>
              </a:rPr>
            </a:br>
            <a:r>
              <a:rPr lang="en-US" sz="2400">
                <a:solidFill>
                  <a:schemeClr val="tx2"/>
                </a:solidFill>
                <a:effectLst>
                  <a:outerShdw blurRad="38100" dist="38100" dir="2700000" algn="tl">
                    <a:srgbClr val="C0C0C0"/>
                  </a:outerShdw>
                </a:effectLst>
                <a:latin typeface="Times New Roman" pitchFamily="18" charset="0"/>
              </a:rPr>
              <a:t>8.	Bentuk geometrik jalan </a:t>
            </a:r>
            <a:br>
              <a:rPr lang="en-US" sz="2400">
                <a:solidFill>
                  <a:schemeClr val="tx2"/>
                </a:solidFill>
                <a:effectLst>
                  <a:outerShdw blurRad="38100" dist="38100" dir="2700000" algn="tl">
                    <a:srgbClr val="C0C0C0"/>
                  </a:outerShdw>
                </a:effectLst>
                <a:latin typeface="Times New Roman" pitchFamily="18" charset="0"/>
              </a:rPr>
            </a:br>
            <a:r>
              <a:rPr lang="en-US" sz="2400">
                <a:solidFill>
                  <a:schemeClr val="tx2"/>
                </a:solidFill>
                <a:effectLst>
                  <a:outerShdw blurRad="38100" dist="38100" dir="2700000" algn="tl">
                    <a:srgbClr val="C0C0C0"/>
                  </a:outerShdw>
                </a:effectLst>
                <a:latin typeface="Times New Roman" pitchFamily="18" charset="0"/>
              </a:rPr>
              <a:t>9.   Kondisi perkerasan saat ini (untuk peningkatan jalan lama)  </a:t>
            </a:r>
            <a:br>
              <a:rPr lang="en-US" sz="2400">
                <a:solidFill>
                  <a:schemeClr val="tx2"/>
                </a:solidFill>
                <a:effectLst>
                  <a:outerShdw blurRad="38100" dist="38100" dir="2700000" algn="tl">
                    <a:srgbClr val="C0C0C0"/>
                  </a:outerShdw>
                </a:effectLst>
                <a:latin typeface="Times New Roman" pitchFamily="18" charset="0"/>
              </a:rPr>
            </a:br>
            <a:r>
              <a:rPr lang="en-US" sz="2400">
                <a:solidFill>
                  <a:schemeClr val="tx2"/>
                </a:solidFill>
                <a:effectLst>
                  <a:outerShdw blurRad="38100" dist="38100" dir="2700000" algn="tl">
                    <a:srgbClr val="C0C0C0"/>
                  </a:outerShdw>
                </a:effectLst>
                <a:latin typeface="Times New Roman" pitchFamily="18" charset="0"/>
              </a:rPr>
              <a:t/>
            </a:r>
            <a:br>
              <a:rPr lang="en-US" sz="2400">
                <a:solidFill>
                  <a:schemeClr val="tx2"/>
                </a:solidFill>
                <a:effectLst>
                  <a:outerShdw blurRad="38100" dist="38100" dir="2700000" algn="tl">
                    <a:srgbClr val="C0C0C0"/>
                  </a:outerShdw>
                </a:effectLst>
                <a:latin typeface="Times New Roman" pitchFamily="18" charset="0"/>
              </a:rPr>
            </a:br>
            <a:endParaRPr lang="en-US" sz="2400">
              <a:solidFill>
                <a:schemeClr val="tx2"/>
              </a:solidFill>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algn="ctr" eaLnBrk="1" hangingPunct="1">
              <a:buFontTx/>
              <a:buNone/>
            </a:pPr>
            <a:r>
              <a:rPr lang="en-US" sz="4800" smtClean="0"/>
              <a:t>1.  BEBAN LALU LINTAS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p:cNvPicPr>
            <a:picLocks noChangeAspect="1" noChangeArrowheads="1"/>
          </p:cNvPicPr>
          <p:nvPr/>
        </p:nvPicPr>
        <p:blipFill>
          <a:blip r:embed="rId2"/>
          <a:srcRect/>
          <a:stretch>
            <a:fillRect/>
          </a:stretch>
        </p:blipFill>
        <p:spPr bwMode="auto">
          <a:xfrm>
            <a:off x="357158" y="333375"/>
            <a:ext cx="8358246" cy="652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p:cNvPicPr>
            <a:picLocks noChangeAspect="1" noChangeArrowheads="1"/>
          </p:cNvPicPr>
          <p:nvPr/>
        </p:nvPicPr>
        <p:blipFill>
          <a:blip r:embed="rId2"/>
          <a:srcRect/>
          <a:stretch>
            <a:fillRect/>
          </a:stretch>
        </p:blipFill>
        <p:spPr bwMode="auto">
          <a:xfrm>
            <a:off x="357158" y="357166"/>
            <a:ext cx="8143932" cy="60007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sz="4000" smtClean="0"/>
              <a:t>Repetisi Lintasan Sumbu Standart</a:t>
            </a:r>
            <a:br>
              <a:rPr lang="en-US" sz="4000" smtClean="0"/>
            </a:br>
            <a:endParaRPr lang="en-US" sz="4000" smtClean="0"/>
          </a:p>
        </p:txBody>
      </p:sp>
      <p:sp>
        <p:nvSpPr>
          <p:cNvPr id="19459" name="Rectangle 3"/>
          <p:cNvSpPr>
            <a:spLocks noGrp="1" noChangeArrowheads="1"/>
          </p:cNvSpPr>
          <p:nvPr>
            <p:ph idx="1"/>
          </p:nvPr>
        </p:nvSpPr>
        <p:spPr/>
        <p:txBody>
          <a:bodyPr>
            <a:normAutofit/>
          </a:bodyPr>
          <a:lstStyle/>
          <a:p>
            <a:pPr eaLnBrk="1" hangingPunct="1"/>
            <a:r>
              <a:rPr lang="en-US" sz="3600" smtClean="0"/>
              <a:t>Kendaraan yang memiliki berbagai konfigurasi sumbu, roda dan bervariasi dalam total beban diseragamkan dengan menggunakan satuan lintasan sumbu standart (LSS)  atau ESAL (Equivalent Single Axle Load)</a:t>
            </a:r>
          </a:p>
          <a:p>
            <a:pPr eaLnBrk="1" hangingPunct="1">
              <a:buFontTx/>
              <a:buNone/>
            </a:pPr>
            <a:r>
              <a:rPr lang="en-US" sz="360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p:txBody>
          <a:bodyPr/>
          <a:lstStyle/>
          <a:p>
            <a:pPr marL="403225" indent="-403225" eaLnBrk="1" hangingPunct="1">
              <a:buFontTx/>
              <a:buNone/>
            </a:pPr>
            <a:r>
              <a:rPr lang="en-US" smtClean="0"/>
              <a:t>Sumbu Standart  adalah sumbu tunggal beroda ganda dengan kriteria:</a:t>
            </a:r>
          </a:p>
          <a:p>
            <a:pPr marL="403225" indent="-403225" eaLnBrk="1" hangingPunct="1">
              <a:buFontTx/>
              <a:buAutoNum type="arabicPeriod"/>
            </a:pPr>
            <a:r>
              <a:rPr lang="en-US" smtClean="0"/>
              <a:t>Beban sumbu 18.000 pon (80 kN)</a:t>
            </a:r>
          </a:p>
          <a:p>
            <a:pPr marL="403225" indent="-403225" eaLnBrk="1" hangingPunct="1">
              <a:buFontTx/>
              <a:buAutoNum type="arabicPeriod"/>
            </a:pPr>
            <a:r>
              <a:rPr lang="en-US" smtClean="0"/>
              <a:t>Lebar bidang kontak ban 4,51 inchi (11 cm)</a:t>
            </a:r>
          </a:p>
          <a:p>
            <a:pPr marL="403225" indent="-403225" eaLnBrk="1" hangingPunct="1">
              <a:buFontTx/>
              <a:buAutoNum type="arabicPeriod"/>
            </a:pPr>
            <a:r>
              <a:rPr lang="en-US" smtClean="0"/>
              <a:t>Jarak antara masing-masing sumbu roda ganda 13,57 inci</a:t>
            </a:r>
          </a:p>
          <a:p>
            <a:pPr marL="403225" indent="-403225" eaLnBrk="1" hangingPunct="1">
              <a:buFontTx/>
              <a:buAutoNum type="arabicPeriod"/>
            </a:pPr>
            <a:r>
              <a:rPr lang="en-US" smtClean="0"/>
              <a:t>Tekanan bidang kontak = 70 lb/in2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sz="3200" smtClean="0"/>
              <a:t>Beban Sumbu Standar adalah  </a:t>
            </a:r>
            <a:br>
              <a:rPr lang="en-US" sz="3200" smtClean="0"/>
            </a:br>
            <a:r>
              <a:rPr lang="en-US" sz="3200" smtClean="0"/>
              <a:t>sumbu tunggal roda ganda dengan beban 8,16 ton</a:t>
            </a:r>
          </a:p>
        </p:txBody>
      </p:sp>
      <p:pic>
        <p:nvPicPr>
          <p:cNvPr id="21507" name="Picture 4"/>
          <p:cNvPicPr>
            <a:picLocks noChangeAspect="1" noChangeArrowheads="1"/>
          </p:cNvPicPr>
          <p:nvPr/>
        </p:nvPicPr>
        <p:blipFill>
          <a:blip r:embed="rId2"/>
          <a:srcRect/>
          <a:stretch>
            <a:fillRect/>
          </a:stretch>
        </p:blipFill>
        <p:spPr bwMode="auto">
          <a:xfrm>
            <a:off x="971550" y="1989138"/>
            <a:ext cx="6911975" cy="360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Angka Ekivalen</a:t>
            </a:r>
          </a:p>
        </p:txBody>
      </p:sp>
      <p:sp>
        <p:nvSpPr>
          <p:cNvPr id="22531" name="Rectangle 3"/>
          <p:cNvSpPr>
            <a:spLocks noGrp="1" noChangeArrowheads="1"/>
          </p:cNvSpPr>
          <p:nvPr>
            <p:ph idx="1"/>
          </p:nvPr>
        </p:nvSpPr>
        <p:spPr/>
        <p:txBody>
          <a:bodyPr>
            <a:normAutofit/>
          </a:bodyPr>
          <a:lstStyle/>
          <a:p>
            <a:pPr eaLnBrk="1" hangingPunct="1">
              <a:lnSpc>
                <a:spcPct val="90000"/>
              </a:lnSpc>
            </a:pPr>
            <a:r>
              <a:rPr lang="en-US" sz="2800" b="1" smtClean="0"/>
              <a:t>Angka Ekivalen adalah angka yang menunjukkan jumlah lintasan sumbu standar yang menyebabkan kerusakan yang sama untuk satu lintasan sumbu atau kendaraan yang dimaksud</a:t>
            </a:r>
            <a:r>
              <a:rPr lang="en-US" sz="2800" smtClean="0"/>
              <a:t>.</a:t>
            </a:r>
          </a:p>
          <a:p>
            <a:pPr eaLnBrk="1" hangingPunct="1">
              <a:lnSpc>
                <a:spcPct val="90000"/>
              </a:lnSpc>
            </a:pPr>
            <a:endParaRPr lang="en-US" sz="2800" smtClean="0"/>
          </a:p>
          <a:p>
            <a:pPr eaLnBrk="1" hangingPunct="1">
              <a:lnSpc>
                <a:spcPct val="90000"/>
              </a:lnSpc>
            </a:pPr>
            <a:r>
              <a:rPr lang="en-US" sz="2800" smtClean="0"/>
              <a:t>Contoh E sumbu tunggal roda tunggal seberat 2,2 ton adalah 0,005. artinya 1 kali lintasan sumbu tunggal roda tunggal dengan berat 2,2 ton akan menimbulkan kerusakan sebesar 0,005 kali kerusakan yang diakibatkan sumbu standar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p:txBody>
          <a:bodyPr/>
          <a:lstStyle/>
          <a:p>
            <a:pPr eaLnBrk="1" hangingPunct="1">
              <a:lnSpc>
                <a:spcPct val="90000"/>
              </a:lnSpc>
            </a:pPr>
            <a:r>
              <a:rPr lang="en-US" smtClean="0"/>
              <a:t>JIka ada kendaraan dengan angka ekivalent 3,2 maka kerusakan yang ditimbulkan oleh kendaraan tersebut adalah 3,2 kali kerusakan yang ditimbulkan oleh sumbu standar 8,16 ton</a:t>
            </a:r>
          </a:p>
          <a:p>
            <a:pPr eaLnBrk="1" hangingPunct="1">
              <a:lnSpc>
                <a:spcPct val="90000"/>
              </a:lnSpc>
            </a:pPr>
            <a:r>
              <a:rPr lang="en-US" smtClean="0"/>
              <a:t>Jika E mobil kijang 0.0008 dan E truk adalah 3,2 maka kerusakan yang ditimbulkan 1kali truk lewat  sama dengan 3,2/0,0008= 4000 kali mobil kijang lewat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395288" y="260350"/>
            <a:ext cx="8229600" cy="3455988"/>
          </a:xfrm>
        </p:spPr>
        <p:txBody>
          <a:bodyPr/>
          <a:lstStyle/>
          <a:p>
            <a:pPr marL="533400" indent="-533400" eaLnBrk="1" hangingPunct="1">
              <a:lnSpc>
                <a:spcPct val="90000"/>
              </a:lnSpc>
              <a:spcBef>
                <a:spcPct val="30000"/>
              </a:spcBef>
              <a:buClr>
                <a:schemeClr val="tx1"/>
              </a:buClr>
              <a:buFont typeface="Wingdings" pitchFamily="2" charset="2"/>
              <a:buChar char="§"/>
            </a:pPr>
            <a:r>
              <a:rPr lang="en-US" sz="2400" b="1" smtClean="0">
                <a:latin typeface="Bookman Old Style" pitchFamily="18" charset="0"/>
              </a:rPr>
              <a:t>PENDAHULUAN</a:t>
            </a:r>
          </a:p>
          <a:p>
            <a:pPr marL="533400" indent="-533400" eaLnBrk="1" hangingPunct="1">
              <a:lnSpc>
                <a:spcPct val="90000"/>
              </a:lnSpc>
              <a:spcBef>
                <a:spcPct val="30000"/>
              </a:spcBef>
              <a:buClr>
                <a:schemeClr val="tx1"/>
              </a:buClr>
              <a:buFont typeface="Wingdings" pitchFamily="2" charset="2"/>
              <a:buChar char="§"/>
            </a:pPr>
            <a:r>
              <a:rPr lang="en-US" sz="2400" b="1" smtClean="0">
                <a:latin typeface="Bookman Old Style" pitchFamily="18" charset="0"/>
              </a:rPr>
              <a:t>JENIS DAN FUNGSI LAP. PERKERASAN</a:t>
            </a:r>
          </a:p>
          <a:p>
            <a:pPr marL="533400" indent="-533400" eaLnBrk="1" hangingPunct="1">
              <a:lnSpc>
                <a:spcPct val="90000"/>
              </a:lnSpc>
              <a:spcBef>
                <a:spcPct val="30000"/>
              </a:spcBef>
              <a:buClr>
                <a:schemeClr val="tx1"/>
              </a:buClr>
              <a:buFont typeface="Wingdings" pitchFamily="2" charset="2"/>
              <a:buChar char="§"/>
            </a:pPr>
            <a:r>
              <a:rPr lang="en-US" sz="2400" b="1" smtClean="0">
                <a:latin typeface="Bookman Old Style" pitchFamily="18" charset="0"/>
              </a:rPr>
              <a:t>MATERIAL KONSTRUKSI PERKERASAN </a:t>
            </a:r>
          </a:p>
          <a:p>
            <a:pPr marL="533400" indent="-533400" eaLnBrk="1" hangingPunct="1">
              <a:lnSpc>
                <a:spcPct val="90000"/>
              </a:lnSpc>
              <a:spcBef>
                <a:spcPct val="30000"/>
              </a:spcBef>
              <a:buClr>
                <a:schemeClr val="tx1"/>
              </a:buClr>
              <a:buFont typeface="Wingdings" pitchFamily="2" charset="2"/>
              <a:buChar char="§"/>
            </a:pPr>
            <a:r>
              <a:rPr lang="en-US" sz="2400" b="1" smtClean="0">
                <a:latin typeface="Bookman Old Style" pitchFamily="18" charset="0"/>
              </a:rPr>
              <a:t>PARAMETER PERENCANAAN TEBAL LAPIS KONSTRUKSI  PERKERASAN</a:t>
            </a:r>
          </a:p>
          <a:p>
            <a:pPr marL="533400" indent="-533400" eaLnBrk="1" hangingPunct="1">
              <a:lnSpc>
                <a:spcPct val="90000"/>
              </a:lnSpc>
              <a:spcBef>
                <a:spcPct val="30000"/>
              </a:spcBef>
              <a:buClr>
                <a:schemeClr val="tx1"/>
              </a:buClr>
              <a:buFont typeface="Wingdings" pitchFamily="2" charset="2"/>
              <a:buChar char="§"/>
            </a:pPr>
            <a:r>
              <a:rPr lang="en-US" sz="2400" b="1" smtClean="0">
                <a:latin typeface="Bookman Old Style" pitchFamily="18" charset="0"/>
              </a:rPr>
              <a:t>PERENCANAAN PERKERASAN LENTUR JALAN BARU</a:t>
            </a:r>
          </a:p>
          <a:p>
            <a:pPr marL="533400" indent="-533400" eaLnBrk="1" hangingPunct="1">
              <a:lnSpc>
                <a:spcPct val="90000"/>
              </a:lnSpc>
              <a:spcBef>
                <a:spcPct val="30000"/>
              </a:spcBef>
              <a:buClr>
                <a:schemeClr val="tx1"/>
              </a:buClr>
              <a:buFont typeface="Wingdings" pitchFamily="2" charset="2"/>
              <a:buChar char="§"/>
            </a:pPr>
            <a:r>
              <a:rPr lang="en-US" sz="2400" b="1" smtClean="0">
                <a:latin typeface="Bookman Old Style" pitchFamily="18" charset="0"/>
              </a:rPr>
              <a:t>PERENCANAAN TEBAL PERKERASAN KAKU</a:t>
            </a:r>
          </a:p>
        </p:txBody>
      </p:sp>
      <p:sp>
        <p:nvSpPr>
          <p:cNvPr id="6147" name="Rectangle 5"/>
          <p:cNvSpPr>
            <a:spLocks noChangeArrowheads="1"/>
          </p:cNvSpPr>
          <p:nvPr/>
        </p:nvSpPr>
        <p:spPr bwMode="auto">
          <a:xfrm>
            <a:off x="395288" y="4267200"/>
            <a:ext cx="8518525" cy="2590800"/>
          </a:xfrm>
          <a:prstGeom prst="rect">
            <a:avLst/>
          </a:prstGeom>
          <a:noFill/>
          <a:ln w="9525">
            <a:noFill/>
            <a:miter lim="800000"/>
            <a:headEnd/>
            <a:tailEnd/>
          </a:ln>
        </p:spPr>
        <p:txBody>
          <a:bodyPr/>
          <a:lstStyle/>
          <a:p>
            <a:pPr marL="533400" indent="-533400" eaLnBrk="1" hangingPunct="1">
              <a:lnSpc>
                <a:spcPct val="90000"/>
              </a:lnSpc>
              <a:spcBef>
                <a:spcPct val="30000"/>
              </a:spcBef>
              <a:buClr>
                <a:schemeClr val="tx1"/>
              </a:buClr>
              <a:buFont typeface="Arial" charset="0"/>
              <a:buNone/>
            </a:pPr>
            <a:r>
              <a:rPr lang="en-US" sz="2400" b="1"/>
              <a:t>Referensi :</a:t>
            </a:r>
          </a:p>
          <a:p>
            <a:pPr marL="533400" indent="-533400" eaLnBrk="1" hangingPunct="1">
              <a:lnSpc>
                <a:spcPct val="90000"/>
              </a:lnSpc>
              <a:spcBef>
                <a:spcPct val="30000"/>
              </a:spcBef>
              <a:buClr>
                <a:schemeClr val="tx1"/>
              </a:buClr>
              <a:buFont typeface="Arial" charset="0"/>
              <a:buChar char="–"/>
            </a:pPr>
            <a:r>
              <a:rPr lang="en-US" sz="2400" b="1"/>
              <a:t>AASHTO, Guide for Design of Pavement Structures  </a:t>
            </a:r>
          </a:p>
          <a:p>
            <a:pPr marL="533400" indent="-533400" eaLnBrk="1" hangingPunct="1">
              <a:lnSpc>
                <a:spcPct val="90000"/>
              </a:lnSpc>
              <a:spcBef>
                <a:spcPct val="30000"/>
              </a:spcBef>
              <a:buClr>
                <a:schemeClr val="tx1"/>
              </a:buClr>
              <a:buFont typeface="Arial" charset="0"/>
              <a:buChar char="–"/>
            </a:pPr>
            <a:r>
              <a:rPr lang="en-US" sz="2400" b="1"/>
              <a:t>Departement Pekerjaan Umum Dirjen Bina Marga, Buku Pedoman Perencanaan Tebal Perkerasan LenturPt 01 2002 B</a:t>
            </a:r>
          </a:p>
          <a:p>
            <a:pPr marL="533400" indent="-533400" eaLnBrk="1" hangingPunct="1">
              <a:lnSpc>
                <a:spcPct val="90000"/>
              </a:lnSpc>
              <a:spcBef>
                <a:spcPct val="30000"/>
              </a:spcBef>
              <a:buClr>
                <a:schemeClr val="tx1"/>
              </a:buClr>
              <a:buFont typeface="Arial" charset="0"/>
              <a:buChar char="–"/>
            </a:pPr>
            <a:r>
              <a:rPr lang="en-US" sz="2400" b="1"/>
              <a:t>Sukirman S., Perencanaan Tebal Perkerasan Lentur 2006</a:t>
            </a:r>
          </a:p>
          <a:p>
            <a:pPr marL="533400" indent="-533400" eaLnBrk="1" hangingPunct="1">
              <a:lnSpc>
                <a:spcPct val="90000"/>
              </a:lnSpc>
              <a:spcBef>
                <a:spcPct val="30000"/>
              </a:spcBef>
              <a:buClr>
                <a:schemeClr val="tx1"/>
              </a:buClr>
              <a:buFont typeface="Arial" charset="0"/>
              <a:buNone/>
            </a:pPr>
            <a:endParaRPr lang="en-US" sz="2400" b="1"/>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p:txBody>
          <a:bodyPr/>
          <a:lstStyle/>
          <a:p>
            <a:pPr eaLnBrk="1" hangingPunct="1"/>
            <a:r>
              <a:rPr lang="en-US" smtClean="0"/>
              <a:t>Angka ekivalen roda tunggal = </a:t>
            </a:r>
          </a:p>
          <a:p>
            <a:pPr eaLnBrk="1" hangingPunct="1">
              <a:buFontTx/>
              <a:buNone/>
            </a:pPr>
            <a:r>
              <a:rPr lang="en-US" sz="3600" smtClean="0"/>
              <a:t>(beban sumbu tunggal /5400)</a:t>
            </a:r>
            <a:r>
              <a:rPr lang="en-US" sz="3600" baseline="30000" smtClean="0"/>
              <a:t>4</a:t>
            </a:r>
          </a:p>
          <a:p>
            <a:pPr eaLnBrk="1" hangingPunct="1">
              <a:buFontTx/>
              <a:buNone/>
            </a:pPr>
            <a:endParaRPr lang="en-US" sz="3600" baseline="30000" smtClean="0"/>
          </a:p>
          <a:p>
            <a:pPr eaLnBrk="1" hangingPunct="1"/>
            <a:r>
              <a:rPr lang="en-US" smtClean="0"/>
              <a:t>Angka ekivalen roda ganda </a:t>
            </a:r>
          </a:p>
          <a:p>
            <a:pPr eaLnBrk="1" hangingPunct="1">
              <a:buFontTx/>
              <a:buNone/>
            </a:pPr>
            <a:r>
              <a:rPr lang="en-US" smtClean="0"/>
              <a:t> rumus pada slide berikut atau lihat tabel </a:t>
            </a:r>
          </a:p>
          <a:p>
            <a:pPr eaLnBrk="1" hangingPunct="1">
              <a:buFontTx/>
              <a:buNone/>
            </a:pPr>
            <a:r>
              <a:rPr lang="en-US" smtClean="0"/>
              <a:t>Tergantung kepada jenis sumbu:</a:t>
            </a:r>
          </a:p>
          <a:p>
            <a:pPr eaLnBrk="1" hangingPunct="1">
              <a:buFontTx/>
              <a:buNone/>
            </a:pPr>
            <a:r>
              <a:rPr lang="en-US" smtClean="0"/>
              <a:t>Sumbu tunggal. Sumbu ganda atau sumbu triple</a:t>
            </a:r>
          </a:p>
          <a:p>
            <a:pPr eaLnBrk="1" hangingPunct="1">
              <a:buFontTx/>
              <a:buNone/>
            </a:pPr>
            <a:endParaRPr lang="en-US" sz="3600" baseline="30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ChangeArrowheads="1"/>
          </p:cNvSpPr>
          <p:nvPr/>
        </p:nvSpPr>
        <p:spPr bwMode="auto">
          <a:xfrm>
            <a:off x="46038" y="23813"/>
            <a:ext cx="8605837" cy="822325"/>
          </a:xfrm>
          <a:prstGeom prst="rect">
            <a:avLst/>
          </a:prstGeom>
          <a:noFill/>
          <a:ln w="9525">
            <a:noFill/>
            <a:miter lim="800000"/>
            <a:headEnd/>
            <a:tailEnd/>
          </a:ln>
        </p:spPr>
        <p:txBody>
          <a:bodyPr anchor="ctr">
            <a:spAutoFit/>
          </a:bodyPr>
          <a:lstStyle/>
          <a:p>
            <a:pPr eaLnBrk="1" hangingPunct="1"/>
            <a:r>
              <a:rPr lang="en-US" sz="2400" b="1">
                <a:latin typeface="Arial" charset="0"/>
              </a:rPr>
              <a:t>Angka Beban Lalu Lintas Ekivalen Mengacu ASSHTO 93   (Lampiran 1)</a:t>
            </a:r>
            <a:r>
              <a:rPr lang="en-US" sz="2400">
                <a:latin typeface="Arial" charset="0"/>
              </a:rPr>
              <a:t> </a:t>
            </a:r>
          </a:p>
        </p:txBody>
      </p:sp>
      <p:sp>
        <p:nvSpPr>
          <p:cNvPr id="1030" name="Rectangle 3"/>
          <p:cNvSpPr>
            <a:spLocks noChangeArrowheads="1"/>
          </p:cNvSpPr>
          <p:nvPr/>
        </p:nvSpPr>
        <p:spPr bwMode="auto">
          <a:xfrm>
            <a:off x="1881188" y="-2949575"/>
            <a:ext cx="387350" cy="274637"/>
          </a:xfrm>
          <a:prstGeom prst="rect">
            <a:avLst/>
          </a:prstGeom>
          <a:noFill/>
          <a:ln w="9525">
            <a:noFill/>
            <a:miter lim="800000"/>
            <a:headEnd/>
            <a:tailEnd/>
          </a:ln>
        </p:spPr>
        <p:txBody>
          <a:bodyPr wrap="none" anchor="ctr">
            <a:spAutoFit/>
          </a:bodyPr>
          <a:lstStyle/>
          <a:p>
            <a:pPr algn="just" eaLnBrk="1" hangingPunct="1"/>
            <a:r>
              <a:rPr lang="fi-FI" sz="1200" b="1">
                <a:latin typeface="Arial" charset="0"/>
                <a:cs typeface="Times New Roman" pitchFamily="18" charset="0"/>
              </a:rPr>
              <a:t>(E)</a:t>
            </a:r>
            <a:endParaRPr lang="fi-FI">
              <a:latin typeface="Arial" charset="0"/>
            </a:endParaRPr>
          </a:p>
        </p:txBody>
      </p:sp>
      <p:sp>
        <p:nvSpPr>
          <p:cNvPr id="1031" name="Line 4"/>
          <p:cNvSpPr>
            <a:spLocks noChangeShapeType="1"/>
          </p:cNvSpPr>
          <p:nvPr/>
        </p:nvSpPr>
        <p:spPr bwMode="auto">
          <a:xfrm>
            <a:off x="4122738" y="9805988"/>
            <a:ext cx="228600" cy="0"/>
          </a:xfrm>
          <a:prstGeom prst="line">
            <a:avLst/>
          </a:prstGeom>
          <a:noFill/>
          <a:ln w="9525">
            <a:solidFill>
              <a:srgbClr val="000000"/>
            </a:solidFill>
            <a:round/>
            <a:headEnd/>
            <a:tailEnd/>
          </a:ln>
        </p:spPr>
        <p:txBody>
          <a:bodyPr/>
          <a:lstStyle/>
          <a:p>
            <a:endParaRPr lang="id-ID"/>
          </a:p>
        </p:txBody>
      </p:sp>
      <p:sp>
        <p:nvSpPr>
          <p:cNvPr id="1032" name="Rectangle 5"/>
          <p:cNvSpPr>
            <a:spLocks noChangeArrowheads="1"/>
          </p:cNvSpPr>
          <p:nvPr/>
        </p:nvSpPr>
        <p:spPr bwMode="auto">
          <a:xfrm>
            <a:off x="1881188" y="-2674938"/>
            <a:ext cx="5381625" cy="457200"/>
          </a:xfrm>
          <a:prstGeom prst="rect">
            <a:avLst/>
          </a:prstGeom>
          <a:noFill/>
          <a:ln w="9525">
            <a:noFill/>
            <a:miter lim="800000"/>
            <a:headEnd/>
            <a:tailEnd/>
          </a:ln>
        </p:spPr>
        <p:txBody>
          <a:bodyPr wrap="none" anchor="ctr">
            <a:spAutoFit/>
          </a:bodyPr>
          <a:lstStyle/>
          <a:p>
            <a:pPr eaLnBrk="1" hangingPunct="1">
              <a:tabLst>
                <a:tab pos="685800" algn="l"/>
              </a:tabLst>
            </a:pPr>
            <a:r>
              <a:rPr lang="fi-FI" sz="1200">
                <a:latin typeface="Arial" charset="0"/>
                <a:cs typeface="Times New Roman" pitchFamily="18" charset="0"/>
              </a:rPr>
              <a:t>Perhitungan Angka Ekivalen Kendaraan Tiap Kelompok Kendaraan</a:t>
            </a:r>
          </a:p>
          <a:p>
            <a:pPr>
              <a:tabLst>
                <a:tab pos="685800" algn="l"/>
              </a:tabLst>
            </a:pPr>
            <a:r>
              <a:rPr lang="fi-FI" sz="1200">
                <a:latin typeface="Arial" charset="0"/>
                <a:cs typeface="Times New Roman" pitchFamily="18" charset="0"/>
              </a:rPr>
              <a:t>Rumus dasar </a:t>
            </a:r>
            <a:r>
              <a:rPr lang="fi-FI" sz="1200" i="1">
                <a:latin typeface="Arial" charset="0"/>
                <a:cs typeface="Times New Roman" pitchFamily="18" charset="0"/>
              </a:rPr>
              <a:t>AASHTO</a:t>
            </a:r>
            <a:r>
              <a:rPr lang="fi-FI" sz="1200">
                <a:latin typeface="Arial" charset="0"/>
                <a:cs typeface="Times New Roman" pitchFamily="18" charset="0"/>
              </a:rPr>
              <a:t> untuk menentukan angka ekivalen dapat dilihat pada</a:t>
            </a:r>
            <a:r>
              <a:rPr lang="en-US" sz="1100">
                <a:latin typeface="Arial" charset="0"/>
              </a:rPr>
              <a:t> </a:t>
            </a:r>
            <a:endParaRPr lang="en-US">
              <a:latin typeface="Arial" charset="0"/>
            </a:endParaRPr>
          </a:p>
        </p:txBody>
      </p:sp>
      <p:sp>
        <p:nvSpPr>
          <p:cNvPr id="1033" name="Rectangle 6"/>
          <p:cNvSpPr>
            <a:spLocks noChangeArrowheads="1"/>
          </p:cNvSpPr>
          <p:nvPr/>
        </p:nvSpPr>
        <p:spPr bwMode="auto">
          <a:xfrm>
            <a:off x="2195513" y="-2811463"/>
            <a:ext cx="387350" cy="274638"/>
          </a:xfrm>
          <a:prstGeom prst="rect">
            <a:avLst/>
          </a:prstGeom>
          <a:noFill/>
          <a:ln w="9525">
            <a:noFill/>
            <a:miter lim="800000"/>
            <a:headEnd/>
            <a:tailEnd/>
          </a:ln>
        </p:spPr>
        <p:txBody>
          <a:bodyPr wrap="none" anchor="ctr">
            <a:spAutoFit/>
          </a:bodyPr>
          <a:lstStyle/>
          <a:p>
            <a:pPr eaLnBrk="1" hangingPunct="1"/>
            <a:r>
              <a:rPr lang="fi-FI" sz="1200" b="1">
                <a:latin typeface="Arial" charset="0"/>
                <a:cs typeface="Times New Roman" pitchFamily="18" charset="0"/>
              </a:rPr>
              <a:t>(E)</a:t>
            </a:r>
            <a:endParaRPr lang="fi-FI">
              <a:latin typeface="Arial" charset="0"/>
            </a:endParaRPr>
          </a:p>
        </p:txBody>
      </p:sp>
      <p:sp>
        <p:nvSpPr>
          <p:cNvPr id="1034" name="Line 7"/>
          <p:cNvSpPr>
            <a:spLocks noChangeShapeType="1"/>
          </p:cNvSpPr>
          <p:nvPr/>
        </p:nvSpPr>
        <p:spPr bwMode="auto">
          <a:xfrm>
            <a:off x="4437063" y="9669463"/>
            <a:ext cx="228600" cy="0"/>
          </a:xfrm>
          <a:prstGeom prst="line">
            <a:avLst/>
          </a:prstGeom>
          <a:noFill/>
          <a:ln w="9525">
            <a:solidFill>
              <a:srgbClr val="000000"/>
            </a:solidFill>
            <a:round/>
            <a:headEnd/>
            <a:tailEnd/>
          </a:ln>
        </p:spPr>
        <p:txBody>
          <a:bodyPr/>
          <a:lstStyle/>
          <a:p>
            <a:endParaRPr lang="id-ID"/>
          </a:p>
        </p:txBody>
      </p:sp>
      <p:sp>
        <p:nvSpPr>
          <p:cNvPr id="1035" name="Rectangle 8"/>
          <p:cNvSpPr>
            <a:spLocks noChangeArrowheads="1"/>
          </p:cNvSpPr>
          <p:nvPr/>
        </p:nvSpPr>
        <p:spPr bwMode="auto">
          <a:xfrm>
            <a:off x="2195513" y="-2536825"/>
            <a:ext cx="4752975" cy="274637"/>
          </a:xfrm>
          <a:prstGeom prst="rect">
            <a:avLst/>
          </a:prstGeom>
          <a:noFill/>
          <a:ln w="9525">
            <a:noFill/>
            <a:miter lim="800000"/>
            <a:headEnd/>
            <a:tailEnd/>
          </a:ln>
        </p:spPr>
        <p:txBody>
          <a:bodyPr wrap="none" anchor="ctr">
            <a:spAutoFit/>
          </a:bodyPr>
          <a:lstStyle/>
          <a:p>
            <a:pPr eaLnBrk="1" hangingPunct="1"/>
            <a:r>
              <a:rPr lang="fi-FI" sz="1200">
                <a:latin typeface="Arial" charset="0"/>
                <a:cs typeface="Times New Roman" pitchFamily="18" charset="0"/>
              </a:rPr>
              <a:t>Perhitungan Angka Ekivalen Kendaraan Tiap Kelompok Kendaraan</a:t>
            </a:r>
            <a:r>
              <a:rPr lang="en-US" sz="1100">
                <a:latin typeface="Arial" charset="0"/>
              </a:rPr>
              <a:t> </a:t>
            </a:r>
            <a:endParaRPr lang="en-US">
              <a:latin typeface="Arial" charset="0"/>
            </a:endParaRPr>
          </a:p>
        </p:txBody>
      </p:sp>
      <p:sp>
        <p:nvSpPr>
          <p:cNvPr id="1036" name="Rectangle 9"/>
          <p:cNvSpPr>
            <a:spLocks noChangeArrowheads="1"/>
          </p:cNvSpPr>
          <p:nvPr/>
        </p:nvSpPr>
        <p:spPr bwMode="auto">
          <a:xfrm>
            <a:off x="60325" y="933450"/>
            <a:ext cx="8912225" cy="396875"/>
          </a:xfrm>
          <a:prstGeom prst="rect">
            <a:avLst/>
          </a:prstGeom>
          <a:noFill/>
          <a:ln w="9525">
            <a:noFill/>
            <a:miter lim="800000"/>
            <a:headEnd/>
            <a:tailEnd/>
          </a:ln>
        </p:spPr>
        <p:txBody>
          <a:bodyPr anchor="ctr">
            <a:spAutoFit/>
          </a:bodyPr>
          <a:lstStyle/>
          <a:p>
            <a:pPr eaLnBrk="1" hangingPunct="1"/>
            <a:r>
              <a:rPr lang="fi-FI" sz="2000">
                <a:latin typeface="Arial" charset="0"/>
              </a:rPr>
              <a:t>Perhitungan anka Ekivalen Kendaraan Tiap Kelompok Kendaraan</a:t>
            </a:r>
            <a:endParaRPr lang="en-US" sz="2000">
              <a:latin typeface="Arial" charset="0"/>
            </a:endParaRPr>
          </a:p>
        </p:txBody>
      </p:sp>
      <p:sp>
        <p:nvSpPr>
          <p:cNvPr id="1037" name="Rectangle 10"/>
          <p:cNvSpPr>
            <a:spLocks noChangeArrowheads="1"/>
          </p:cNvSpPr>
          <p:nvPr/>
        </p:nvSpPr>
        <p:spPr bwMode="auto">
          <a:xfrm>
            <a:off x="0" y="-2811463"/>
            <a:ext cx="9144000" cy="0"/>
          </a:xfrm>
          <a:prstGeom prst="rect">
            <a:avLst/>
          </a:prstGeom>
          <a:noFill/>
          <a:ln w="9525">
            <a:noFill/>
            <a:miter lim="800000"/>
            <a:headEnd/>
            <a:tailEnd/>
          </a:ln>
        </p:spPr>
        <p:txBody>
          <a:bodyPr wrap="none" anchor="ctr">
            <a:spAutoFit/>
          </a:bodyPr>
          <a:lstStyle/>
          <a:p>
            <a:endParaRPr lang="id-ID"/>
          </a:p>
        </p:txBody>
      </p:sp>
      <p:sp>
        <p:nvSpPr>
          <p:cNvPr id="1038" name="Line 11"/>
          <p:cNvSpPr>
            <a:spLocks noChangeShapeType="1"/>
          </p:cNvSpPr>
          <p:nvPr/>
        </p:nvSpPr>
        <p:spPr bwMode="auto">
          <a:xfrm>
            <a:off x="2241550" y="9669463"/>
            <a:ext cx="228600" cy="0"/>
          </a:xfrm>
          <a:prstGeom prst="line">
            <a:avLst/>
          </a:prstGeom>
          <a:noFill/>
          <a:ln w="9525">
            <a:solidFill>
              <a:srgbClr val="000000"/>
            </a:solidFill>
            <a:round/>
            <a:headEnd/>
            <a:tailEnd/>
          </a:ln>
        </p:spPr>
        <p:txBody>
          <a:bodyPr/>
          <a:lstStyle/>
          <a:p>
            <a:endParaRPr lang="id-ID"/>
          </a:p>
        </p:txBody>
      </p:sp>
      <p:sp>
        <p:nvSpPr>
          <p:cNvPr id="1039" name="Rectangle 12"/>
          <p:cNvSpPr>
            <a:spLocks noChangeArrowheads="1"/>
          </p:cNvSpPr>
          <p:nvPr/>
        </p:nvSpPr>
        <p:spPr bwMode="auto">
          <a:xfrm>
            <a:off x="0" y="-2811463"/>
            <a:ext cx="4714875" cy="274638"/>
          </a:xfrm>
          <a:prstGeom prst="rect">
            <a:avLst/>
          </a:prstGeom>
          <a:noFill/>
          <a:ln w="9525">
            <a:noFill/>
            <a:miter lim="800000"/>
            <a:headEnd/>
            <a:tailEnd/>
          </a:ln>
        </p:spPr>
        <p:txBody>
          <a:bodyPr wrap="none" anchor="ctr">
            <a:spAutoFit/>
          </a:bodyPr>
          <a:lstStyle/>
          <a:p>
            <a:pPr algn="just" eaLnBrk="1" hangingPunct="1">
              <a:tabLst>
                <a:tab pos="685800" algn="l"/>
              </a:tabLst>
            </a:pPr>
            <a:r>
              <a:rPr lang="fi-FI" sz="1200">
                <a:latin typeface="Arial" charset="0"/>
                <a:cs typeface="Times New Roman" pitchFamily="18" charset="0"/>
              </a:rPr>
              <a:t>Perhitungan Angka Ekivalen Kendaraan Tiap Kelompok Kendaraan</a:t>
            </a:r>
            <a:endParaRPr lang="fi-FI">
              <a:latin typeface="Arial" charset="0"/>
            </a:endParaRPr>
          </a:p>
        </p:txBody>
      </p:sp>
      <p:sp>
        <p:nvSpPr>
          <p:cNvPr id="1040" name="Rectangle 13"/>
          <p:cNvSpPr>
            <a:spLocks noChangeArrowheads="1"/>
          </p:cNvSpPr>
          <p:nvPr/>
        </p:nvSpPr>
        <p:spPr bwMode="auto">
          <a:xfrm>
            <a:off x="0" y="3176588"/>
            <a:ext cx="9144000" cy="0"/>
          </a:xfrm>
          <a:prstGeom prst="rect">
            <a:avLst/>
          </a:prstGeom>
          <a:noFill/>
          <a:ln w="9525">
            <a:noFill/>
            <a:miter lim="800000"/>
            <a:headEnd/>
            <a:tailEnd/>
          </a:ln>
        </p:spPr>
        <p:txBody>
          <a:bodyPr wrap="none" anchor="ctr">
            <a:spAutoFit/>
          </a:bodyPr>
          <a:lstStyle/>
          <a:p>
            <a:endParaRPr lang="id-ID"/>
          </a:p>
        </p:txBody>
      </p:sp>
      <p:graphicFrame>
        <p:nvGraphicFramePr>
          <p:cNvPr id="1026" name="Object 14"/>
          <p:cNvGraphicFramePr>
            <a:graphicFrameLocks noChangeAspect="1"/>
          </p:cNvGraphicFramePr>
          <p:nvPr/>
        </p:nvGraphicFramePr>
        <p:xfrm>
          <a:off x="195263" y="1636713"/>
          <a:ext cx="4341812" cy="925512"/>
        </p:xfrm>
        <a:graphic>
          <a:graphicData uri="http://schemas.openxmlformats.org/presentationml/2006/ole">
            <p:oleObj spid="_x0000_s1026" name="Equation" r:id="rId4" imgW="2374900" imgH="508000" progId="Equation.3">
              <p:embed/>
            </p:oleObj>
          </a:graphicData>
        </a:graphic>
      </p:graphicFrame>
      <p:sp>
        <p:nvSpPr>
          <p:cNvPr id="1041" name="Rectangle 15"/>
          <p:cNvSpPr>
            <a:spLocks noChangeArrowheads="1"/>
          </p:cNvSpPr>
          <p:nvPr/>
        </p:nvSpPr>
        <p:spPr bwMode="auto">
          <a:xfrm>
            <a:off x="0" y="2687638"/>
            <a:ext cx="8378825" cy="2835275"/>
          </a:xfrm>
          <a:prstGeom prst="rect">
            <a:avLst/>
          </a:prstGeom>
          <a:noFill/>
          <a:ln w="9525">
            <a:noFill/>
            <a:miter lim="800000"/>
            <a:headEnd/>
            <a:tailEnd/>
          </a:ln>
        </p:spPr>
        <p:txBody>
          <a:bodyPr anchor="ctr">
            <a:spAutoFit/>
          </a:bodyPr>
          <a:lstStyle/>
          <a:p>
            <a:pPr marL="1076325" indent="-1076325" algn="just" eaLnBrk="1" hangingPunct="1">
              <a:tabLst>
                <a:tab pos="1341438" algn="l"/>
              </a:tabLst>
            </a:pPr>
            <a:r>
              <a:rPr lang="fi-FI" sz="2000">
                <a:latin typeface="Arial" charset="0"/>
              </a:rPr>
              <a:t>Dengan</a:t>
            </a:r>
          </a:p>
          <a:p>
            <a:pPr marL="1076325" indent="-1076325" algn="just" eaLnBrk="1" hangingPunct="1">
              <a:tabLst>
                <a:tab pos="1341438" algn="l"/>
              </a:tabLst>
            </a:pPr>
            <a:r>
              <a:rPr lang="fi-FI" sz="2000">
                <a:latin typeface="Arial" charset="0"/>
              </a:rPr>
              <a:t>W</a:t>
            </a:r>
            <a:r>
              <a:rPr lang="fi-FI" sz="2000" baseline="-25000">
                <a:latin typeface="Arial" charset="0"/>
              </a:rPr>
              <a:t>x</a:t>
            </a:r>
            <a:r>
              <a:rPr lang="fi-FI" sz="2000">
                <a:latin typeface="Arial" charset="0"/>
              </a:rPr>
              <a:t> 	=  Sumbu dengan beban 1000 x pon</a:t>
            </a:r>
            <a:endParaRPr lang="en-US" sz="2000">
              <a:latin typeface="Arial" charset="0"/>
            </a:endParaRPr>
          </a:p>
          <a:p>
            <a:pPr marL="1076325" indent="-1076325" algn="just" eaLnBrk="1" hangingPunct="1">
              <a:tabLst>
                <a:tab pos="1341438" algn="l"/>
              </a:tabLst>
            </a:pPr>
            <a:r>
              <a:rPr lang="fi-FI" sz="2000">
                <a:latin typeface="Arial" charset="0"/>
              </a:rPr>
              <a:t>W</a:t>
            </a:r>
            <a:r>
              <a:rPr lang="fi-FI" sz="2000" baseline="-25000">
                <a:latin typeface="Arial" charset="0"/>
              </a:rPr>
              <a:t>18</a:t>
            </a:r>
            <a:r>
              <a:rPr lang="fi-FI" sz="2000">
                <a:latin typeface="Arial" charset="0"/>
              </a:rPr>
              <a:t> 	=  Sumbu standar dengan beban 18.000 pon</a:t>
            </a:r>
            <a:endParaRPr lang="en-US" sz="2000">
              <a:latin typeface="Arial" charset="0"/>
            </a:endParaRPr>
          </a:p>
          <a:p>
            <a:pPr marL="1076325" indent="-1076325" algn="just" eaLnBrk="1" hangingPunct="1">
              <a:tabLst>
                <a:tab pos="1341438" algn="l"/>
              </a:tabLst>
            </a:pPr>
            <a:r>
              <a:rPr lang="fi-FI" sz="2000">
                <a:latin typeface="Arial" charset="0"/>
              </a:rPr>
              <a:t>W</a:t>
            </a:r>
            <a:r>
              <a:rPr lang="fi-FI" sz="2000" baseline="-25000">
                <a:latin typeface="Arial" charset="0"/>
              </a:rPr>
              <a:t>x</a:t>
            </a:r>
            <a:r>
              <a:rPr lang="fi-FI" sz="2000">
                <a:latin typeface="Arial" charset="0"/>
              </a:rPr>
              <a:t>/W</a:t>
            </a:r>
            <a:r>
              <a:rPr lang="fi-FI" sz="2000" baseline="-25000">
                <a:latin typeface="Arial" charset="0"/>
              </a:rPr>
              <a:t>18</a:t>
            </a:r>
            <a:r>
              <a:rPr lang="fi-FI" sz="2000">
                <a:latin typeface="Arial" charset="0"/>
              </a:rPr>
              <a:t>	=  bilangan terbalik dari angka ekivalen untuk beban dan    </a:t>
            </a:r>
          </a:p>
          <a:p>
            <a:pPr marL="1076325" indent="-1076325" algn="just" eaLnBrk="1" hangingPunct="1">
              <a:tabLst>
                <a:tab pos="1341438" algn="l"/>
              </a:tabLst>
            </a:pPr>
            <a:r>
              <a:rPr lang="fi-FI" sz="2000">
                <a:latin typeface="Arial" charset="0"/>
              </a:rPr>
              <a:t>	    konfigurasi    sumbu 1000 x pon</a:t>
            </a:r>
          </a:p>
          <a:p>
            <a:pPr marL="1076325" indent="-1076325" algn="just" eaLnBrk="1" hangingPunct="1">
              <a:tabLst>
                <a:tab pos="1341438" algn="l"/>
              </a:tabLst>
            </a:pPr>
            <a:r>
              <a:rPr lang="sv-SE" sz="2000">
                <a:latin typeface="Arial" charset="0"/>
              </a:rPr>
              <a:t>L</a:t>
            </a:r>
            <a:r>
              <a:rPr lang="sv-SE" sz="2000" baseline="-25000">
                <a:latin typeface="Arial" charset="0"/>
              </a:rPr>
              <a:t>18</a:t>
            </a:r>
            <a:r>
              <a:rPr lang="sv-SE" sz="2000">
                <a:latin typeface="Arial" charset="0"/>
              </a:rPr>
              <a:t> 	=  18 (beban sumbu standar dalam kilopon)</a:t>
            </a:r>
            <a:endParaRPr lang="en-US" sz="2000">
              <a:latin typeface="Arial" charset="0"/>
            </a:endParaRPr>
          </a:p>
          <a:p>
            <a:pPr marL="1076325" indent="-1076325" algn="just" eaLnBrk="1" hangingPunct="1">
              <a:tabLst>
                <a:tab pos="1341438" algn="l"/>
              </a:tabLst>
            </a:pPr>
            <a:r>
              <a:rPr lang="sv-SE" sz="2000">
                <a:latin typeface="Arial" charset="0"/>
              </a:rPr>
              <a:t>L</a:t>
            </a:r>
            <a:r>
              <a:rPr lang="sv-SE" sz="2000" baseline="-25000">
                <a:latin typeface="Arial" charset="0"/>
              </a:rPr>
              <a:t>x</a:t>
            </a:r>
            <a:r>
              <a:rPr lang="sv-SE" sz="2000">
                <a:latin typeface="Arial" charset="0"/>
              </a:rPr>
              <a:t>	=  x (beban sumbu standar dalam kilopon)</a:t>
            </a:r>
            <a:endParaRPr lang="en-US" sz="2000">
              <a:latin typeface="Arial" charset="0"/>
            </a:endParaRPr>
          </a:p>
          <a:p>
            <a:pPr marL="1076325" indent="-1076325" algn="just" eaLnBrk="1" hangingPunct="1">
              <a:tabLst>
                <a:tab pos="1341438" algn="l"/>
              </a:tabLst>
            </a:pPr>
            <a:r>
              <a:rPr lang="sv-SE" sz="2000">
                <a:latin typeface="Arial" charset="0"/>
              </a:rPr>
              <a:t>L</a:t>
            </a:r>
            <a:r>
              <a:rPr lang="sv-SE" sz="2000" baseline="-25000">
                <a:latin typeface="Arial" charset="0"/>
              </a:rPr>
              <a:t>2x</a:t>
            </a:r>
            <a:r>
              <a:rPr lang="sv-SE" sz="2000">
                <a:latin typeface="Arial" charset="0"/>
              </a:rPr>
              <a:t>	=  Kode untuk konfigurasi sumbu yang ditinjau</a:t>
            </a:r>
            <a:endParaRPr lang="en-US" sz="2000">
              <a:latin typeface="Arial" charset="0"/>
            </a:endParaRPr>
          </a:p>
          <a:p>
            <a:pPr marL="1076325" indent="-1076325" algn="just" eaLnBrk="1" hangingPunct="1">
              <a:tabLst>
                <a:tab pos="1341438" algn="l"/>
              </a:tabLst>
            </a:pPr>
            <a:r>
              <a:rPr lang="sv-SE" sz="2000">
                <a:latin typeface="Arial" charset="0"/>
              </a:rPr>
              <a:t>L</a:t>
            </a:r>
            <a:r>
              <a:rPr lang="sv-SE" sz="2000" baseline="-25000">
                <a:latin typeface="Arial" charset="0"/>
              </a:rPr>
              <a:t>2s</a:t>
            </a:r>
            <a:r>
              <a:rPr lang="sv-SE" sz="2000">
                <a:latin typeface="Arial" charset="0"/>
              </a:rPr>
              <a:t>	=  kode untuk sumbu standar, selalu = 1 (sumbu tunggal)</a:t>
            </a:r>
            <a:r>
              <a:rPr lang="en-US" sz="2000">
                <a:latin typeface="Arial" charset="0"/>
              </a:rPr>
              <a:t> </a:t>
            </a:r>
          </a:p>
        </p:txBody>
      </p:sp>
      <p:sp>
        <p:nvSpPr>
          <p:cNvPr id="1042" name="Rectangle 16"/>
          <p:cNvSpPr>
            <a:spLocks noChangeArrowheads="1"/>
          </p:cNvSpPr>
          <p:nvPr/>
        </p:nvSpPr>
        <p:spPr bwMode="auto">
          <a:xfrm>
            <a:off x="57150" y="1270000"/>
            <a:ext cx="7943850" cy="366713"/>
          </a:xfrm>
          <a:prstGeom prst="rect">
            <a:avLst/>
          </a:prstGeom>
          <a:noFill/>
          <a:ln w="9525">
            <a:noFill/>
            <a:miter lim="800000"/>
            <a:headEnd/>
            <a:tailEnd/>
          </a:ln>
        </p:spPr>
        <p:txBody>
          <a:bodyPr wrap="none">
            <a:spAutoFit/>
          </a:bodyPr>
          <a:lstStyle/>
          <a:p>
            <a:pPr eaLnBrk="1" hangingPunct="1"/>
            <a:r>
              <a:rPr lang="fi-FI">
                <a:latin typeface="Arial" charset="0"/>
              </a:rPr>
              <a:t>Rumus dasar </a:t>
            </a:r>
            <a:r>
              <a:rPr lang="fi-FI" i="1">
                <a:latin typeface="Arial" charset="0"/>
              </a:rPr>
              <a:t>AASHTO</a:t>
            </a:r>
            <a:r>
              <a:rPr lang="fi-FI">
                <a:latin typeface="Arial" charset="0"/>
              </a:rPr>
              <a:t> untuk menentukan angka ekivalen dapat dilihat pada</a:t>
            </a:r>
            <a:endParaRPr lang="en-US">
              <a:latin typeface="Arial" charset="0"/>
            </a:endParaRPr>
          </a:p>
        </p:txBody>
      </p:sp>
      <p:sp>
        <p:nvSpPr>
          <p:cNvPr id="1043" name="Rectangle 17"/>
          <p:cNvSpPr>
            <a:spLocks noChangeArrowheads="1"/>
          </p:cNvSpPr>
          <p:nvPr/>
        </p:nvSpPr>
        <p:spPr bwMode="auto">
          <a:xfrm>
            <a:off x="0" y="3200400"/>
            <a:ext cx="9144000" cy="0"/>
          </a:xfrm>
          <a:prstGeom prst="rect">
            <a:avLst/>
          </a:prstGeom>
          <a:noFill/>
          <a:ln w="9525">
            <a:noFill/>
            <a:miter lim="800000"/>
            <a:headEnd/>
            <a:tailEnd/>
          </a:ln>
        </p:spPr>
        <p:txBody>
          <a:bodyPr wrap="none" anchor="ctr">
            <a:spAutoFit/>
          </a:bodyPr>
          <a:lstStyle/>
          <a:p>
            <a:endParaRPr lang="id-ID"/>
          </a:p>
        </p:txBody>
      </p:sp>
      <p:graphicFrame>
        <p:nvGraphicFramePr>
          <p:cNvPr id="1027" name="Object 18"/>
          <p:cNvGraphicFramePr>
            <a:graphicFrameLocks noChangeAspect="1"/>
          </p:cNvGraphicFramePr>
          <p:nvPr/>
        </p:nvGraphicFramePr>
        <p:xfrm>
          <a:off x="1462088" y="5440363"/>
          <a:ext cx="1531937" cy="608012"/>
        </p:xfrm>
        <a:graphic>
          <a:graphicData uri="http://schemas.openxmlformats.org/presentationml/2006/ole">
            <p:oleObj spid="_x0000_s1027" name="Equation" r:id="rId5" imgW="1155700" imgH="457200" progId="Equation.3">
              <p:embed/>
            </p:oleObj>
          </a:graphicData>
        </a:graphic>
      </p:graphicFrame>
      <p:sp>
        <p:nvSpPr>
          <p:cNvPr id="1044" name="Rectangle 19"/>
          <p:cNvSpPr>
            <a:spLocks noChangeArrowheads="1"/>
          </p:cNvSpPr>
          <p:nvPr/>
        </p:nvSpPr>
        <p:spPr bwMode="auto">
          <a:xfrm>
            <a:off x="0" y="5961063"/>
            <a:ext cx="6940550" cy="701675"/>
          </a:xfrm>
          <a:prstGeom prst="rect">
            <a:avLst/>
          </a:prstGeom>
          <a:noFill/>
          <a:ln w="9525">
            <a:noFill/>
            <a:miter lim="800000"/>
            <a:headEnd/>
            <a:tailEnd/>
          </a:ln>
        </p:spPr>
        <p:txBody>
          <a:bodyPr anchor="ctr">
            <a:spAutoFit/>
          </a:bodyPr>
          <a:lstStyle/>
          <a:p>
            <a:pPr marL="1076325" indent="-1076325" eaLnBrk="1" hangingPunct="1">
              <a:tabLst>
                <a:tab pos="1076325" algn="l"/>
              </a:tabLst>
            </a:pPr>
            <a:r>
              <a:rPr lang="en-US" sz="2000">
                <a:latin typeface="Arial" charset="0"/>
              </a:rPr>
              <a:t>P</a:t>
            </a:r>
            <a:r>
              <a:rPr lang="en-US" sz="2000" baseline="-25000">
                <a:latin typeface="Arial" charset="0"/>
              </a:rPr>
              <a:t>t </a:t>
            </a:r>
            <a:r>
              <a:rPr lang="en-US" sz="2000">
                <a:latin typeface="Arial" charset="0"/>
              </a:rPr>
              <a:t>   	=  </a:t>
            </a:r>
            <a:r>
              <a:rPr lang="en-US" sz="2000" i="1">
                <a:latin typeface="Arial" charset="0"/>
              </a:rPr>
              <a:t>serviceability</a:t>
            </a:r>
            <a:r>
              <a:rPr lang="en-US" sz="2000">
                <a:latin typeface="Arial" charset="0"/>
              </a:rPr>
              <a:t> di akhir umur rencan</a:t>
            </a:r>
          </a:p>
          <a:p>
            <a:pPr marL="1076325" indent="-1076325" eaLnBrk="1" hangingPunct="1">
              <a:tabLst>
                <a:tab pos="1076325" algn="l"/>
              </a:tabLst>
            </a:pPr>
            <a:r>
              <a:rPr lang="en-US" sz="2000">
                <a:latin typeface="Arial" charset="0"/>
              </a:rPr>
              <a:t>               </a:t>
            </a:r>
            <a:r>
              <a:rPr lang="sv-SE" sz="2000">
                <a:latin typeface="Arial" charset="0"/>
              </a:rPr>
              <a:t>=  IPt pada metode analisas komponen</a:t>
            </a:r>
          </a:p>
        </p:txBody>
      </p:sp>
      <p:sp>
        <p:nvSpPr>
          <p:cNvPr id="1045" name="Rectangle 20"/>
          <p:cNvSpPr>
            <a:spLocks noChangeArrowheads="1"/>
          </p:cNvSpPr>
          <p:nvPr/>
        </p:nvSpPr>
        <p:spPr bwMode="auto">
          <a:xfrm>
            <a:off x="0" y="3195638"/>
            <a:ext cx="9144000" cy="0"/>
          </a:xfrm>
          <a:prstGeom prst="rect">
            <a:avLst/>
          </a:prstGeom>
          <a:noFill/>
          <a:ln w="9525">
            <a:noFill/>
            <a:miter lim="800000"/>
            <a:headEnd/>
            <a:tailEnd/>
          </a:ln>
        </p:spPr>
        <p:txBody>
          <a:bodyPr wrap="none" anchor="ctr">
            <a:spAutoFit/>
          </a:bodyPr>
          <a:lstStyle/>
          <a:p>
            <a:endParaRPr lang="id-ID"/>
          </a:p>
        </p:txBody>
      </p:sp>
      <p:graphicFrame>
        <p:nvGraphicFramePr>
          <p:cNvPr id="1028" name="Object 21"/>
          <p:cNvGraphicFramePr>
            <a:graphicFrameLocks noChangeAspect="1"/>
          </p:cNvGraphicFramePr>
          <p:nvPr/>
        </p:nvGraphicFramePr>
        <p:xfrm>
          <a:off x="5634038" y="5956300"/>
          <a:ext cx="2473325" cy="673100"/>
        </p:xfrm>
        <a:graphic>
          <a:graphicData uri="http://schemas.openxmlformats.org/presentationml/2006/ole">
            <p:oleObj spid="_x0000_s1028" name="Equation" r:id="rId6" imgW="1714500" imgH="46990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Menentukan Angka Ekivalen</a:t>
            </a:r>
          </a:p>
        </p:txBody>
      </p:sp>
      <p:sp>
        <p:nvSpPr>
          <p:cNvPr id="25603" name="Rectangle 3"/>
          <p:cNvSpPr>
            <a:spLocks noGrp="1" noChangeArrowheads="1"/>
          </p:cNvSpPr>
          <p:nvPr>
            <p:ph idx="1"/>
          </p:nvPr>
        </p:nvSpPr>
        <p:spPr/>
        <p:txBody>
          <a:bodyPr/>
          <a:lstStyle/>
          <a:p>
            <a:pPr eaLnBrk="1" hangingPunct="1"/>
            <a:r>
              <a:rPr lang="en-US" smtClean="0"/>
              <a:t>Lihat Aashto Guide for Desgn of Pavement structure</a:t>
            </a:r>
          </a:p>
          <a:p>
            <a:pPr eaLnBrk="1" hangingPunct="1"/>
            <a:endParaRPr lang="en-US" smtClean="0"/>
          </a:p>
          <a:p>
            <a:pPr eaLnBrk="1" hangingPunct="1"/>
            <a:r>
              <a:rPr lang="en-US" smtClean="0"/>
              <a:t>Appendix D</a:t>
            </a:r>
          </a:p>
          <a:p>
            <a:pPr eaLnBrk="1" hangingPunct="1"/>
            <a:r>
              <a:rPr lang="en-US" smtClean="0"/>
              <a:t>Tabel D1 – D11</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244475"/>
            <a:ext cx="9144000" cy="701675"/>
          </a:xfrm>
          <a:prstGeom prst="rect">
            <a:avLst/>
          </a:prstGeom>
          <a:noFill/>
          <a:ln w="9525">
            <a:noFill/>
            <a:miter lim="800000"/>
            <a:headEnd/>
            <a:tailEnd/>
          </a:ln>
        </p:spPr>
        <p:txBody>
          <a:bodyPr anchor="ctr">
            <a:spAutoFit/>
          </a:bodyPr>
          <a:lstStyle/>
          <a:p>
            <a:pPr algn="just" eaLnBrk="1" hangingPunct="1">
              <a:tabLst>
                <a:tab pos="685800" algn="l"/>
              </a:tabLst>
            </a:pPr>
            <a:r>
              <a:rPr lang="en-US" sz="2000" b="1">
                <a:latin typeface="Arial" charset="0"/>
              </a:rPr>
              <a:t>Faktor Distribusi Arah  (DA)  </a:t>
            </a:r>
            <a:r>
              <a:rPr lang="en-US" sz="2000">
                <a:latin typeface="Arial" charset="0"/>
              </a:rPr>
              <a:t>digunakan untuk menunjukkan distribusi kendaran ke masing-masing arah. Umumnya diambil 0,50</a:t>
            </a:r>
          </a:p>
        </p:txBody>
      </p:sp>
      <p:sp>
        <p:nvSpPr>
          <p:cNvPr id="26627" name="Rectangle 3"/>
          <p:cNvSpPr>
            <a:spLocks noChangeArrowheads="1"/>
          </p:cNvSpPr>
          <p:nvPr/>
        </p:nvSpPr>
        <p:spPr bwMode="auto">
          <a:xfrm>
            <a:off x="15875" y="1193800"/>
            <a:ext cx="9144000" cy="2225675"/>
          </a:xfrm>
          <a:prstGeom prst="rect">
            <a:avLst/>
          </a:prstGeom>
          <a:noFill/>
          <a:ln w="9525">
            <a:noFill/>
            <a:miter lim="800000"/>
            <a:headEnd/>
            <a:tailEnd/>
          </a:ln>
        </p:spPr>
        <p:txBody>
          <a:bodyPr anchor="ctr">
            <a:spAutoFit/>
          </a:bodyPr>
          <a:lstStyle/>
          <a:p>
            <a:pPr algn="just" eaLnBrk="1" hangingPunct="1">
              <a:tabLst>
                <a:tab pos="685800" algn="l"/>
              </a:tabLst>
            </a:pPr>
            <a:r>
              <a:rPr lang="en-US" sz="2000" b="1">
                <a:latin typeface="Arial" charset="0"/>
              </a:rPr>
              <a:t>Faktor Distribusi Lajur (DL)  </a:t>
            </a:r>
            <a:r>
              <a:rPr lang="en-US" sz="2000">
                <a:latin typeface="Arial" charset="0"/>
              </a:rPr>
              <a:t>digunakan untuk menunjukkan distibusi  kendaraan ke lajur rencana </a:t>
            </a:r>
          </a:p>
          <a:p>
            <a:pPr algn="just" eaLnBrk="1" hangingPunct="1">
              <a:tabLst>
                <a:tab pos="685800" algn="l"/>
              </a:tabLst>
            </a:pPr>
            <a:endParaRPr lang="en-US" sz="2000">
              <a:latin typeface="Arial" charset="0"/>
            </a:endParaRPr>
          </a:p>
          <a:p>
            <a:pPr algn="just" eaLnBrk="1" hangingPunct="1">
              <a:tabLst>
                <a:tab pos="685800" algn="l"/>
              </a:tabLst>
            </a:pPr>
            <a:r>
              <a:rPr lang="en-US" sz="2000" b="1">
                <a:latin typeface="Arial" charset="0"/>
              </a:rPr>
              <a:t>Lajur Rencana</a:t>
            </a:r>
            <a:r>
              <a:rPr lang="en-US" sz="2000">
                <a:latin typeface="Arial" charset="0"/>
              </a:rPr>
              <a:t> adalah lajur lalu lintas yang menerima beban berulang (repetisi beban) yang lebih sering dan dengan komposisi beban kendaraan yang lebih berat</a:t>
            </a:r>
          </a:p>
          <a:p>
            <a:pPr algn="just" eaLnBrk="1" hangingPunct="1">
              <a:tabLst>
                <a:tab pos="685800" algn="l"/>
              </a:tabLst>
            </a:pPr>
            <a:endParaRPr lang="en-US" sz="2000">
              <a:latin typeface="Arial" charset="0"/>
            </a:endParaRPr>
          </a:p>
        </p:txBody>
      </p:sp>
      <p:sp>
        <p:nvSpPr>
          <p:cNvPr id="26628" name="Rectangle 4"/>
          <p:cNvSpPr>
            <a:spLocks noChangeArrowheads="1"/>
          </p:cNvSpPr>
          <p:nvPr/>
        </p:nvSpPr>
        <p:spPr bwMode="auto">
          <a:xfrm>
            <a:off x="2998788" y="3098800"/>
            <a:ext cx="3810000" cy="396875"/>
          </a:xfrm>
          <a:prstGeom prst="rect">
            <a:avLst/>
          </a:prstGeom>
          <a:noFill/>
          <a:ln w="9525">
            <a:noFill/>
            <a:miter lim="800000"/>
            <a:headEnd/>
            <a:tailEnd/>
          </a:ln>
        </p:spPr>
        <p:txBody>
          <a:bodyPr anchor="ctr">
            <a:spAutoFit/>
          </a:bodyPr>
          <a:lstStyle/>
          <a:p>
            <a:pPr eaLnBrk="1" hangingPunct="1">
              <a:tabLst>
                <a:tab pos="685800" algn="l"/>
              </a:tabLst>
            </a:pPr>
            <a:r>
              <a:rPr lang="en-US" sz="2000" b="1">
                <a:latin typeface="Arial" charset="0"/>
                <a:cs typeface="Times New Roman" pitchFamily="18" charset="0"/>
              </a:rPr>
              <a:t>Tabel 2.5</a:t>
            </a:r>
            <a:r>
              <a:rPr lang="en-US" sz="2000">
                <a:latin typeface="Arial" charset="0"/>
                <a:cs typeface="Times New Roman" pitchFamily="18" charset="0"/>
              </a:rPr>
              <a:t> Faktor Distribusi Lajur</a:t>
            </a:r>
            <a:endParaRPr lang="en-US" sz="2000">
              <a:latin typeface="Arial" charset="0"/>
            </a:endParaRPr>
          </a:p>
        </p:txBody>
      </p:sp>
      <p:graphicFrame>
        <p:nvGraphicFramePr>
          <p:cNvPr id="140317" name="Group 29"/>
          <p:cNvGraphicFramePr>
            <a:graphicFrameLocks noGrp="1"/>
          </p:cNvGraphicFramePr>
          <p:nvPr/>
        </p:nvGraphicFramePr>
        <p:xfrm>
          <a:off x="555625" y="4005263"/>
          <a:ext cx="7877175" cy="1981200"/>
        </p:xfrm>
        <a:graphic>
          <a:graphicData uri="http://schemas.openxmlformats.org/drawingml/2006/table">
            <a:tbl>
              <a:tblPr/>
              <a:tblGrid>
                <a:gridCol w="4497388"/>
                <a:gridCol w="3379787"/>
              </a:tblGrid>
              <a:tr h="3746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685800" algn="l"/>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Jumlah lajur dalam 1 arah</a:t>
                      </a:r>
                      <a:endParaRPr kumimoji="0" lang="en-US" sz="20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685800" algn="l"/>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D</a:t>
                      </a:r>
                      <a:r>
                        <a:rPr kumimoji="0" lang="en-US" sz="2000" b="0" i="0" u="none" strike="noStrike" cap="none" normalizeH="0" baseline="-30000" smtClean="0">
                          <a:ln>
                            <a:noFill/>
                          </a:ln>
                          <a:solidFill>
                            <a:schemeClr val="tx1"/>
                          </a:solidFill>
                          <a:effectLst/>
                          <a:latin typeface="Comic Sans MS" pitchFamily="66" charset="0"/>
                          <a:cs typeface="Times New Roman" pitchFamily="18" charset="0"/>
                        </a:rPr>
                        <a:t>L</a:t>
                      </a: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a:t>
                      </a:r>
                      <a:endParaRPr kumimoji="0" lang="en-US" sz="20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685800" algn="l"/>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1</a:t>
                      </a:r>
                      <a:endParaRPr kumimoji="0" lang="en-US" sz="20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685800" algn="l"/>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100</a:t>
                      </a:r>
                      <a:endParaRPr kumimoji="0" lang="en-US" sz="20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3063">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685800" algn="l"/>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2</a:t>
                      </a:r>
                      <a:endParaRPr kumimoji="0" lang="en-US" sz="20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685800" algn="l"/>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80 ~ 100</a:t>
                      </a:r>
                      <a:endParaRPr kumimoji="0" lang="en-US" sz="20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685800" algn="l"/>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3</a:t>
                      </a:r>
                      <a:endParaRPr kumimoji="0" lang="en-US" sz="20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685800" algn="l"/>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60 ~80</a:t>
                      </a:r>
                      <a:endParaRPr kumimoji="0" lang="en-US" sz="20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685800" algn="l"/>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4</a:t>
                      </a:r>
                      <a:endParaRPr kumimoji="0" lang="en-US" sz="20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685800" algn="l"/>
                        </a:tabLst>
                      </a:pPr>
                      <a:r>
                        <a:rPr kumimoji="0" lang="en-US" sz="2000" b="0" i="0" u="none" strike="noStrike" cap="none" normalizeH="0" baseline="0" smtClean="0">
                          <a:ln>
                            <a:noFill/>
                          </a:ln>
                          <a:solidFill>
                            <a:schemeClr val="tx1"/>
                          </a:solidFill>
                          <a:effectLst/>
                          <a:latin typeface="Comic Sans MS" pitchFamily="66" charset="0"/>
                          <a:cs typeface="Times New Roman" pitchFamily="18" charset="0"/>
                        </a:rPr>
                        <a:t>50 ~ 75</a:t>
                      </a:r>
                      <a:endParaRPr kumimoji="0" lang="en-US" sz="2000" b="0" i="0" u="none" strike="noStrike" cap="none" normalizeH="0" baseline="0" smtClean="0">
                        <a:ln>
                          <a:noFill/>
                        </a:ln>
                        <a:solidFill>
                          <a:schemeClr val="tx1"/>
                        </a:solidFill>
                        <a:effectLst/>
                        <a:latin typeface="Comic Sans MS"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6649" name="Rectangle 28"/>
          <p:cNvSpPr>
            <a:spLocks noChangeArrowheads="1"/>
          </p:cNvSpPr>
          <p:nvPr/>
        </p:nvSpPr>
        <p:spPr bwMode="auto">
          <a:xfrm>
            <a:off x="468313" y="6021388"/>
            <a:ext cx="2443162" cy="336550"/>
          </a:xfrm>
          <a:prstGeom prst="rect">
            <a:avLst/>
          </a:prstGeom>
          <a:noFill/>
          <a:ln w="9525">
            <a:noFill/>
            <a:miter lim="800000"/>
            <a:headEnd/>
            <a:tailEnd/>
          </a:ln>
        </p:spPr>
        <p:txBody>
          <a:bodyPr wrap="none" anchor="ctr">
            <a:spAutoFit/>
          </a:bodyPr>
          <a:lstStyle/>
          <a:p>
            <a:pPr eaLnBrk="1" hangingPunct="1">
              <a:tabLst>
                <a:tab pos="847725" algn="l"/>
              </a:tabLst>
            </a:pPr>
            <a:r>
              <a:rPr lang="en-US" sz="1600">
                <a:latin typeface="Arial" charset="0"/>
                <a:cs typeface="Times New Roman" pitchFamily="18" charset="0"/>
              </a:rPr>
              <a:t>Sumber</a:t>
            </a:r>
            <a:r>
              <a:rPr lang="en-US" sz="1600" i="1">
                <a:latin typeface="Arial" charset="0"/>
                <a:cs typeface="Times New Roman" pitchFamily="18" charset="0"/>
              </a:rPr>
              <a:t> : AASHTO </a:t>
            </a:r>
            <a:r>
              <a:rPr lang="en-US" sz="1600">
                <a:latin typeface="Arial" charset="0"/>
                <a:cs typeface="Times New Roman" pitchFamily="18" charset="0"/>
              </a:rPr>
              <a:t>1993</a:t>
            </a:r>
            <a:r>
              <a:rPr lang="en-US" sz="1000">
                <a:latin typeface="Arial" charset="0"/>
                <a:cs typeface="Times New Roman" pitchFamily="18" charset="0"/>
              </a:rPr>
              <a:t>.</a:t>
            </a:r>
            <a:endParaRPr lang="en-US">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en-US" sz="4000" smtClean="0"/>
              <a:t>Contoh distribusi jumlah kendaran pada lajur lalu lintas</a:t>
            </a:r>
          </a:p>
        </p:txBody>
      </p:sp>
      <p:pic>
        <p:nvPicPr>
          <p:cNvPr id="27652" name="Picture 4"/>
          <p:cNvPicPr>
            <a:picLocks noChangeAspect="1" noChangeArrowheads="1"/>
          </p:cNvPicPr>
          <p:nvPr/>
        </p:nvPicPr>
        <p:blipFill>
          <a:blip r:embed="rId2"/>
          <a:srcRect/>
          <a:stretch>
            <a:fillRect/>
          </a:stretch>
        </p:blipFill>
        <p:spPr bwMode="auto">
          <a:xfrm>
            <a:off x="111153" y="1484313"/>
            <a:ext cx="9032847" cy="5373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68313" y="274638"/>
            <a:ext cx="8424862" cy="1354137"/>
          </a:xfrm>
        </p:spPr>
        <p:txBody>
          <a:bodyPr>
            <a:normAutofit fontScale="90000"/>
          </a:bodyPr>
          <a:lstStyle/>
          <a:p>
            <a:pPr eaLnBrk="1" hangingPunct="1"/>
            <a:r>
              <a:rPr lang="sv-SE" sz="2400" b="1" smtClean="0"/>
              <a:t>Faktor Umur Rencana ( N )</a:t>
            </a:r>
            <a:r>
              <a:rPr lang="sv-SE" sz="2400" smtClean="0"/>
              <a:t/>
            </a:r>
            <a:br>
              <a:rPr lang="sv-SE" sz="2400" smtClean="0"/>
            </a:br>
            <a:r>
              <a:rPr lang="sv-SE" sz="2400" smtClean="0"/>
              <a:t>Faktor Umur rencana merupakan variabel dalam umur rencana dan faktor pertumbuhan lalu lintas yang dihitung </a:t>
            </a:r>
            <a:br>
              <a:rPr lang="sv-SE" sz="2400" smtClean="0"/>
            </a:br>
            <a:r>
              <a:rPr lang="sv-SE" sz="2400" smtClean="0"/>
              <a:t>dengan menggunakan rumus:</a:t>
            </a:r>
            <a:endParaRPr lang="en-US" sz="4000" smtClean="0"/>
          </a:p>
        </p:txBody>
      </p:sp>
      <p:sp>
        <p:nvSpPr>
          <p:cNvPr id="2052" name="Rectangle 3"/>
          <p:cNvSpPr>
            <a:spLocks noGrp="1" noChangeArrowheads="1"/>
          </p:cNvSpPr>
          <p:nvPr>
            <p:ph idx="1"/>
          </p:nvPr>
        </p:nvSpPr>
        <p:spPr>
          <a:xfrm>
            <a:off x="611188" y="3860800"/>
            <a:ext cx="8229600" cy="2265363"/>
          </a:xfrm>
        </p:spPr>
        <p:txBody>
          <a:bodyPr/>
          <a:lstStyle/>
          <a:p>
            <a:pPr eaLnBrk="1" hangingPunct="1">
              <a:lnSpc>
                <a:spcPct val="90000"/>
              </a:lnSpc>
              <a:buFontTx/>
              <a:buNone/>
            </a:pPr>
            <a:r>
              <a:rPr lang="sv-SE" sz="2400" dirty="0" smtClean="0"/>
              <a:t>	</a:t>
            </a:r>
            <a:r>
              <a:rPr lang="pt-BR" sz="2400" dirty="0" smtClean="0"/>
              <a:t>N = Faktor umur rencana</a:t>
            </a:r>
          </a:p>
          <a:p>
            <a:pPr eaLnBrk="1" hangingPunct="1">
              <a:lnSpc>
                <a:spcPct val="90000"/>
              </a:lnSpc>
            </a:pPr>
            <a:r>
              <a:rPr lang="pt-BR" sz="2400" dirty="0" smtClean="0"/>
              <a:t>n  = umur rencana ( tahun )</a:t>
            </a:r>
          </a:p>
          <a:p>
            <a:pPr eaLnBrk="1" hangingPunct="1">
              <a:lnSpc>
                <a:spcPct val="90000"/>
              </a:lnSpc>
            </a:pPr>
            <a:r>
              <a:rPr lang="pt-BR" sz="2400" dirty="0" smtClean="0"/>
              <a:t>i   = pertumbuhan lalu lintas ( % )</a:t>
            </a:r>
          </a:p>
          <a:p>
            <a:pPr eaLnBrk="1" hangingPunct="1">
              <a:lnSpc>
                <a:spcPct val="90000"/>
              </a:lnSpc>
              <a:buFontTx/>
              <a:buNone/>
            </a:pPr>
            <a:r>
              <a:rPr lang="pt-BR" sz="2400" dirty="0" smtClean="0"/>
              <a:t>Nilai N untuk berbagai faktor pertumbuhan lalu lintas (i) dan umur rencana (n) dapat dilihat pada berikut</a:t>
            </a:r>
            <a:endParaRPr lang="en-US" sz="2400" dirty="0" smtClean="0"/>
          </a:p>
        </p:txBody>
      </p:sp>
      <p:sp>
        <p:nvSpPr>
          <p:cNvPr id="2053" name="Rectangle 4"/>
          <p:cNvSpPr>
            <a:spLocks noChangeArrowheads="1"/>
          </p:cNvSpPr>
          <p:nvPr/>
        </p:nvSpPr>
        <p:spPr bwMode="auto">
          <a:xfrm>
            <a:off x="0" y="0"/>
            <a:ext cx="912813" cy="274638"/>
          </a:xfrm>
          <a:prstGeom prst="rect">
            <a:avLst/>
          </a:prstGeom>
          <a:noFill/>
          <a:ln w="9525">
            <a:noFill/>
            <a:miter lim="800000"/>
            <a:headEnd/>
            <a:tailEnd/>
          </a:ln>
        </p:spPr>
        <p:txBody>
          <a:bodyPr wrap="none" anchor="ctr">
            <a:spAutoFit/>
          </a:bodyPr>
          <a:lstStyle/>
          <a:p>
            <a:pPr eaLnBrk="1" hangingPunct="1"/>
            <a:r>
              <a:rPr lang="sv-SE" sz="1200">
                <a:latin typeface="Arial" charset="0"/>
                <a:cs typeface="Times New Roman" pitchFamily="18" charset="0"/>
              </a:rPr>
              <a:t>                 </a:t>
            </a:r>
            <a:endParaRPr lang="sv-SE">
              <a:latin typeface="Arial" charset="0"/>
            </a:endParaRPr>
          </a:p>
        </p:txBody>
      </p:sp>
      <p:graphicFrame>
        <p:nvGraphicFramePr>
          <p:cNvPr id="2050" name="Object 5"/>
          <p:cNvGraphicFramePr>
            <a:graphicFrameLocks noChangeAspect="1"/>
          </p:cNvGraphicFramePr>
          <p:nvPr/>
        </p:nvGraphicFramePr>
        <p:xfrm>
          <a:off x="2124075" y="2349500"/>
          <a:ext cx="4032250" cy="1182688"/>
        </p:xfrm>
        <a:graphic>
          <a:graphicData uri="http://schemas.openxmlformats.org/presentationml/2006/ole">
            <p:oleObj spid="_x0000_s2050" name="Equation" r:id="rId3" imgW="1002865" imgH="431613"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ctrTitle"/>
          </p:nvPr>
        </p:nvSpPr>
        <p:spPr>
          <a:xfrm>
            <a:off x="0" y="0"/>
            <a:ext cx="9144000" cy="6453188"/>
          </a:xfrm>
        </p:spPr>
        <p:txBody>
          <a:bodyPr/>
          <a:lstStyle/>
          <a:p>
            <a:pPr eaLnBrk="1" hangingPunct="1">
              <a:defRPr/>
            </a:pPr>
            <a:endParaRPr lang="en-US" smtClean="0"/>
          </a:p>
        </p:txBody>
      </p:sp>
      <p:sp>
        <p:nvSpPr>
          <p:cNvPr id="155651" name="Rectangle 3"/>
          <p:cNvSpPr>
            <a:spLocks noGrp="1" noChangeArrowheads="1"/>
          </p:cNvSpPr>
          <p:nvPr>
            <p:ph type="subTitle" idx="1"/>
          </p:nvPr>
        </p:nvSpPr>
        <p:spPr>
          <a:xfrm>
            <a:off x="755650" y="188913"/>
            <a:ext cx="7993063" cy="1057275"/>
          </a:xfrm>
        </p:spPr>
        <p:txBody>
          <a:bodyPr/>
          <a:lstStyle/>
          <a:p>
            <a:pPr eaLnBrk="1" hangingPunct="1">
              <a:defRPr/>
            </a:pPr>
            <a:r>
              <a:rPr lang="en-US" smtClean="0"/>
              <a:t>Faktor Umur Rencana</a:t>
            </a:r>
          </a:p>
        </p:txBody>
      </p:sp>
      <p:pic>
        <p:nvPicPr>
          <p:cNvPr id="28676" name="Picture 4"/>
          <p:cNvPicPr>
            <a:picLocks noChangeAspect="1" noChangeArrowheads="1"/>
          </p:cNvPicPr>
          <p:nvPr/>
        </p:nvPicPr>
        <p:blipFill>
          <a:blip r:embed="rId2"/>
          <a:srcRect/>
          <a:stretch>
            <a:fillRect/>
          </a:stretch>
        </p:blipFill>
        <p:spPr bwMode="auto">
          <a:xfrm>
            <a:off x="539750" y="631825"/>
            <a:ext cx="7993063" cy="589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79388" y="344488"/>
            <a:ext cx="8713787" cy="3074987"/>
          </a:xfrm>
          <a:prstGeom prst="rect">
            <a:avLst/>
          </a:prstGeom>
          <a:noFill/>
          <a:ln w="9525">
            <a:noFill/>
            <a:miter lim="800000"/>
            <a:headEnd/>
            <a:tailEnd/>
          </a:ln>
        </p:spPr>
        <p:txBody>
          <a:bodyPr anchor="ctr">
            <a:spAutoFit/>
          </a:bodyPr>
          <a:lstStyle/>
          <a:p>
            <a:pPr algn="just" eaLnBrk="1" hangingPunct="1">
              <a:tabLst>
                <a:tab pos="228600" algn="l"/>
                <a:tab pos="342900" algn="l"/>
              </a:tabLst>
            </a:pPr>
            <a:r>
              <a:rPr lang="en-US" sz="2400" b="1">
                <a:latin typeface="Arial" charset="0"/>
              </a:rPr>
              <a:t>Berdasarkan  Perencanaan Metode </a:t>
            </a:r>
            <a:r>
              <a:rPr lang="en-US" sz="2400" b="1" i="1">
                <a:latin typeface="Arial" charset="0"/>
              </a:rPr>
              <a:t>AASHTO</a:t>
            </a:r>
            <a:r>
              <a:rPr lang="en-US" sz="2400" b="1">
                <a:latin typeface="Arial" charset="0"/>
              </a:rPr>
              <a:t> 1993</a:t>
            </a:r>
            <a:endParaRPr lang="en-US" sz="2400">
              <a:latin typeface="Arial" charset="0"/>
            </a:endParaRPr>
          </a:p>
          <a:p>
            <a:pPr algn="just" eaLnBrk="1" hangingPunct="1">
              <a:tabLst>
                <a:tab pos="228600" algn="l"/>
                <a:tab pos="342900" algn="l"/>
              </a:tabLst>
            </a:pPr>
            <a:endParaRPr lang="en-US" sz="2400">
              <a:latin typeface="Arial" charset="0"/>
            </a:endParaRPr>
          </a:p>
          <a:p>
            <a:pPr algn="just" eaLnBrk="1" hangingPunct="1">
              <a:tabLst>
                <a:tab pos="228600" algn="l"/>
                <a:tab pos="342900" algn="l"/>
              </a:tabLst>
            </a:pPr>
            <a:r>
              <a:rPr lang="en-US" sz="2400">
                <a:latin typeface="Arial" charset="0"/>
              </a:rPr>
              <a:t>Batasan waktu meliputi pemilihan lamanya umur rencana dan umur kinerja </a:t>
            </a:r>
            <a:r>
              <a:rPr lang="en-US" sz="2400" i="1">
                <a:latin typeface="Arial" charset="0"/>
              </a:rPr>
              <a:t>jalan (performance periode). </a:t>
            </a:r>
            <a:endParaRPr lang="en-US" sz="2400">
              <a:latin typeface="Arial" charset="0"/>
            </a:endParaRPr>
          </a:p>
          <a:p>
            <a:pPr algn="just" eaLnBrk="1" hangingPunct="1">
              <a:tabLst>
                <a:tab pos="228600" algn="l"/>
                <a:tab pos="342900" algn="l"/>
              </a:tabLst>
            </a:pPr>
            <a:r>
              <a:rPr lang="en-US" sz="2400">
                <a:latin typeface="Arial" charset="0"/>
              </a:rPr>
              <a:t>Umur kinerja jalan adalah masa pelayanan jalan dimana pada akhir masa pelayanan dibutuhkan </a:t>
            </a:r>
            <a:r>
              <a:rPr lang="en-US" sz="2800">
                <a:latin typeface="Arial" charset="0"/>
              </a:rPr>
              <a:t>rehabilitasi</a:t>
            </a:r>
            <a:r>
              <a:rPr lang="en-US" sz="2400">
                <a:latin typeface="Arial" charset="0"/>
              </a:rPr>
              <a:t> atau overlay. </a:t>
            </a:r>
            <a:r>
              <a:rPr lang="sv-SE" sz="2400">
                <a:latin typeface="Arial" charset="0"/>
              </a:rPr>
              <a:t>Umur rencana dapat sama atau lebih besar dari umur kinerja jalan.</a:t>
            </a:r>
            <a:r>
              <a:rPr lang="en-US" sz="2400">
                <a:latin typeface="Arial" charset="0"/>
              </a:rPr>
              <a:t> </a:t>
            </a:r>
          </a:p>
        </p:txBody>
      </p:sp>
      <p:sp>
        <p:nvSpPr>
          <p:cNvPr id="29699" name="Rectangle 3"/>
          <p:cNvSpPr>
            <a:spLocks noChangeArrowheads="1"/>
          </p:cNvSpPr>
          <p:nvPr/>
        </p:nvSpPr>
        <p:spPr bwMode="auto">
          <a:xfrm>
            <a:off x="163513" y="3498850"/>
            <a:ext cx="7416800" cy="3013075"/>
          </a:xfrm>
          <a:prstGeom prst="rect">
            <a:avLst/>
          </a:prstGeom>
          <a:noFill/>
          <a:ln w="9525">
            <a:noFill/>
            <a:miter lim="800000"/>
            <a:headEnd/>
            <a:tailEnd/>
          </a:ln>
        </p:spPr>
        <p:txBody>
          <a:bodyPr anchor="ctr">
            <a:spAutoFit/>
          </a:bodyPr>
          <a:lstStyle/>
          <a:p>
            <a:pPr algn="just" eaLnBrk="1" hangingPunct="1">
              <a:tabLst>
                <a:tab pos="228600" algn="l"/>
                <a:tab pos="1082675" algn="l"/>
              </a:tabLst>
            </a:pPr>
            <a:r>
              <a:rPr lang="sv-SE" sz="2400">
                <a:latin typeface="Arial" charset="0"/>
              </a:rPr>
              <a:t>CESA	=  ∑ LHR</a:t>
            </a:r>
            <a:r>
              <a:rPr lang="sv-SE" sz="2400" baseline="-25000">
                <a:latin typeface="Arial" charset="0"/>
              </a:rPr>
              <a:t>i</a:t>
            </a:r>
            <a:r>
              <a:rPr lang="sv-SE" sz="2400">
                <a:latin typeface="Arial" charset="0"/>
              </a:rPr>
              <a:t> x E</a:t>
            </a:r>
            <a:r>
              <a:rPr lang="sv-SE" sz="2400" baseline="-25000">
                <a:latin typeface="Arial" charset="0"/>
              </a:rPr>
              <a:t>i</a:t>
            </a:r>
            <a:r>
              <a:rPr lang="sv-SE" sz="2400">
                <a:latin typeface="Arial" charset="0"/>
              </a:rPr>
              <a:t> x D</a:t>
            </a:r>
            <a:r>
              <a:rPr lang="sv-SE" sz="2400" baseline="-25000">
                <a:latin typeface="Arial" charset="0"/>
              </a:rPr>
              <a:t>A</a:t>
            </a:r>
            <a:r>
              <a:rPr lang="sv-SE" sz="2400">
                <a:latin typeface="Arial" charset="0"/>
              </a:rPr>
              <a:t> x D</a:t>
            </a:r>
            <a:r>
              <a:rPr lang="sv-SE" sz="2400" baseline="-25000">
                <a:latin typeface="Arial" charset="0"/>
              </a:rPr>
              <a:t>L</a:t>
            </a:r>
            <a:r>
              <a:rPr lang="sv-SE" sz="2400">
                <a:latin typeface="Arial" charset="0"/>
              </a:rPr>
              <a:t> x 365 x N </a:t>
            </a:r>
            <a:endParaRPr lang="en-US" sz="2400">
              <a:latin typeface="Arial" charset="0"/>
            </a:endParaRPr>
          </a:p>
          <a:p>
            <a:pPr algn="just" eaLnBrk="1" hangingPunct="1">
              <a:tabLst>
                <a:tab pos="228600" algn="l"/>
                <a:tab pos="1082675" algn="l"/>
              </a:tabLst>
            </a:pPr>
            <a:endParaRPr lang="sv-SE" sz="2400">
              <a:latin typeface="Arial" charset="0"/>
            </a:endParaRPr>
          </a:p>
          <a:p>
            <a:pPr algn="just" eaLnBrk="1" hangingPunct="1">
              <a:tabLst>
                <a:tab pos="228600" algn="l"/>
                <a:tab pos="1082675" algn="l"/>
              </a:tabLst>
            </a:pPr>
            <a:r>
              <a:rPr lang="sv-SE" sz="2400">
                <a:latin typeface="Arial" charset="0"/>
              </a:rPr>
              <a:t>Dengan: </a:t>
            </a:r>
          </a:p>
          <a:p>
            <a:pPr algn="just" eaLnBrk="1" hangingPunct="1">
              <a:tabLst>
                <a:tab pos="228600" algn="l"/>
                <a:tab pos="1082675" algn="l"/>
              </a:tabLst>
            </a:pPr>
            <a:r>
              <a:rPr lang="sv-SE" sz="2400">
                <a:latin typeface="Arial" charset="0"/>
              </a:rPr>
              <a:t>    CESA 	=  Cumulative Equivalent Standart Axle </a:t>
            </a:r>
            <a:endParaRPr lang="en-US" sz="2400">
              <a:latin typeface="Arial" charset="0"/>
            </a:endParaRPr>
          </a:p>
          <a:p>
            <a:pPr algn="just" eaLnBrk="1" hangingPunct="1">
              <a:tabLst>
                <a:tab pos="228600" algn="l"/>
                <a:tab pos="1082675" algn="l"/>
              </a:tabLst>
            </a:pPr>
            <a:r>
              <a:rPr lang="sv-SE" sz="2400">
                <a:latin typeface="Arial" charset="0"/>
              </a:rPr>
              <a:t>     E</a:t>
            </a:r>
            <a:r>
              <a:rPr lang="sv-SE" sz="2400" baseline="-25000">
                <a:latin typeface="Arial" charset="0"/>
              </a:rPr>
              <a:t>i</a:t>
            </a:r>
            <a:r>
              <a:rPr lang="sv-SE" sz="2400">
                <a:latin typeface="Arial" charset="0"/>
              </a:rPr>
              <a:t>       	=  angka equivalent</a:t>
            </a:r>
            <a:endParaRPr lang="en-US" sz="2400">
              <a:latin typeface="Arial" charset="0"/>
            </a:endParaRPr>
          </a:p>
          <a:p>
            <a:pPr algn="just" eaLnBrk="1" hangingPunct="1">
              <a:tabLst>
                <a:tab pos="228600" algn="l"/>
                <a:tab pos="1082675" algn="l"/>
              </a:tabLst>
            </a:pPr>
            <a:r>
              <a:rPr lang="sv-SE" sz="2400">
                <a:latin typeface="Arial" charset="0"/>
              </a:rPr>
              <a:t>     D</a:t>
            </a:r>
            <a:r>
              <a:rPr lang="sv-SE" sz="2400" baseline="-25000">
                <a:latin typeface="Arial" charset="0"/>
              </a:rPr>
              <a:t>A</a:t>
            </a:r>
            <a:r>
              <a:rPr lang="sv-SE" sz="2400">
                <a:latin typeface="Arial" charset="0"/>
              </a:rPr>
              <a:t>      	=  faktor distribusi arah</a:t>
            </a:r>
            <a:endParaRPr lang="en-US" sz="2400">
              <a:latin typeface="Arial" charset="0"/>
            </a:endParaRPr>
          </a:p>
          <a:p>
            <a:pPr algn="just" eaLnBrk="1" hangingPunct="1">
              <a:tabLst>
                <a:tab pos="228600" algn="l"/>
                <a:tab pos="1082675" algn="l"/>
              </a:tabLst>
            </a:pPr>
            <a:r>
              <a:rPr lang="sv-SE" sz="2400">
                <a:latin typeface="Arial" charset="0"/>
              </a:rPr>
              <a:t>     D</a:t>
            </a:r>
            <a:r>
              <a:rPr lang="sv-SE" sz="2400" baseline="-25000">
                <a:latin typeface="Arial" charset="0"/>
              </a:rPr>
              <a:t>L</a:t>
            </a:r>
            <a:r>
              <a:rPr lang="sv-SE" sz="2400">
                <a:latin typeface="Arial" charset="0"/>
              </a:rPr>
              <a:t>         	=  faktor distribusi lajur</a:t>
            </a:r>
            <a:endParaRPr lang="en-US" sz="2400">
              <a:latin typeface="Arial" charset="0"/>
            </a:endParaRPr>
          </a:p>
          <a:p>
            <a:pPr algn="just" eaLnBrk="1" hangingPunct="1">
              <a:tabLst>
                <a:tab pos="228600" algn="l"/>
                <a:tab pos="1082675" algn="l"/>
              </a:tabLst>
            </a:pPr>
            <a:r>
              <a:rPr lang="sv-SE" sz="2400">
                <a:latin typeface="Arial" charset="0"/>
              </a:rPr>
              <a:t>     N      	=  faktor umur rencana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152400"/>
            <a:ext cx="6870700" cy="900113"/>
          </a:xfrm>
        </p:spPr>
        <p:txBody>
          <a:bodyPr>
            <a:normAutofit/>
          </a:bodyPr>
          <a:lstStyle/>
          <a:p>
            <a:pPr eaLnBrk="1" hangingPunct="1"/>
            <a:r>
              <a:rPr lang="en-US" sz="3200" smtClean="0"/>
              <a:t>TANAH DASAR pada Lapisan Perkerasan</a:t>
            </a:r>
          </a:p>
        </p:txBody>
      </p:sp>
      <p:sp>
        <p:nvSpPr>
          <p:cNvPr id="30723" name="Rectangle 3"/>
          <p:cNvSpPr>
            <a:spLocks noGrp="1" noChangeArrowheads="1"/>
          </p:cNvSpPr>
          <p:nvPr>
            <p:ph idx="1"/>
          </p:nvPr>
        </p:nvSpPr>
        <p:spPr>
          <a:xfrm>
            <a:off x="323850" y="1196975"/>
            <a:ext cx="8362950" cy="5327650"/>
          </a:xfrm>
        </p:spPr>
        <p:txBody>
          <a:bodyPr/>
          <a:lstStyle/>
          <a:p>
            <a:pPr marL="0" indent="0" eaLnBrk="1" hangingPunct="1">
              <a:lnSpc>
                <a:spcPct val="80000"/>
              </a:lnSpc>
              <a:buFontTx/>
              <a:buNone/>
            </a:pPr>
            <a:r>
              <a:rPr lang="en-US" sz="2400" smtClean="0"/>
              <a:t>Tanah dasar merupakan permukan tanah semula, permukaan galian atau permukaan timbunan yang disiapkan dengan cara dipadatkan. </a:t>
            </a:r>
          </a:p>
          <a:p>
            <a:pPr marL="0" indent="0" eaLnBrk="1" hangingPunct="1">
              <a:lnSpc>
                <a:spcPct val="80000"/>
              </a:lnSpc>
              <a:buFontTx/>
              <a:buNone/>
            </a:pPr>
            <a:endParaRPr lang="en-US" sz="2400" smtClean="0"/>
          </a:p>
          <a:p>
            <a:pPr marL="0" indent="0" eaLnBrk="1" hangingPunct="1">
              <a:lnSpc>
                <a:spcPct val="80000"/>
              </a:lnSpc>
              <a:buFontTx/>
              <a:buNone/>
            </a:pPr>
            <a:r>
              <a:rPr lang="en-US" sz="2400" smtClean="0"/>
              <a:t>Diatas tanah dasar diletakkan struktur perkerasan sehingga daya dukung tanah dasar mempengaruhi mutu jalan secara keseluruhan. </a:t>
            </a:r>
          </a:p>
          <a:p>
            <a:pPr marL="0" indent="0" eaLnBrk="1" hangingPunct="1">
              <a:lnSpc>
                <a:spcPct val="80000"/>
              </a:lnSpc>
              <a:buFontTx/>
              <a:buNone/>
            </a:pPr>
            <a:endParaRPr lang="en-US" sz="2400" smtClean="0"/>
          </a:p>
          <a:p>
            <a:pPr marL="0" indent="0" eaLnBrk="1" hangingPunct="1">
              <a:lnSpc>
                <a:spcPct val="80000"/>
              </a:lnSpc>
              <a:buFontTx/>
              <a:buNone/>
            </a:pPr>
            <a:r>
              <a:rPr lang="en-US" sz="2400" smtClean="0"/>
              <a:t>Daya dukung/mutu tanah dasar: </a:t>
            </a:r>
          </a:p>
          <a:p>
            <a:pPr marL="0" indent="0" eaLnBrk="1" hangingPunct="1">
              <a:lnSpc>
                <a:spcPct val="80000"/>
              </a:lnSpc>
              <a:buFontTx/>
              <a:buNone/>
            </a:pPr>
            <a:r>
              <a:rPr lang="en-US" sz="2400" smtClean="0"/>
              <a:t>M</a:t>
            </a:r>
            <a:r>
              <a:rPr lang="en-US" sz="2400" baseline="-25000" smtClean="0"/>
              <a:t>R</a:t>
            </a:r>
            <a:r>
              <a:rPr lang="en-US" sz="2400" smtClean="0"/>
              <a:t>   ---------- Modulus resilient</a:t>
            </a:r>
          </a:p>
          <a:p>
            <a:pPr marL="0" indent="0" eaLnBrk="1" hangingPunct="1">
              <a:lnSpc>
                <a:spcPct val="80000"/>
              </a:lnSpc>
              <a:buFontTx/>
              <a:buNone/>
            </a:pPr>
            <a:r>
              <a:rPr lang="en-US" sz="2400" smtClean="0"/>
              <a:t>DCP --------- Dynamic Cone Penetrometr</a:t>
            </a:r>
          </a:p>
          <a:p>
            <a:pPr marL="0" indent="0" eaLnBrk="1" hangingPunct="1">
              <a:lnSpc>
                <a:spcPct val="80000"/>
              </a:lnSpc>
              <a:buFontTx/>
              <a:buNone/>
            </a:pPr>
            <a:r>
              <a:rPr lang="en-US" sz="2400" smtClean="0"/>
              <a:t>k      ---------  modulus reaksi tanah dasar</a:t>
            </a:r>
          </a:p>
          <a:p>
            <a:pPr marL="0" indent="0" eaLnBrk="1" hangingPunct="1">
              <a:lnSpc>
                <a:spcPct val="80000"/>
              </a:lnSpc>
              <a:buFontTx/>
              <a:buNone/>
            </a:pPr>
            <a:endParaRPr lang="en-US" sz="2400" smtClean="0"/>
          </a:p>
          <a:p>
            <a:pPr marL="0" indent="0" eaLnBrk="1" hangingPunct="1">
              <a:lnSpc>
                <a:spcPct val="80000"/>
              </a:lnSpc>
              <a:buFontTx/>
              <a:buNone/>
            </a:pPr>
            <a:r>
              <a:rPr lang="en-US" sz="2400" smtClean="0"/>
              <a:t>CBR   --- pemeriksaan di laboratorium atau di lapangan  </a:t>
            </a:r>
          </a:p>
          <a:p>
            <a:pPr marL="0" indent="0" eaLnBrk="1" hangingPunct="1">
              <a:lnSpc>
                <a:spcPct val="80000"/>
              </a:lnSpc>
              <a:buFontTx/>
              <a:buNone/>
            </a:pPr>
            <a:r>
              <a:rPr lang="en-US" sz="2400" smtClean="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0825" y="274638"/>
            <a:ext cx="8435975" cy="1143000"/>
          </a:xfrm>
        </p:spPr>
        <p:txBody>
          <a:bodyPr>
            <a:normAutofit fontScale="90000"/>
          </a:bodyPr>
          <a:lstStyle/>
          <a:p>
            <a:pPr eaLnBrk="1" hangingPunct="1"/>
            <a:r>
              <a:rPr lang="en-US" sz="4000" smtClean="0"/>
              <a:t>Kemungkinan sampel (contoh) yang di test (uji)</a:t>
            </a:r>
          </a:p>
        </p:txBody>
      </p:sp>
      <p:sp>
        <p:nvSpPr>
          <p:cNvPr id="31747" name="Rectangle 3"/>
          <p:cNvSpPr>
            <a:spLocks noGrp="1" noChangeArrowheads="1"/>
          </p:cNvSpPr>
          <p:nvPr>
            <p:ph idx="1"/>
          </p:nvPr>
        </p:nvSpPr>
        <p:spPr>
          <a:xfrm>
            <a:off x="250825" y="1600200"/>
            <a:ext cx="8713788" cy="4997450"/>
          </a:xfrm>
        </p:spPr>
        <p:txBody>
          <a:bodyPr/>
          <a:lstStyle/>
          <a:p>
            <a:pPr eaLnBrk="1" hangingPunct="1">
              <a:buFontTx/>
              <a:buNone/>
            </a:pPr>
            <a:r>
              <a:rPr lang="en-US" smtClean="0"/>
              <a:t>Jika lap perkerasan diatas tanah timbunan yang tingginya &gt; 1 m, contoh tanah yang diambil adalah tanah timbunan </a:t>
            </a:r>
          </a:p>
          <a:p>
            <a:pPr eaLnBrk="1" hangingPunct="1">
              <a:buFontTx/>
              <a:buNone/>
            </a:pPr>
            <a:r>
              <a:rPr lang="en-US" smtClean="0"/>
              <a:t>Jika &lt; 1, contoh yang diambil adalah tanah asli dan tanah timbunan</a:t>
            </a:r>
          </a:p>
          <a:p>
            <a:pPr eaLnBrk="1" hangingPunct="1">
              <a:buFontTx/>
              <a:buNone/>
            </a:pPr>
            <a:r>
              <a:rPr lang="en-US" smtClean="0"/>
              <a:t>Jika lap perkerasan diatas tanah galian, perlu diketahui kedalaman sehingga pembuatan sumur uji (testpit) untuk mengambil contoh tanah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3850" y="188913"/>
            <a:ext cx="8229600" cy="792162"/>
          </a:xfrm>
        </p:spPr>
        <p:txBody>
          <a:bodyPr/>
          <a:lstStyle/>
          <a:p>
            <a:pPr eaLnBrk="1" hangingPunct="1"/>
            <a:r>
              <a:rPr lang="en-US" b="1" u="sng" smtClean="0">
                <a:latin typeface="Times New Roman" pitchFamily="18" charset="0"/>
              </a:rPr>
              <a:t>PENDAHULUAN</a:t>
            </a:r>
          </a:p>
        </p:txBody>
      </p:sp>
      <p:sp>
        <p:nvSpPr>
          <p:cNvPr id="7171" name="Rectangle 4"/>
          <p:cNvSpPr>
            <a:spLocks noChangeArrowheads="1"/>
          </p:cNvSpPr>
          <p:nvPr/>
        </p:nvSpPr>
        <p:spPr bwMode="auto">
          <a:xfrm>
            <a:off x="684213" y="1125538"/>
            <a:ext cx="8013700" cy="5832475"/>
          </a:xfrm>
          <a:prstGeom prst="rect">
            <a:avLst/>
          </a:prstGeom>
          <a:noFill/>
          <a:ln w="9525">
            <a:noFill/>
            <a:miter lim="800000"/>
            <a:headEnd/>
            <a:tailEnd/>
          </a:ln>
        </p:spPr>
        <p:txBody>
          <a:bodyPr anchor="ctr"/>
          <a:lstStyle/>
          <a:p>
            <a:pPr marL="441325" indent="-441325" eaLnBrk="1" hangingPunct="1">
              <a:lnSpc>
                <a:spcPct val="120000"/>
              </a:lnSpc>
              <a:spcBef>
                <a:spcPct val="10000"/>
              </a:spcBef>
              <a:buFontTx/>
              <a:buChar char="•"/>
              <a:tabLst>
                <a:tab pos="441325" algn="l"/>
              </a:tabLst>
            </a:pPr>
            <a:r>
              <a:rPr lang="en-US" sz="2400" b="1">
                <a:latin typeface="Times New Roman" pitchFamily="18" charset="0"/>
              </a:rPr>
              <a:t>PERKEMBANGAN TEKNOLOGI JALAN RAYA</a:t>
            </a:r>
            <a:br>
              <a:rPr lang="en-US" sz="2400" b="1">
                <a:latin typeface="Times New Roman" pitchFamily="18" charset="0"/>
              </a:rPr>
            </a:br>
            <a:r>
              <a:rPr lang="en-US" sz="2400">
                <a:latin typeface="Times New Roman" pitchFamily="18" charset="0"/>
              </a:rPr>
              <a:t>DIMULAI DARI SEJARAH MANUSIA</a:t>
            </a:r>
            <a:br>
              <a:rPr lang="en-US" sz="2400">
                <a:latin typeface="Times New Roman" pitchFamily="18" charset="0"/>
              </a:rPr>
            </a:br>
            <a:r>
              <a:rPr lang="en-US" sz="2400">
                <a:latin typeface="Times New Roman" pitchFamily="18" charset="0"/>
              </a:rPr>
              <a:t>JEJAK UNTUK MEMENUHI KEBUTUHAN HIDUP</a:t>
            </a:r>
            <a:br>
              <a:rPr lang="en-US" sz="2400">
                <a:latin typeface="Times New Roman" pitchFamily="18" charset="0"/>
              </a:rPr>
            </a:br>
            <a:r>
              <a:rPr lang="en-US" sz="2400">
                <a:latin typeface="Times New Roman" pitchFamily="18" charset="0"/>
              </a:rPr>
              <a:t>JALAN SETAPAK</a:t>
            </a:r>
            <a:br>
              <a:rPr lang="en-US" sz="2400">
                <a:latin typeface="Times New Roman" pitchFamily="18" charset="0"/>
              </a:rPr>
            </a:br>
            <a:r>
              <a:rPr lang="en-US" sz="2400">
                <a:latin typeface="Times New Roman" pitchFamily="18" charset="0"/>
              </a:rPr>
              <a:t>JALAN UNTUK ALAT TRANSPORTASI</a:t>
            </a:r>
            <a:br>
              <a:rPr lang="en-US" sz="2400">
                <a:latin typeface="Times New Roman" pitchFamily="18" charset="0"/>
              </a:rPr>
            </a:br>
            <a:r>
              <a:rPr lang="en-US" sz="2400">
                <a:latin typeface="Times New Roman" pitchFamily="18" charset="0"/>
              </a:rPr>
              <a:t>JALAN YANG DIPERKERAS DI MESOPOTAMIA (PENEMUAN RODA)</a:t>
            </a:r>
            <a:br>
              <a:rPr lang="en-US" sz="2400">
                <a:latin typeface="Times New Roman" pitchFamily="18" charset="0"/>
              </a:rPr>
            </a:br>
            <a:r>
              <a:rPr lang="en-US" sz="2400">
                <a:latin typeface="Times New Roman" pitchFamily="18" charset="0"/>
              </a:rPr>
              <a:t>BERKEMBANG PESAT ZAMAN ROMAWI</a:t>
            </a:r>
            <a:br>
              <a:rPr lang="en-US" sz="2400">
                <a:latin typeface="Times New Roman" pitchFamily="18" charset="0"/>
              </a:rPr>
            </a:br>
            <a:r>
              <a:rPr lang="en-US" sz="2400">
                <a:latin typeface="Times New Roman" pitchFamily="18" charset="0"/>
              </a:rPr>
              <a:t>KONSTRUKSI MACADAM TERDIRI DARI BATU PECAH YANG DITUTUPI DENGAN BATU YANG LEBIH KECIL DAN LAPISAN KEDAP AIR DIATAS NYA TERDIRI DARI ASPAL YANG DITUTUPI PASIR </a:t>
            </a:r>
            <a:r>
              <a:rPr lang="en-US" sz="2400">
                <a:latin typeface="Times New Roman" pitchFamily="18" charset="0"/>
                <a:sym typeface="Wingdings 3" pitchFamily="18" charset="2"/>
              </a:rPr>
              <a:t/>
            </a:r>
            <a:br>
              <a:rPr lang="en-US" sz="2400">
                <a:latin typeface="Times New Roman" pitchFamily="18" charset="0"/>
                <a:sym typeface="Wingdings 3" pitchFamily="18" charset="2"/>
              </a:rPr>
            </a:b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152400"/>
            <a:ext cx="6870700" cy="385763"/>
          </a:xfrm>
        </p:spPr>
        <p:txBody>
          <a:bodyPr>
            <a:normAutofit fontScale="90000"/>
          </a:bodyPr>
          <a:lstStyle/>
          <a:p>
            <a:pPr eaLnBrk="1" hangingPunct="1"/>
            <a:endParaRPr lang="id-ID" sz="4000" smtClean="0"/>
          </a:p>
        </p:txBody>
      </p:sp>
      <p:sp>
        <p:nvSpPr>
          <p:cNvPr id="32771" name="Rectangle 3"/>
          <p:cNvSpPr>
            <a:spLocks noGrp="1" noChangeArrowheads="1"/>
          </p:cNvSpPr>
          <p:nvPr>
            <p:ph idx="1"/>
          </p:nvPr>
        </p:nvSpPr>
        <p:spPr>
          <a:xfrm>
            <a:off x="457200" y="692150"/>
            <a:ext cx="8229600" cy="5434013"/>
          </a:xfrm>
        </p:spPr>
        <p:txBody>
          <a:bodyPr/>
          <a:lstStyle/>
          <a:p>
            <a:pPr eaLnBrk="1" hangingPunct="1">
              <a:lnSpc>
                <a:spcPct val="90000"/>
              </a:lnSpc>
            </a:pPr>
            <a:r>
              <a:rPr lang="en-US" smtClean="0"/>
              <a:t>Jika lapisan perkerasan pada muka tanah asli, pengambilan contoh disepanjang trase jalan. Jika tidak ada spesifikasinya, maka jarak/interval 1 km untuk pengambilan contoh dapat digunakan. </a:t>
            </a:r>
          </a:p>
          <a:p>
            <a:pPr eaLnBrk="1" hangingPunct="1">
              <a:lnSpc>
                <a:spcPct val="90000"/>
              </a:lnSpc>
            </a:pPr>
            <a:r>
              <a:rPr lang="en-US" smtClean="0"/>
              <a:t>Contoh diambil setiap ada pergantian jenis tanah atau kondisi lingkungan dan atau lokasi yang diragukan keadaan tanahnya </a:t>
            </a:r>
          </a:p>
          <a:p>
            <a:pPr eaLnBrk="1" hangingPunct="1">
              <a:lnSpc>
                <a:spcPct val="90000"/>
              </a:lnSpc>
            </a:pPr>
            <a:r>
              <a:rPr lang="en-US" smtClean="0"/>
              <a:t>Daya dukung tanah dasar diperhitungkan untuk kedalaman sampai dengan 100 cm</a:t>
            </a:r>
          </a:p>
          <a:p>
            <a:pPr eaLnBrk="1" hangingPunct="1">
              <a:lnSpc>
                <a:spcPct val="90000"/>
              </a:lnSpc>
            </a:pPr>
            <a:r>
              <a:rPr lang="en-US" smtClean="0"/>
              <a:t>(rumus: lihat buku)</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214313" y="357188"/>
            <a:ext cx="8715375" cy="5786437"/>
          </a:xfrm>
        </p:spPr>
        <p:txBody>
          <a:bodyPr/>
          <a:lstStyle/>
          <a:p>
            <a:pPr eaLnBrk="1" hangingPunct="1"/>
            <a:r>
              <a:rPr lang="en-US" smtClean="0"/>
              <a:t>Nilai CBR dari satu Titik Pengamatan</a:t>
            </a:r>
          </a:p>
          <a:p>
            <a:pPr eaLnBrk="1" hangingPunct="1"/>
            <a:endParaRPr lang="en-US" smtClean="0"/>
          </a:p>
          <a:p>
            <a:pPr eaLnBrk="1" hangingPunct="1">
              <a:buFontTx/>
              <a:buNone/>
            </a:pPr>
            <a:r>
              <a:rPr lang="en-US" smtClean="0"/>
              <a:t> CBR </a:t>
            </a:r>
            <a:r>
              <a:rPr lang="en-US" sz="1800" smtClean="0"/>
              <a:t>ttk pengamatan </a:t>
            </a:r>
            <a:r>
              <a:rPr lang="en-US" sz="2000" smtClean="0"/>
              <a:t>=((h</a:t>
            </a:r>
            <a:r>
              <a:rPr lang="en-US" sz="2000" baseline="-25000" smtClean="0"/>
              <a:t>1</a:t>
            </a:r>
            <a:r>
              <a:rPr lang="en-US" sz="2000" smtClean="0"/>
              <a:t> (CBR</a:t>
            </a:r>
            <a:r>
              <a:rPr lang="en-US" sz="2000" baseline="-25000" smtClean="0"/>
              <a:t>1</a:t>
            </a:r>
            <a:r>
              <a:rPr lang="en-US" sz="2000" smtClean="0"/>
              <a:t>)</a:t>
            </a:r>
            <a:r>
              <a:rPr lang="en-US" sz="2000" baseline="30000" smtClean="0"/>
              <a:t>1/3</a:t>
            </a:r>
            <a:r>
              <a:rPr lang="en-US" sz="2000" smtClean="0"/>
              <a:t> + ....................+ h</a:t>
            </a:r>
            <a:r>
              <a:rPr lang="en-US" sz="2000" baseline="-25000" smtClean="0"/>
              <a:t>n </a:t>
            </a:r>
            <a:r>
              <a:rPr lang="en-US" sz="2000" smtClean="0"/>
              <a:t>(CBR</a:t>
            </a:r>
            <a:r>
              <a:rPr lang="en-US" sz="2000" baseline="-25000" smtClean="0"/>
              <a:t>n</a:t>
            </a:r>
            <a:r>
              <a:rPr lang="en-US" sz="2000" smtClean="0"/>
              <a:t>)</a:t>
            </a:r>
            <a:r>
              <a:rPr lang="en-US" sz="2000" baseline="30000" smtClean="0"/>
              <a:t>1/3</a:t>
            </a:r>
            <a:r>
              <a:rPr lang="en-US" sz="2000" smtClean="0"/>
              <a:t>)/100)</a:t>
            </a:r>
            <a:r>
              <a:rPr lang="en-US" sz="2000" baseline="30000" smtClean="0"/>
              <a:t>3</a:t>
            </a:r>
          </a:p>
          <a:p>
            <a:pPr eaLnBrk="1" hangingPunct="1">
              <a:buFontTx/>
              <a:buNone/>
            </a:pPr>
            <a:endParaRPr lang="en-US" sz="2000" baseline="30000" smtClean="0"/>
          </a:p>
          <a:p>
            <a:pPr eaLnBrk="1" hangingPunct="1">
              <a:buFontTx/>
              <a:buNone/>
            </a:pPr>
            <a:endParaRPr lang="en-US" sz="2000" baseline="30000" smtClean="0"/>
          </a:p>
          <a:p>
            <a:pPr eaLnBrk="1" hangingPunct="1">
              <a:buFontTx/>
              <a:buNone/>
            </a:pPr>
            <a:r>
              <a:rPr lang="en-US" sz="2800" baseline="30000" smtClean="0"/>
              <a:t> </a:t>
            </a:r>
            <a:r>
              <a:rPr lang="en-US" sz="2800" smtClean="0"/>
              <a:t>h1 + h2 + h3  =  100 cm</a:t>
            </a:r>
          </a:p>
          <a:p>
            <a:pPr eaLnBrk="1" hangingPunct="1">
              <a:buFontTx/>
              <a:buNone/>
            </a:pPr>
            <a:endParaRPr lang="en-US" sz="2800" baseline="30000" smtClean="0"/>
          </a:p>
          <a:p>
            <a:pPr eaLnBrk="1" hangingPunct="1">
              <a:buFontTx/>
              <a:buNone/>
            </a:pPr>
            <a:r>
              <a:rPr lang="en-US" sz="2800" baseline="30000" smtClean="0"/>
              <a:t>Contoh =</a:t>
            </a:r>
            <a:r>
              <a:rPr lang="en-US" sz="2800" smtClean="0"/>
              <a:t>  </a:t>
            </a:r>
            <a:r>
              <a:rPr lang="en-US" sz="2800" baseline="30000" smtClean="0"/>
              <a:t> </a:t>
            </a:r>
            <a:r>
              <a:rPr lang="en-US" sz="2800" smtClean="0"/>
              <a:t>h1  =  30 cm;   h2 =  30 cm;   h3  =  40 cm</a:t>
            </a:r>
          </a:p>
          <a:p>
            <a:pPr eaLnBrk="1" hangingPunct="1">
              <a:buFontTx/>
              <a:buNone/>
            </a:pPr>
            <a:r>
              <a:rPr lang="en-US" sz="2800" smtClean="0"/>
              <a:t>            CBR </a:t>
            </a:r>
            <a:r>
              <a:rPr lang="en-US" sz="2800" baseline="-25000" smtClean="0"/>
              <a:t>1</a:t>
            </a:r>
            <a:r>
              <a:rPr lang="en-US" sz="2800" smtClean="0"/>
              <a:t>= 5 %, CBR </a:t>
            </a:r>
            <a:r>
              <a:rPr lang="en-US" sz="2800" baseline="-25000" smtClean="0"/>
              <a:t>2</a:t>
            </a:r>
            <a:r>
              <a:rPr lang="en-US" sz="2800" smtClean="0"/>
              <a:t>= 6 % dan CBR </a:t>
            </a:r>
            <a:r>
              <a:rPr lang="en-US" sz="2800" baseline="-25000" smtClean="0"/>
              <a:t>3</a:t>
            </a:r>
            <a:r>
              <a:rPr lang="en-US" sz="2800" smtClean="0"/>
              <a:t> = 7 %</a:t>
            </a:r>
          </a:p>
          <a:p>
            <a:pPr eaLnBrk="1" hangingPunct="1">
              <a:buFontTx/>
              <a:buNone/>
            </a:pPr>
            <a:r>
              <a:rPr lang="en-US" sz="2800" smtClean="0"/>
              <a:t>CBR ttk pengamatan  =  ((51,299+54,514+76.517)/100)3= 6,061 %</a:t>
            </a:r>
          </a:p>
          <a:p>
            <a:pPr eaLnBrk="1" hangingPunct="1">
              <a:buFontTx/>
              <a:buNone/>
            </a:pPr>
            <a:endParaRPr lang="en-US" sz="2800" smtClean="0"/>
          </a:p>
          <a:p>
            <a:pPr eaLnBrk="1" hangingPunct="1">
              <a:buFontTx/>
              <a:buNone/>
            </a:pPr>
            <a:endParaRPr lang="en-US" sz="2800" smtClean="0"/>
          </a:p>
          <a:p>
            <a:pPr eaLnBrk="1" hangingPunct="1">
              <a:buFontTx/>
              <a:buNone/>
            </a:pPr>
            <a:endParaRPr lang="en-US" sz="2800" smtClean="0"/>
          </a:p>
          <a:p>
            <a:pPr eaLnBrk="1" hangingPunct="1">
              <a:buFontTx/>
              <a:buNone/>
            </a:pPr>
            <a:endParaRPr lang="en-US" sz="2800" baseline="300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CBR Segmen Jalan</a:t>
            </a:r>
          </a:p>
        </p:txBody>
      </p:sp>
      <p:sp>
        <p:nvSpPr>
          <p:cNvPr id="34819" name="Rectangle 3"/>
          <p:cNvSpPr>
            <a:spLocks noGrp="1" noChangeArrowheads="1"/>
          </p:cNvSpPr>
          <p:nvPr>
            <p:ph idx="1"/>
          </p:nvPr>
        </p:nvSpPr>
        <p:spPr>
          <a:xfrm>
            <a:off x="250825" y="1600200"/>
            <a:ext cx="8435975" cy="4525963"/>
          </a:xfrm>
        </p:spPr>
        <p:txBody>
          <a:bodyPr>
            <a:normAutofit/>
          </a:bodyPr>
          <a:lstStyle/>
          <a:p>
            <a:pPr marL="0" indent="0" eaLnBrk="1" hangingPunct="1">
              <a:lnSpc>
                <a:spcPct val="90000"/>
              </a:lnSpc>
              <a:buFontTx/>
              <a:buNone/>
            </a:pPr>
            <a:r>
              <a:rPr lang="en-US" sz="2800" smtClean="0"/>
              <a:t>Mutu daya dukung jalan bervariasi  dari nilai yang jelek sampai yang dengan baik. Oleh karena itu tidak ekonomis jika perencanaan berdasarkan yang jelek atau tidak memenuhi syarat jika berdasarkan nilai yang terbesar saja. Oleh karena itu sebaiknya panjang jalan dibagi atas beberapa segmen jalan.</a:t>
            </a:r>
          </a:p>
          <a:p>
            <a:pPr marL="0" indent="0" eaLnBrk="1" hangingPunct="1">
              <a:lnSpc>
                <a:spcPct val="90000"/>
              </a:lnSpc>
            </a:pPr>
            <a:endParaRPr lang="en-US" sz="2800" smtClean="0"/>
          </a:p>
          <a:p>
            <a:pPr marL="0" indent="0" eaLnBrk="1" hangingPunct="1">
              <a:lnSpc>
                <a:spcPct val="90000"/>
              </a:lnSpc>
              <a:buFontTx/>
              <a:buNone/>
            </a:pPr>
            <a:r>
              <a:rPr lang="en-US" sz="2800" b="1" smtClean="0"/>
              <a:t>Segmen jalan adalah bagian bagian dari ruas jalan yang memiliki mutu daya dukung, sifat tanah dan keadaan lingkungan yang relatif sama.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Nilai CBR </a:t>
            </a:r>
          </a:p>
        </p:txBody>
      </p:sp>
      <p:sp>
        <p:nvSpPr>
          <p:cNvPr id="35843" name="Rectangle 3"/>
          <p:cNvSpPr>
            <a:spLocks noGrp="1" noChangeArrowheads="1"/>
          </p:cNvSpPr>
          <p:nvPr>
            <p:ph idx="1"/>
          </p:nvPr>
        </p:nvSpPr>
        <p:spPr>
          <a:xfrm>
            <a:off x="0" y="1600200"/>
            <a:ext cx="9144000" cy="4525963"/>
          </a:xfrm>
        </p:spPr>
        <p:txBody>
          <a:bodyPr/>
          <a:lstStyle/>
          <a:p>
            <a:pPr eaLnBrk="1" hangingPunct="1">
              <a:buFontTx/>
              <a:buNone/>
            </a:pPr>
            <a:r>
              <a:rPr lang="en-US" smtClean="0"/>
              <a:t>Metoda Analitis (detail baca buku)</a:t>
            </a:r>
          </a:p>
          <a:p>
            <a:pPr eaLnBrk="1" hangingPunct="1"/>
            <a:r>
              <a:rPr lang="en-US" smtClean="0"/>
              <a:t>CBR segmen  =  CBR rata-rata – K S</a:t>
            </a:r>
          </a:p>
          <a:p>
            <a:pPr eaLnBrk="1" hangingPunct="1"/>
            <a:r>
              <a:rPr lang="en-US" sz="2600" smtClean="0"/>
              <a:t>CBR segmen=CBR </a:t>
            </a:r>
            <a:r>
              <a:rPr lang="en-US" sz="2600" baseline="-25000" smtClean="0"/>
              <a:t>rata-rata</a:t>
            </a:r>
            <a:r>
              <a:rPr lang="en-US" sz="2600" smtClean="0"/>
              <a:t>-(CBR maks –CBR min)/R </a:t>
            </a:r>
          </a:p>
          <a:p>
            <a:pPr eaLnBrk="1" hangingPunct="1"/>
            <a:r>
              <a:rPr lang="en-US" sz="2600" smtClean="0"/>
              <a:t>CBR segmen dangan metoda grafis</a:t>
            </a:r>
          </a:p>
          <a:p>
            <a:pPr eaLnBrk="1" hangingPunct="1">
              <a:buFontTx/>
              <a:buNone/>
            </a:pPr>
            <a:r>
              <a:rPr lang="en-US" sz="2600" smtClean="0"/>
              <a:t>Merupakan nilai persentil ke 90 dari data CBR yang ada dalam satu segmen, </a:t>
            </a:r>
          </a:p>
          <a:p>
            <a:pPr eaLnBrk="1" hangingPunct="1">
              <a:buFontTx/>
              <a:buNone/>
            </a:pPr>
            <a:r>
              <a:rPr lang="en-US" sz="2600" smtClean="0"/>
              <a:t>CBR segmen adalah nilai CBR dimana 90 % dari data yang ada dalam segmen memiliki nilai CBR lebih besar dari nilai CBR segmen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5288" y="119063"/>
            <a:ext cx="3313112" cy="357187"/>
          </a:xfrm>
          <a:prstGeom prst="rect">
            <a:avLst/>
          </a:prstGeom>
          <a:noFill/>
          <a:ln w="9525">
            <a:noFill/>
            <a:miter lim="800000"/>
            <a:headEnd/>
            <a:tailEnd/>
          </a:ln>
        </p:spPr>
        <p:txBody>
          <a:bodyPr/>
          <a:lstStyle/>
          <a:p>
            <a:pPr marL="609600" indent="-609600" eaLnBrk="1" hangingPunct="1">
              <a:spcBef>
                <a:spcPct val="20000"/>
              </a:spcBef>
              <a:tabLst>
                <a:tab pos="2865438" algn="l"/>
              </a:tabLst>
            </a:pPr>
            <a:r>
              <a:rPr lang="en-US" sz="2000" b="1">
                <a:latin typeface="Times New Roman" pitchFamily="18" charset="0"/>
              </a:rPr>
              <a:t>CONTOH PERHITUNGAN</a:t>
            </a:r>
          </a:p>
        </p:txBody>
      </p:sp>
      <p:sp>
        <p:nvSpPr>
          <p:cNvPr id="36867" name="Rectangle 3"/>
          <p:cNvSpPr>
            <a:spLocks noChangeArrowheads="1"/>
          </p:cNvSpPr>
          <p:nvPr/>
        </p:nvSpPr>
        <p:spPr bwMode="auto">
          <a:xfrm>
            <a:off x="395288" y="479425"/>
            <a:ext cx="8064500" cy="862013"/>
          </a:xfrm>
          <a:prstGeom prst="rect">
            <a:avLst/>
          </a:prstGeom>
          <a:noFill/>
          <a:ln w="9525">
            <a:noFill/>
            <a:miter lim="800000"/>
            <a:headEnd/>
            <a:tailEnd/>
          </a:ln>
        </p:spPr>
        <p:txBody>
          <a:bodyPr/>
          <a:lstStyle/>
          <a:p>
            <a:pPr marL="609600" indent="-609600" eaLnBrk="1" hangingPunct="1">
              <a:spcBef>
                <a:spcPct val="20000"/>
              </a:spcBef>
              <a:tabLst>
                <a:tab pos="2865438" algn="l"/>
              </a:tabLst>
            </a:pPr>
            <a:r>
              <a:rPr lang="en-US" sz="2000" b="1">
                <a:latin typeface="Times New Roman" pitchFamily="18" charset="0"/>
              </a:rPr>
              <a:t>Harga CBR : 4 ; 2 ; 3 ; 4 ; 4 ; 6 ;  8 ;  4 ; 5 ; 6 ; 5 ; 7 ; 8 ; 6 ; 7 ; 9 ; 5 </a:t>
            </a:r>
          </a:p>
          <a:p>
            <a:pPr marL="609600" indent="-609600" eaLnBrk="1" hangingPunct="1">
              <a:spcBef>
                <a:spcPct val="20000"/>
              </a:spcBef>
              <a:tabLst>
                <a:tab pos="2865438" algn="l"/>
              </a:tabLst>
            </a:pPr>
            <a:r>
              <a:rPr lang="en-US" sz="2000" b="1">
                <a:latin typeface="Times New Roman" pitchFamily="18" charset="0"/>
              </a:rPr>
              <a:t>Untuk segmen pertama 4 ; 2 ; 3 ; 4 ; 4 ; 6 ;  8 ;  4    sisa segmen kedua</a:t>
            </a:r>
          </a:p>
        </p:txBody>
      </p:sp>
      <p:graphicFrame>
        <p:nvGraphicFramePr>
          <p:cNvPr id="134148" name="Group 4"/>
          <p:cNvGraphicFramePr>
            <a:graphicFrameLocks noGrp="1"/>
          </p:cNvGraphicFramePr>
          <p:nvPr>
            <p:ph/>
          </p:nvPr>
        </p:nvGraphicFramePr>
        <p:xfrm>
          <a:off x="395288" y="1628775"/>
          <a:ext cx="8064500" cy="3078480"/>
        </p:xfrm>
        <a:graphic>
          <a:graphicData uri="http://schemas.openxmlformats.org/drawingml/2006/table">
            <a:tbl>
              <a:tblPr/>
              <a:tblGrid>
                <a:gridCol w="863600"/>
                <a:gridCol w="3384550"/>
                <a:gridCol w="3816350"/>
              </a:tblGrid>
              <a:tr h="688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CBR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Jumlah yang sama atau lebih besar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Persen (%) yang sama atau lebih besar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8/8 x 100% = 100 %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7/8 x 100% = 87,5 %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6/8 x 100% = 75 %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2/8 x 100% = 25 %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1/8 x 100% = 12,5 %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902" name="Rectangle 38"/>
          <p:cNvSpPr>
            <a:spLocks noChangeArrowheads="1"/>
          </p:cNvSpPr>
          <p:nvPr/>
        </p:nvSpPr>
        <p:spPr bwMode="auto">
          <a:xfrm>
            <a:off x="539750" y="5084763"/>
            <a:ext cx="7848600" cy="1190625"/>
          </a:xfrm>
          <a:prstGeom prst="rect">
            <a:avLst/>
          </a:prstGeom>
          <a:noFill/>
          <a:ln w="9525">
            <a:noFill/>
            <a:miter lim="800000"/>
            <a:headEnd/>
            <a:tailEnd/>
          </a:ln>
        </p:spPr>
        <p:txBody>
          <a:bodyPr>
            <a:spAutoFit/>
          </a:bodyPr>
          <a:lstStyle/>
          <a:p>
            <a:pPr eaLnBrk="1" hangingPunct="1"/>
            <a:r>
              <a:rPr lang="en-US" b="1">
                <a:latin typeface="Bookman Old Style" pitchFamily="18" charset="0"/>
              </a:rPr>
              <a:t>CBR rata-rata segmen pertama = (4+ 2 + 3 + 4 + 4 + 6 + 8 + 4 )/8         </a:t>
            </a:r>
          </a:p>
          <a:p>
            <a:pPr eaLnBrk="1" hangingPunct="1"/>
            <a:r>
              <a:rPr lang="en-US" b="1">
                <a:latin typeface="Bookman Old Style" pitchFamily="18" charset="0"/>
              </a:rPr>
              <a:t>                                                = 4,375</a:t>
            </a:r>
          </a:p>
          <a:p>
            <a:pPr eaLnBrk="1" hangingPunct="1"/>
            <a:r>
              <a:rPr lang="en-US" b="1">
                <a:latin typeface="Bookman Old Style" pitchFamily="18" charset="0"/>
              </a:rPr>
              <a:t>CBR segemen = CBR rata-rata – (BR maks – CBRmin)/R</a:t>
            </a:r>
          </a:p>
          <a:p>
            <a:pPr eaLnBrk="1" hangingPunct="1"/>
            <a:r>
              <a:rPr lang="en-US" b="1">
                <a:latin typeface="Bookman Old Style" pitchFamily="18" charset="0"/>
              </a:rPr>
              <a:t>                      = 4,375 – (8-2)/2,96 = 2,34 %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179388" y="333375"/>
            <a:ext cx="8964612" cy="836613"/>
          </a:xfrm>
        </p:spPr>
        <p:txBody>
          <a:bodyPr/>
          <a:lstStyle/>
          <a:p>
            <a:pPr algn="l" eaLnBrk="1" hangingPunct="1">
              <a:tabLst>
                <a:tab pos="534988" algn="l"/>
              </a:tabLst>
              <a:defRPr/>
            </a:pPr>
            <a:r>
              <a:rPr lang="en-US" sz="2000" b="1" smtClean="0">
                <a:solidFill>
                  <a:schemeClr val="accent2"/>
                </a:solidFill>
                <a:latin typeface="Times New Roman" pitchFamily="18" charset="0"/>
              </a:rPr>
              <a:t>3. 	</a:t>
            </a:r>
            <a:r>
              <a:rPr lang="en-US" sz="2000" b="1" u="sng" smtClean="0">
                <a:solidFill>
                  <a:schemeClr val="accent2"/>
                </a:solidFill>
                <a:latin typeface="Times New Roman" pitchFamily="18" charset="0"/>
              </a:rPr>
              <a:t>FUNGSI JALAN</a:t>
            </a:r>
          </a:p>
        </p:txBody>
      </p:sp>
      <p:sp>
        <p:nvSpPr>
          <p:cNvPr id="17411" name="Rectangle 3"/>
          <p:cNvSpPr>
            <a:spLocks noGrp="1" noChangeArrowheads="1"/>
          </p:cNvSpPr>
          <p:nvPr>
            <p:ph type="subTitle" idx="1"/>
          </p:nvPr>
        </p:nvSpPr>
        <p:spPr>
          <a:xfrm>
            <a:off x="468313" y="1125538"/>
            <a:ext cx="8569325" cy="1079500"/>
          </a:xfrm>
        </p:spPr>
        <p:txBody>
          <a:bodyPr/>
          <a:lstStyle/>
          <a:p>
            <a:pPr marL="633413" indent="-366713" algn="l" eaLnBrk="1" hangingPunct="1">
              <a:lnSpc>
                <a:spcPct val="80000"/>
              </a:lnSpc>
              <a:tabLst>
                <a:tab pos="633413" algn="l"/>
              </a:tabLst>
              <a:defRPr/>
            </a:pPr>
            <a:r>
              <a:rPr lang="en-US" sz="1800" b="1" smtClean="0">
                <a:latin typeface="Times New Roman" pitchFamily="18" charset="0"/>
              </a:rPr>
              <a:t>JALAN ADALAH :	</a:t>
            </a:r>
          </a:p>
          <a:p>
            <a:pPr marL="633413" indent="-366713" algn="l" eaLnBrk="1" hangingPunct="1">
              <a:lnSpc>
                <a:spcPct val="80000"/>
              </a:lnSpc>
              <a:tabLst>
                <a:tab pos="633413" algn="l"/>
              </a:tabLst>
              <a:defRPr/>
            </a:pPr>
            <a:r>
              <a:rPr lang="en-US" sz="1800" b="1" smtClean="0">
                <a:latin typeface="Times New Roman" pitchFamily="18" charset="0"/>
                <a:sym typeface="Wingdings 3" pitchFamily="18" charset="2"/>
              </a:rPr>
              <a:t>	PRASARANA PERHUBUNGAN DARAT TERMASUK BANGUNAN  PELENGKAP, PERLENGKAPANNYA (UU TENTANG JALAN NO. 13 TAHUN 1980 &amp; P.P. NO. 26 TAHUN 1985)</a:t>
            </a:r>
          </a:p>
        </p:txBody>
      </p:sp>
      <p:sp>
        <p:nvSpPr>
          <p:cNvPr id="17413" name="Rectangle 5"/>
          <p:cNvSpPr>
            <a:spLocks noChangeArrowheads="1"/>
          </p:cNvSpPr>
          <p:nvPr/>
        </p:nvSpPr>
        <p:spPr bwMode="auto">
          <a:xfrm>
            <a:off x="539750" y="2708275"/>
            <a:ext cx="8785225" cy="3673475"/>
          </a:xfrm>
          <a:prstGeom prst="rect">
            <a:avLst/>
          </a:prstGeom>
          <a:noFill/>
          <a:ln w="9525">
            <a:noFill/>
            <a:miter lim="800000"/>
            <a:headEnd/>
            <a:tailEnd/>
          </a:ln>
          <a:effectLst/>
        </p:spPr>
        <p:txBody>
          <a:bodyPr anchor="ctr"/>
          <a:lstStyle/>
          <a:p>
            <a:pPr eaLnBrk="1" hangingPunct="1">
              <a:spcBef>
                <a:spcPct val="10000"/>
              </a:spcBef>
              <a:buFont typeface="Times New Roman" pitchFamily="18" charset="0"/>
              <a:buNone/>
              <a:tabLst>
                <a:tab pos="0" algn="l"/>
                <a:tab pos="292100" algn="l"/>
                <a:tab pos="3048000" algn="l"/>
              </a:tabLst>
              <a:defRPr/>
            </a:pPr>
            <a:r>
              <a:rPr lang="en-US" sz="2400" b="1">
                <a:solidFill>
                  <a:schemeClr val="tx2"/>
                </a:solidFill>
                <a:effectLst>
                  <a:outerShdw blurRad="38100" dist="38100" dir="2700000" algn="tl">
                    <a:srgbClr val="C0C0C0"/>
                  </a:outerShdw>
                </a:effectLst>
                <a:latin typeface="Times New Roman" pitchFamily="18" charset="0"/>
              </a:rPr>
              <a:t> </a:t>
            </a:r>
            <a:r>
              <a:rPr lang="en-US" sz="2000" b="1">
                <a:solidFill>
                  <a:schemeClr val="tx2"/>
                </a:solidFill>
                <a:effectLst>
                  <a:outerShdw blurRad="38100" dist="38100" dir="2700000" algn="tl">
                    <a:srgbClr val="C0C0C0"/>
                  </a:outerShdw>
                </a:effectLst>
                <a:latin typeface="Times New Roman" pitchFamily="18" charset="0"/>
              </a:rPr>
              <a:t>	</a:t>
            </a:r>
            <a:br>
              <a:rPr lang="en-US" sz="2000" b="1">
                <a:solidFill>
                  <a:schemeClr val="tx2"/>
                </a:solidFill>
                <a:effectLst>
                  <a:outerShdw blurRad="38100" dist="38100" dir="2700000" algn="tl">
                    <a:srgbClr val="C0C0C0"/>
                  </a:outerShdw>
                </a:effectLst>
                <a:latin typeface="Times New Roman" pitchFamily="18" charset="0"/>
              </a:rPr>
            </a:br>
            <a:r>
              <a:rPr lang="en-US" sz="2000" b="1">
                <a:solidFill>
                  <a:schemeClr val="tx2"/>
                </a:solidFill>
                <a:effectLst>
                  <a:outerShdw blurRad="38100" dist="38100" dir="2700000" algn="tl">
                    <a:srgbClr val="C0C0C0"/>
                  </a:outerShdw>
                </a:effectLst>
                <a:latin typeface="Times New Roman" pitchFamily="18" charset="0"/>
              </a:rPr>
              <a:t/>
            </a:r>
            <a:br>
              <a:rPr lang="en-US" sz="2000" b="1">
                <a:solidFill>
                  <a:schemeClr val="tx2"/>
                </a:solidFill>
                <a:effectLst>
                  <a:outerShdw blurRad="38100" dist="38100" dir="2700000" algn="tl">
                    <a:srgbClr val="C0C0C0"/>
                  </a:outerShdw>
                </a:effectLst>
                <a:latin typeface="Times New Roman" pitchFamily="18" charset="0"/>
              </a:rPr>
            </a:br>
            <a:r>
              <a:rPr lang="en-US" sz="2000" b="1">
                <a:solidFill>
                  <a:schemeClr val="tx2"/>
                </a:solidFill>
                <a:effectLst>
                  <a:outerShdw blurRad="38100" dist="38100" dir="2700000" algn="tl">
                    <a:srgbClr val="C0C0C0"/>
                  </a:outerShdw>
                </a:effectLst>
                <a:latin typeface="Times New Roman" pitchFamily="18" charset="0"/>
              </a:rPr>
              <a:t>	JALAN Umum untuk Lalu Lintas Umum </a:t>
            </a:r>
            <a:br>
              <a:rPr lang="en-US" sz="2000" b="1">
                <a:solidFill>
                  <a:schemeClr val="tx2"/>
                </a:solidFill>
                <a:effectLst>
                  <a:outerShdw blurRad="38100" dist="38100" dir="2700000" algn="tl">
                    <a:srgbClr val="C0C0C0"/>
                  </a:outerShdw>
                </a:effectLst>
                <a:latin typeface="Times New Roman" pitchFamily="18" charset="0"/>
              </a:rPr>
            </a:br>
            <a:r>
              <a:rPr lang="en-US" sz="2000" b="1">
                <a:solidFill>
                  <a:schemeClr val="tx2"/>
                </a:solidFill>
                <a:effectLst>
                  <a:outerShdw blurRad="38100" dist="38100" dir="2700000" algn="tl">
                    <a:srgbClr val="C0C0C0"/>
                  </a:outerShdw>
                </a:effectLst>
                <a:latin typeface="Times New Roman" pitchFamily="18" charset="0"/>
              </a:rPr>
              <a:t> 	JALAN Khusus selain jalan umum </a:t>
            </a:r>
            <a:br>
              <a:rPr lang="en-US" sz="2000" b="1">
                <a:solidFill>
                  <a:schemeClr val="tx2"/>
                </a:solidFill>
                <a:effectLst>
                  <a:outerShdw blurRad="38100" dist="38100" dir="2700000" algn="tl">
                    <a:srgbClr val="C0C0C0"/>
                  </a:outerShdw>
                </a:effectLst>
                <a:latin typeface="Times New Roman" pitchFamily="18" charset="0"/>
              </a:rPr>
            </a:br>
            <a:r>
              <a:rPr lang="en-US" sz="2000" b="1">
                <a:solidFill>
                  <a:schemeClr val="tx2"/>
                </a:solidFill>
                <a:effectLst>
                  <a:outerShdw blurRad="38100" dist="38100" dir="2700000" algn="tl">
                    <a:srgbClr val="C0C0C0"/>
                  </a:outerShdw>
                </a:effectLst>
                <a:latin typeface="Times New Roman" pitchFamily="18" charset="0"/>
              </a:rPr>
              <a:t> 	JALAN Tol adalah jalan Umum wajib bayar Tol </a:t>
            </a:r>
            <a:br>
              <a:rPr lang="en-US" sz="2000" b="1">
                <a:solidFill>
                  <a:schemeClr val="tx2"/>
                </a:solidFill>
                <a:effectLst>
                  <a:outerShdw blurRad="38100" dist="38100" dir="2700000" algn="tl">
                    <a:srgbClr val="C0C0C0"/>
                  </a:outerShdw>
                </a:effectLst>
                <a:latin typeface="Times New Roman" pitchFamily="18" charset="0"/>
              </a:rPr>
            </a:br>
            <a:r>
              <a:rPr lang="en-US" sz="2000" b="1">
                <a:solidFill>
                  <a:schemeClr val="tx2"/>
                </a:solidFill>
                <a:effectLst>
                  <a:outerShdw blurRad="38100" dist="38100" dir="2700000" algn="tl">
                    <a:srgbClr val="C0C0C0"/>
                  </a:outerShdw>
                </a:effectLst>
                <a:latin typeface="Times New Roman" pitchFamily="18" charset="0"/>
              </a:rPr>
              <a:t/>
            </a:r>
            <a:br>
              <a:rPr lang="en-US" sz="2000" b="1">
                <a:solidFill>
                  <a:schemeClr val="tx2"/>
                </a:solidFill>
                <a:effectLst>
                  <a:outerShdw blurRad="38100" dist="38100" dir="2700000" algn="tl">
                    <a:srgbClr val="C0C0C0"/>
                  </a:outerShdw>
                </a:effectLst>
                <a:latin typeface="Times New Roman" pitchFamily="18" charset="0"/>
              </a:rPr>
            </a:br>
            <a:r>
              <a:rPr lang="en-US" sz="2000" b="1">
                <a:solidFill>
                  <a:schemeClr val="tx2"/>
                </a:solidFill>
                <a:effectLst>
                  <a:outerShdw blurRad="38100" dist="38100" dir="2700000" algn="tl">
                    <a:srgbClr val="C0C0C0"/>
                  </a:outerShdw>
                </a:effectLst>
                <a:latin typeface="Times New Roman" pitchFamily="18" charset="0"/>
              </a:rPr>
              <a:t>Berdasarkan Fungsinya jalan dapat dibagi menjadi Jalan Arteri, Jalan Kolektor, Jalan Lokal dimana dalam sistemnya dibagi menjadi primer dan sekunder.</a:t>
            </a:r>
            <a:br>
              <a:rPr lang="en-US" sz="2000" b="1">
                <a:solidFill>
                  <a:schemeClr val="tx2"/>
                </a:solidFill>
                <a:effectLst>
                  <a:outerShdw blurRad="38100" dist="38100" dir="2700000" algn="tl">
                    <a:srgbClr val="C0C0C0"/>
                  </a:outerShdw>
                </a:effectLst>
                <a:latin typeface="Times New Roman" pitchFamily="18" charset="0"/>
              </a:rPr>
            </a:br>
            <a:r>
              <a:rPr lang="en-US" sz="2000" b="1">
                <a:solidFill>
                  <a:schemeClr val="tx2"/>
                </a:solidFill>
                <a:effectLst>
                  <a:outerShdw blurRad="38100" dist="38100" dir="2700000" algn="tl">
                    <a:srgbClr val="C0C0C0"/>
                  </a:outerShdw>
                </a:effectLst>
                <a:latin typeface="Times New Roman" pitchFamily="18" charset="0"/>
              </a:rPr>
              <a:t>Dimana masing-masing jenis berdasarkan fungsi ini mempunyai syarat masing-masing.</a:t>
            </a:r>
            <a:br>
              <a:rPr lang="en-US" sz="2000" b="1">
                <a:solidFill>
                  <a:schemeClr val="tx2"/>
                </a:solidFill>
                <a:effectLst>
                  <a:outerShdw blurRad="38100" dist="38100" dir="2700000" algn="tl">
                    <a:srgbClr val="C0C0C0"/>
                  </a:outerShdw>
                </a:effectLst>
                <a:latin typeface="Times New Roman" pitchFamily="18" charset="0"/>
              </a:rPr>
            </a:br>
            <a:r>
              <a:rPr lang="en-US" sz="2000" b="1">
                <a:solidFill>
                  <a:schemeClr val="tx2"/>
                </a:solidFill>
                <a:effectLst>
                  <a:outerShdw blurRad="38100" dist="38100" dir="2700000" algn="tl">
                    <a:srgbClr val="C0C0C0"/>
                  </a:outerShdw>
                </a:effectLst>
                <a:latin typeface="Times New Roman" pitchFamily="18" charset="0"/>
              </a:rPr>
              <a:t/>
            </a:r>
            <a:br>
              <a:rPr lang="en-US" sz="2000" b="1">
                <a:solidFill>
                  <a:schemeClr val="tx2"/>
                </a:solidFill>
                <a:effectLst>
                  <a:outerShdw blurRad="38100" dist="38100" dir="2700000" algn="tl">
                    <a:srgbClr val="C0C0C0"/>
                  </a:outerShdw>
                </a:effectLst>
                <a:latin typeface="Times New Roman" pitchFamily="18" charset="0"/>
              </a:rPr>
            </a:br>
            <a:r>
              <a:rPr lang="en-US" sz="2000" b="1">
                <a:solidFill>
                  <a:schemeClr val="tx2"/>
                </a:solidFill>
                <a:effectLst>
                  <a:outerShdw blurRad="38100" dist="38100" dir="2700000" algn="tl">
                    <a:srgbClr val="C0C0C0"/>
                  </a:outerShdw>
                </a:effectLst>
                <a:latin typeface="Times New Roman" pitchFamily="18" charset="0"/>
              </a:rPr>
              <a:t>Antara lain : kecepatan, lebar badan jalan, kapasitas, indeks permukaan</a:t>
            </a:r>
            <a:br>
              <a:rPr lang="en-US" sz="2000" b="1">
                <a:solidFill>
                  <a:schemeClr val="tx2"/>
                </a:solidFill>
                <a:effectLst>
                  <a:outerShdw blurRad="38100" dist="38100" dir="2700000" algn="tl">
                    <a:srgbClr val="C0C0C0"/>
                  </a:outerShdw>
                </a:effectLst>
                <a:latin typeface="Times New Roman" pitchFamily="18" charset="0"/>
              </a:rPr>
            </a:br>
            <a:r>
              <a:rPr lang="en-US" sz="2000" b="1">
                <a:solidFill>
                  <a:schemeClr val="tx2"/>
                </a:solidFill>
                <a:effectLst>
                  <a:outerShdw blurRad="38100" dist="38100" dir="2700000" algn="tl">
                    <a:srgbClr val="C0C0C0"/>
                  </a:outerShdw>
                </a:effectLst>
                <a:latin typeface="Times New Roman" pitchFamily="18" charset="0"/>
              </a:rPr>
              <a:t/>
            </a:r>
            <a:br>
              <a:rPr lang="en-US" sz="2000" b="1">
                <a:solidFill>
                  <a:schemeClr val="tx2"/>
                </a:solidFill>
                <a:effectLst>
                  <a:outerShdw blurRad="38100" dist="38100" dir="2700000" algn="tl">
                    <a:srgbClr val="C0C0C0"/>
                  </a:outerShdw>
                </a:effectLst>
                <a:latin typeface="Times New Roman" pitchFamily="18" charset="0"/>
              </a:rPr>
            </a:br>
            <a:r>
              <a:rPr lang="en-US" sz="2000" b="1">
                <a:solidFill>
                  <a:schemeClr val="tx2"/>
                </a:solidFill>
                <a:effectLst>
                  <a:outerShdw blurRad="38100" dist="38100" dir="2700000" algn="tl">
                    <a:srgbClr val="C0C0C0"/>
                  </a:outerShdw>
                </a:effectLst>
                <a:latin typeface="Times New Roman" pitchFamily="18" charset="0"/>
              </a:rPr>
              <a:t/>
            </a:r>
            <a:br>
              <a:rPr lang="en-US" sz="2000" b="1">
                <a:solidFill>
                  <a:schemeClr val="tx2"/>
                </a:solidFill>
                <a:effectLst>
                  <a:outerShdw blurRad="38100" dist="38100" dir="2700000" algn="tl">
                    <a:srgbClr val="C0C0C0"/>
                  </a:outerShdw>
                </a:effectLst>
                <a:latin typeface="Times New Roman" pitchFamily="18" charset="0"/>
              </a:rPr>
            </a:br>
            <a:endParaRPr lang="en-US" sz="2000" b="1">
              <a:solidFill>
                <a:schemeClr val="tx2"/>
              </a:solidFill>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60350"/>
            <a:ext cx="4402138" cy="346075"/>
          </a:xfrm>
        </p:spPr>
        <p:txBody>
          <a:bodyPr>
            <a:normAutofit fontScale="90000"/>
          </a:bodyPr>
          <a:lstStyle/>
          <a:p>
            <a:pPr algn="l" eaLnBrk="1" hangingPunct="1">
              <a:tabLst>
                <a:tab pos="441325" algn="l"/>
              </a:tabLst>
            </a:pPr>
            <a:r>
              <a:rPr lang="en-US" sz="2000" smtClean="0">
                <a:latin typeface="Times New Roman" pitchFamily="18" charset="0"/>
              </a:rPr>
              <a:t>a. 	Kelas jalan menurut fungsi</a:t>
            </a:r>
          </a:p>
        </p:txBody>
      </p:sp>
      <p:graphicFrame>
        <p:nvGraphicFramePr>
          <p:cNvPr id="18534" name="Group 102"/>
          <p:cNvGraphicFramePr>
            <a:graphicFrameLocks noGrp="1"/>
          </p:cNvGraphicFramePr>
          <p:nvPr>
            <p:ph type="tbl" idx="1"/>
          </p:nvPr>
        </p:nvGraphicFramePr>
        <p:xfrm>
          <a:off x="900113" y="3933825"/>
          <a:ext cx="3216275" cy="2675892"/>
        </p:xfrm>
        <a:graphic>
          <a:graphicData uri="http://schemas.openxmlformats.org/drawingml/2006/table">
            <a:tbl>
              <a:tblPr/>
              <a:tblGrid>
                <a:gridCol w="1346200"/>
                <a:gridCol w="1870075"/>
              </a:tblGrid>
              <a:tr h="455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Kelas Jalan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Tekanan Gandar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7 ton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 ton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III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3,5 ton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III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2,75 ton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1,50 ton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8915" name="Rectangle 4"/>
          <p:cNvSpPr>
            <a:spLocks noChangeArrowheads="1"/>
          </p:cNvSpPr>
          <p:nvPr/>
        </p:nvSpPr>
        <p:spPr bwMode="auto">
          <a:xfrm>
            <a:off x="1044575" y="549275"/>
            <a:ext cx="3095625" cy="863600"/>
          </a:xfrm>
          <a:prstGeom prst="rect">
            <a:avLst/>
          </a:prstGeom>
          <a:noFill/>
          <a:ln w="9525">
            <a:noFill/>
            <a:miter lim="800000"/>
            <a:headEnd/>
            <a:tailEnd/>
          </a:ln>
        </p:spPr>
        <p:txBody>
          <a:bodyPr anchor="ctr"/>
          <a:lstStyle/>
          <a:p>
            <a:pPr marL="266700" indent="-266700" eaLnBrk="1" hangingPunct="1">
              <a:buFont typeface="Times New Roman" pitchFamily="18" charset="0"/>
              <a:buNone/>
              <a:tabLst>
                <a:tab pos="266700" algn="l"/>
              </a:tabLst>
            </a:pPr>
            <a:r>
              <a:rPr lang="en-US" sz="2000">
                <a:latin typeface="Times New Roman" pitchFamily="18" charset="0"/>
              </a:rPr>
              <a:t>	Jalan Arteri </a:t>
            </a:r>
            <a:br>
              <a:rPr lang="en-US" sz="2000">
                <a:latin typeface="Times New Roman" pitchFamily="18" charset="0"/>
              </a:rPr>
            </a:br>
            <a:r>
              <a:rPr lang="en-US" sz="2000">
                <a:latin typeface="Times New Roman" pitchFamily="18" charset="0"/>
              </a:rPr>
              <a:t>Jalan Kolektor</a:t>
            </a:r>
            <a:br>
              <a:rPr lang="en-US" sz="2000">
                <a:latin typeface="Times New Roman" pitchFamily="18" charset="0"/>
              </a:rPr>
            </a:br>
            <a:r>
              <a:rPr lang="en-US" sz="2000">
                <a:latin typeface="Times New Roman" pitchFamily="18" charset="0"/>
              </a:rPr>
              <a:t>Jalan Lokal </a:t>
            </a:r>
          </a:p>
        </p:txBody>
      </p:sp>
      <p:sp>
        <p:nvSpPr>
          <p:cNvPr id="38916" name="Rectangle 5"/>
          <p:cNvSpPr>
            <a:spLocks noChangeArrowheads="1"/>
          </p:cNvSpPr>
          <p:nvPr/>
        </p:nvSpPr>
        <p:spPr bwMode="auto">
          <a:xfrm>
            <a:off x="436563" y="1628775"/>
            <a:ext cx="4422775" cy="287338"/>
          </a:xfrm>
          <a:prstGeom prst="rect">
            <a:avLst/>
          </a:prstGeom>
          <a:noFill/>
          <a:ln w="9525">
            <a:noFill/>
            <a:miter lim="800000"/>
            <a:headEnd/>
            <a:tailEnd/>
          </a:ln>
        </p:spPr>
        <p:txBody>
          <a:bodyPr anchor="ctr"/>
          <a:lstStyle/>
          <a:p>
            <a:pPr eaLnBrk="1" hangingPunct="1">
              <a:tabLst>
                <a:tab pos="441325" algn="l"/>
              </a:tabLst>
            </a:pPr>
            <a:r>
              <a:rPr lang="en-US" sz="2000">
                <a:latin typeface="Times New Roman" pitchFamily="18" charset="0"/>
              </a:rPr>
              <a:t>b. 	Kelas jalan menurut pengelola</a:t>
            </a:r>
          </a:p>
        </p:txBody>
      </p:sp>
      <p:sp>
        <p:nvSpPr>
          <p:cNvPr id="38917" name="Rectangle 6"/>
          <p:cNvSpPr>
            <a:spLocks noChangeArrowheads="1"/>
          </p:cNvSpPr>
          <p:nvPr/>
        </p:nvSpPr>
        <p:spPr bwMode="auto">
          <a:xfrm>
            <a:off x="900113" y="2133600"/>
            <a:ext cx="4032250" cy="1150938"/>
          </a:xfrm>
          <a:prstGeom prst="rect">
            <a:avLst/>
          </a:prstGeom>
          <a:noFill/>
          <a:ln w="9525">
            <a:noFill/>
            <a:miter lim="800000"/>
            <a:headEnd/>
            <a:tailEnd/>
          </a:ln>
        </p:spPr>
        <p:txBody>
          <a:bodyPr anchor="ctr"/>
          <a:lstStyle/>
          <a:p>
            <a:pPr marL="266700" indent="-266700" eaLnBrk="1" hangingPunct="1">
              <a:buFont typeface="Times New Roman" pitchFamily="18" charset="0"/>
              <a:buNone/>
              <a:tabLst>
                <a:tab pos="266700" algn="l"/>
              </a:tabLst>
            </a:pPr>
            <a:r>
              <a:rPr lang="en-US" sz="2000">
                <a:latin typeface="Times New Roman" pitchFamily="18" charset="0"/>
              </a:rPr>
              <a:t>	Jalan Negara</a:t>
            </a:r>
            <a:br>
              <a:rPr lang="en-US" sz="2000">
                <a:latin typeface="Times New Roman" pitchFamily="18" charset="0"/>
              </a:rPr>
            </a:br>
            <a:r>
              <a:rPr lang="en-US" sz="2000">
                <a:latin typeface="Times New Roman" pitchFamily="18" charset="0"/>
              </a:rPr>
              <a:t>Jalan Propinsi </a:t>
            </a:r>
            <a:br>
              <a:rPr lang="en-US" sz="2000">
                <a:latin typeface="Times New Roman" pitchFamily="18" charset="0"/>
              </a:rPr>
            </a:br>
            <a:r>
              <a:rPr lang="en-US" sz="2000">
                <a:latin typeface="Times New Roman" pitchFamily="18" charset="0"/>
              </a:rPr>
              <a:t>Jalan Kabupaten </a:t>
            </a:r>
            <a:br>
              <a:rPr lang="en-US" sz="2000">
                <a:latin typeface="Times New Roman" pitchFamily="18" charset="0"/>
              </a:rPr>
            </a:br>
            <a:r>
              <a:rPr lang="en-US" sz="2000">
                <a:latin typeface="Times New Roman" pitchFamily="18" charset="0"/>
              </a:rPr>
              <a:t>Jalan Desa </a:t>
            </a:r>
            <a:br>
              <a:rPr lang="en-US" sz="2000">
                <a:latin typeface="Times New Roman" pitchFamily="18" charset="0"/>
              </a:rPr>
            </a:br>
            <a:endParaRPr lang="en-US" sz="2000">
              <a:latin typeface="Times New Roman" pitchFamily="18" charset="0"/>
            </a:endParaRPr>
          </a:p>
        </p:txBody>
      </p:sp>
      <p:sp>
        <p:nvSpPr>
          <p:cNvPr id="38918" name="Rectangle 7"/>
          <p:cNvSpPr>
            <a:spLocks noChangeArrowheads="1"/>
          </p:cNvSpPr>
          <p:nvPr/>
        </p:nvSpPr>
        <p:spPr bwMode="auto">
          <a:xfrm>
            <a:off x="395288" y="3284538"/>
            <a:ext cx="4413250" cy="649287"/>
          </a:xfrm>
          <a:prstGeom prst="rect">
            <a:avLst/>
          </a:prstGeom>
          <a:noFill/>
          <a:ln w="9525">
            <a:noFill/>
            <a:miter lim="800000"/>
            <a:headEnd/>
            <a:tailEnd/>
          </a:ln>
        </p:spPr>
        <p:txBody>
          <a:bodyPr anchor="ctr"/>
          <a:lstStyle/>
          <a:p>
            <a:pPr eaLnBrk="1" hangingPunct="1">
              <a:tabLst>
                <a:tab pos="441325" algn="l"/>
              </a:tabLst>
            </a:pPr>
            <a:r>
              <a:rPr lang="en-US" sz="2000">
                <a:latin typeface="Times New Roman" pitchFamily="18" charset="0"/>
              </a:rPr>
              <a:t>c. 	Kelas jalan menurut tekanan gandar </a:t>
            </a:r>
          </a:p>
        </p:txBody>
      </p:sp>
      <p:sp>
        <p:nvSpPr>
          <p:cNvPr id="38942" name="Rectangle 103"/>
          <p:cNvSpPr>
            <a:spLocks noChangeArrowheads="1"/>
          </p:cNvSpPr>
          <p:nvPr/>
        </p:nvSpPr>
        <p:spPr bwMode="auto">
          <a:xfrm>
            <a:off x="4895850" y="333375"/>
            <a:ext cx="4248150" cy="720725"/>
          </a:xfrm>
          <a:prstGeom prst="rect">
            <a:avLst/>
          </a:prstGeom>
          <a:noFill/>
          <a:ln w="9525">
            <a:noFill/>
            <a:miter lim="800000"/>
            <a:headEnd/>
            <a:tailEnd/>
          </a:ln>
        </p:spPr>
        <p:txBody>
          <a:bodyPr anchor="ctr"/>
          <a:lstStyle/>
          <a:p>
            <a:pPr marL="450850" indent="-450850" eaLnBrk="1" hangingPunct="1">
              <a:tabLst>
                <a:tab pos="441325" algn="l"/>
              </a:tabLst>
            </a:pPr>
            <a:r>
              <a:rPr lang="en-US" sz="2000">
                <a:latin typeface="Times New Roman" pitchFamily="18" charset="0"/>
              </a:rPr>
              <a:t>d. 	Kelas jalan menurut besarnya volume lalu lintas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188913"/>
            <a:ext cx="9144000" cy="346075"/>
          </a:xfrm>
        </p:spPr>
        <p:txBody>
          <a:bodyPr>
            <a:normAutofit fontScale="90000"/>
          </a:bodyPr>
          <a:lstStyle/>
          <a:p>
            <a:pPr algn="l" eaLnBrk="1" hangingPunct="1">
              <a:tabLst>
                <a:tab pos="441325" algn="l"/>
              </a:tabLst>
            </a:pPr>
            <a:r>
              <a:rPr lang="en-US" sz="2000" b="1" smtClean="0">
                <a:solidFill>
                  <a:schemeClr val="accent2"/>
                </a:solidFill>
                <a:latin typeface="Times New Roman" pitchFamily="18" charset="0"/>
              </a:rPr>
              <a:t>2. 	</a:t>
            </a:r>
            <a:r>
              <a:rPr lang="en-US" sz="2000" b="1" u="sng" smtClean="0">
                <a:solidFill>
                  <a:schemeClr val="accent2"/>
                </a:solidFill>
                <a:latin typeface="Times New Roman" pitchFamily="18" charset="0"/>
              </a:rPr>
              <a:t>KINERJA PERKERASAN JALAN (</a:t>
            </a:r>
            <a:r>
              <a:rPr lang="en-US" sz="2000" b="1" i="1" u="sng" smtClean="0">
                <a:solidFill>
                  <a:schemeClr val="accent2"/>
                </a:solidFill>
                <a:latin typeface="Times New Roman" pitchFamily="18" charset="0"/>
              </a:rPr>
              <a:t>Pavement Performance</a:t>
            </a:r>
            <a:r>
              <a:rPr lang="en-US" sz="2000" b="1" u="sng" smtClean="0">
                <a:solidFill>
                  <a:schemeClr val="accent2"/>
                </a:solidFill>
                <a:latin typeface="Times New Roman" pitchFamily="18" charset="0"/>
              </a:rPr>
              <a:t>)</a:t>
            </a:r>
          </a:p>
        </p:txBody>
      </p:sp>
      <p:sp>
        <p:nvSpPr>
          <p:cNvPr id="39939" name="Rectangle 3"/>
          <p:cNvSpPr>
            <a:spLocks noChangeArrowheads="1"/>
          </p:cNvSpPr>
          <p:nvPr/>
        </p:nvSpPr>
        <p:spPr bwMode="auto">
          <a:xfrm>
            <a:off x="468313" y="620713"/>
            <a:ext cx="8064500" cy="1728787"/>
          </a:xfrm>
          <a:prstGeom prst="rect">
            <a:avLst/>
          </a:prstGeom>
          <a:noFill/>
          <a:ln w="9525">
            <a:noFill/>
            <a:miter lim="800000"/>
            <a:headEnd/>
            <a:tailEnd/>
          </a:ln>
        </p:spPr>
        <p:txBody>
          <a:bodyPr anchor="ctr"/>
          <a:lstStyle/>
          <a:p>
            <a:pPr eaLnBrk="1" hangingPunct="1">
              <a:buFont typeface="Times New Roman" pitchFamily="18" charset="0"/>
              <a:buNone/>
              <a:tabLst>
                <a:tab pos="396875" algn="l"/>
              </a:tabLst>
            </a:pPr>
            <a:r>
              <a:rPr lang="en-US" sz="2000">
                <a:latin typeface="Tahoma" pitchFamily="34" charset="0"/>
              </a:rPr>
              <a:t>1.	</a:t>
            </a:r>
            <a:r>
              <a:rPr lang="en-US">
                <a:latin typeface="Tahoma" pitchFamily="34" charset="0"/>
              </a:rPr>
              <a:t>Keamanan, yang ditentukan oleh besarnya gesekan akibat kontak 	ban 	dan 	permukaan jalan, tergantung kondisi ban, tekstur 	permukaan 	jalan, cuaca</a:t>
            </a:r>
            <a:br>
              <a:rPr lang="en-US">
                <a:latin typeface="Tahoma" pitchFamily="34" charset="0"/>
              </a:rPr>
            </a:br>
            <a:r>
              <a:rPr lang="en-US">
                <a:latin typeface="Tahoma" pitchFamily="34" charset="0"/>
              </a:rPr>
              <a:t>2.	Wujud perkerasan (struktur perkerasan, retak, amblas, alur, 	gelombang)</a:t>
            </a:r>
            <a:br>
              <a:rPr lang="en-US">
                <a:latin typeface="Tahoma" pitchFamily="34" charset="0"/>
              </a:rPr>
            </a:br>
            <a:r>
              <a:rPr lang="en-US">
                <a:latin typeface="Tahoma" pitchFamily="34" charset="0"/>
              </a:rPr>
              <a:t>3.	Fungsi Pelayanan</a:t>
            </a:r>
          </a:p>
        </p:txBody>
      </p:sp>
      <p:sp>
        <p:nvSpPr>
          <p:cNvPr id="39940" name="Rectangle 5"/>
          <p:cNvSpPr>
            <a:spLocks noChangeArrowheads="1"/>
          </p:cNvSpPr>
          <p:nvPr/>
        </p:nvSpPr>
        <p:spPr bwMode="auto">
          <a:xfrm>
            <a:off x="539750" y="2492375"/>
            <a:ext cx="8064500" cy="1873250"/>
          </a:xfrm>
          <a:prstGeom prst="rect">
            <a:avLst/>
          </a:prstGeom>
          <a:noFill/>
          <a:ln w="9525">
            <a:noFill/>
            <a:miter lim="800000"/>
            <a:headEnd/>
            <a:tailEnd/>
          </a:ln>
        </p:spPr>
        <p:txBody>
          <a:bodyPr anchor="ctr"/>
          <a:lstStyle/>
          <a:p>
            <a:pPr marL="266700" indent="-266700" eaLnBrk="1" hangingPunct="1">
              <a:buFont typeface="Times New Roman" pitchFamily="18" charset="0"/>
              <a:buNone/>
              <a:tabLst>
                <a:tab pos="266700" algn="l"/>
              </a:tabLst>
            </a:pPr>
            <a:r>
              <a:rPr lang="en-US" sz="2000">
                <a:latin typeface="Tahoma" pitchFamily="34" charset="0"/>
              </a:rPr>
              <a:t>	</a:t>
            </a:r>
            <a:r>
              <a:rPr lang="en-US" sz="2000">
                <a:latin typeface="Times New Roman" pitchFamily="18" charset="0"/>
              </a:rPr>
              <a:t>Jalan disediakan untuk memberikan kenyamanan,</a:t>
            </a:r>
            <a:br>
              <a:rPr lang="en-US" sz="2000">
                <a:latin typeface="Times New Roman" pitchFamily="18" charset="0"/>
              </a:rPr>
            </a:br>
            <a:r>
              <a:rPr lang="en-US" sz="2000">
                <a:latin typeface="Times New Roman" pitchFamily="18" charset="0"/>
              </a:rPr>
              <a:t>Kenyamanan merupakan faktor subjektif tergantung penilaian masing-masing</a:t>
            </a:r>
            <a:br>
              <a:rPr lang="en-US" sz="2000">
                <a:latin typeface="Times New Roman" pitchFamily="18" charset="0"/>
              </a:rPr>
            </a:br>
            <a:r>
              <a:rPr lang="en-US" sz="2000">
                <a:latin typeface="Times New Roman" pitchFamily="18" charset="0"/>
              </a:rPr>
              <a:t>Kenyaman berkaitan dengan bentuk fisik</a:t>
            </a:r>
            <a:br>
              <a:rPr lang="en-US" sz="2000">
                <a:latin typeface="Times New Roman" pitchFamily="18" charset="0"/>
              </a:rPr>
            </a:br>
            <a:r>
              <a:rPr lang="en-US" sz="2000">
                <a:latin typeface="Times New Roman" pitchFamily="18" charset="0"/>
              </a:rPr>
              <a:t>Wujud perkerasan dapat juga diperoleh dari sejarah perkerasan itu sendiri</a:t>
            </a:r>
            <a:br>
              <a:rPr lang="en-US" sz="2000">
                <a:latin typeface="Times New Roman" pitchFamily="18" charset="0"/>
              </a:rPr>
            </a:br>
            <a:r>
              <a:rPr lang="en-US" sz="2000">
                <a:latin typeface="Times New Roman" pitchFamily="18" charset="0"/>
              </a:rPr>
              <a:t>Pelayanan yang diberikan dinyatakan sebagai nilai rata-rata yang diberikan si pemakai</a:t>
            </a:r>
          </a:p>
        </p:txBody>
      </p:sp>
      <p:sp>
        <p:nvSpPr>
          <p:cNvPr id="39941" name="Rectangle 38"/>
          <p:cNvSpPr>
            <a:spLocks noChangeArrowheads="1"/>
          </p:cNvSpPr>
          <p:nvPr/>
        </p:nvSpPr>
        <p:spPr bwMode="auto">
          <a:xfrm>
            <a:off x="468313" y="4581525"/>
            <a:ext cx="6923087" cy="503238"/>
          </a:xfrm>
          <a:prstGeom prst="rect">
            <a:avLst/>
          </a:prstGeom>
          <a:noFill/>
          <a:ln w="9525">
            <a:noFill/>
            <a:miter lim="800000"/>
            <a:headEnd/>
            <a:tailEnd/>
          </a:ln>
        </p:spPr>
        <p:txBody>
          <a:bodyPr anchor="ctr"/>
          <a:lstStyle/>
          <a:p>
            <a:pPr eaLnBrk="1" hangingPunct="1">
              <a:tabLst>
                <a:tab pos="441325" algn="l"/>
              </a:tabLst>
            </a:pPr>
            <a:r>
              <a:rPr lang="en-US" sz="2000" b="1">
                <a:latin typeface="Times New Roman" pitchFamily="18" charset="0"/>
              </a:rPr>
              <a:t>KINERJA PERKERASAN</a:t>
            </a:r>
          </a:p>
        </p:txBody>
      </p:sp>
      <p:sp>
        <p:nvSpPr>
          <p:cNvPr id="39942" name="Rectangle 40"/>
          <p:cNvSpPr>
            <a:spLocks noChangeArrowheads="1"/>
          </p:cNvSpPr>
          <p:nvPr/>
        </p:nvSpPr>
        <p:spPr bwMode="auto">
          <a:xfrm>
            <a:off x="395288" y="5013325"/>
            <a:ext cx="8064500" cy="1844675"/>
          </a:xfrm>
          <a:prstGeom prst="rect">
            <a:avLst/>
          </a:prstGeom>
          <a:noFill/>
          <a:ln w="9525">
            <a:noFill/>
            <a:miter lim="800000"/>
            <a:headEnd/>
            <a:tailEnd/>
          </a:ln>
        </p:spPr>
        <p:txBody>
          <a:bodyPr anchor="ctr"/>
          <a:lstStyle/>
          <a:p>
            <a:pPr eaLnBrk="1" hangingPunct="1">
              <a:buFont typeface="Times New Roman" pitchFamily="18" charset="0"/>
              <a:buAutoNum type="alphaLcPeriod"/>
              <a:tabLst>
                <a:tab pos="365125" algn="l"/>
              </a:tabLst>
            </a:pPr>
            <a:r>
              <a:rPr lang="en-US" sz="2000">
                <a:latin typeface="Times New Roman" pitchFamily="18" charset="0"/>
              </a:rPr>
              <a:t>	Indeks Permukaan / Serviceability Index</a:t>
            </a:r>
            <a:br>
              <a:rPr lang="en-US" sz="2000">
                <a:latin typeface="Times New Roman" pitchFamily="18" charset="0"/>
              </a:rPr>
            </a:br>
            <a:r>
              <a:rPr lang="en-US" sz="2000">
                <a:latin typeface="Times New Roman" pitchFamily="18" charset="0"/>
              </a:rPr>
              <a:t>	bervariasi dari angka 0 – 5 , makin besar semakin baik, terdiri dari sangat 	baik, baik, cukup, kurang dan sangat kurang</a:t>
            </a:r>
            <a:br>
              <a:rPr lang="en-US" sz="2000">
                <a:latin typeface="Times New Roman" pitchFamily="18" charset="0"/>
              </a:rPr>
            </a:br>
            <a:r>
              <a:rPr lang="en-US" sz="2000">
                <a:latin typeface="Times New Roman" pitchFamily="18" charset="0"/>
              </a:rPr>
              <a:t>b.	Indeks Kondisi Jalan / Road Condition t. Index</a:t>
            </a:r>
            <a:br>
              <a:rPr lang="en-US" sz="2000">
                <a:latin typeface="Times New Roman" pitchFamily="18" charset="0"/>
              </a:rPr>
            </a:br>
            <a:r>
              <a:rPr lang="en-US" sz="2000">
                <a:latin typeface="Times New Roman" pitchFamily="18" charset="0"/>
              </a:rPr>
              <a:t>	skala tingkat kenyaman , diukur dengan alat riughometer, bervariasi dari 	2-10, semakin besar semakin baik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188913"/>
            <a:ext cx="9144000" cy="346075"/>
          </a:xfrm>
        </p:spPr>
        <p:txBody>
          <a:bodyPr>
            <a:normAutofit fontScale="90000"/>
          </a:bodyPr>
          <a:lstStyle/>
          <a:p>
            <a:pPr algn="l" eaLnBrk="1" hangingPunct="1">
              <a:tabLst>
                <a:tab pos="441325" algn="l"/>
              </a:tabLst>
            </a:pPr>
            <a:r>
              <a:rPr lang="en-US" sz="2000" b="1" smtClean="0">
                <a:solidFill>
                  <a:schemeClr val="accent2"/>
                </a:solidFill>
                <a:latin typeface="Times New Roman" pitchFamily="18" charset="0"/>
              </a:rPr>
              <a:t>3. 	</a:t>
            </a:r>
            <a:r>
              <a:rPr lang="en-US" sz="2000" b="1" u="sng" smtClean="0">
                <a:solidFill>
                  <a:schemeClr val="accent2"/>
                </a:solidFill>
                <a:latin typeface="Times New Roman" pitchFamily="18" charset="0"/>
              </a:rPr>
              <a:t>UMUR RENCANA</a:t>
            </a:r>
          </a:p>
        </p:txBody>
      </p:sp>
      <p:sp>
        <p:nvSpPr>
          <p:cNvPr id="40963" name="Rectangle 3"/>
          <p:cNvSpPr>
            <a:spLocks noChangeArrowheads="1"/>
          </p:cNvSpPr>
          <p:nvPr/>
        </p:nvSpPr>
        <p:spPr bwMode="auto">
          <a:xfrm>
            <a:off x="468313" y="620713"/>
            <a:ext cx="8675687" cy="1152525"/>
          </a:xfrm>
          <a:prstGeom prst="rect">
            <a:avLst/>
          </a:prstGeom>
          <a:noFill/>
          <a:ln w="9525">
            <a:noFill/>
            <a:miter lim="800000"/>
            <a:headEnd/>
            <a:tailEnd/>
          </a:ln>
        </p:spPr>
        <p:txBody>
          <a:bodyPr anchor="ctr"/>
          <a:lstStyle/>
          <a:p>
            <a:pPr eaLnBrk="1" hangingPunct="1">
              <a:buFont typeface="Times New Roman" pitchFamily="18" charset="0"/>
              <a:buNone/>
              <a:tabLst>
                <a:tab pos="0" algn="l"/>
              </a:tabLst>
            </a:pPr>
            <a:r>
              <a:rPr lang="en-US" sz="2000">
                <a:latin typeface="Times New Roman" pitchFamily="18" charset="0"/>
              </a:rPr>
              <a:t>Jumlah tahun dari saat jalan dibuka untuk umum sampai diperlukan perbaikan bersifat struktural (</a:t>
            </a:r>
            <a:r>
              <a:rPr lang="en-US" sz="2000" i="1">
                <a:latin typeface="Times New Roman" pitchFamily="18" charset="0"/>
              </a:rPr>
              <a:t>overlay</a:t>
            </a:r>
            <a:r>
              <a:rPr lang="en-US" sz="2000">
                <a:latin typeface="Times New Roman" pitchFamily="18" charset="0"/>
              </a:rPr>
              <a:t>)</a:t>
            </a:r>
            <a:br>
              <a:rPr lang="en-US" sz="2000">
                <a:latin typeface="Times New Roman" pitchFamily="18" charset="0"/>
              </a:rPr>
            </a:br>
            <a:r>
              <a:rPr lang="en-US" sz="2000">
                <a:latin typeface="Times New Roman" pitchFamily="18" charset="0"/>
              </a:rPr>
              <a:t>Biasa berkisar 20 tahun (dihitung secara ekonomis) sulit memprediksi perkembangan lalu lintas</a:t>
            </a:r>
          </a:p>
        </p:txBody>
      </p:sp>
      <p:sp>
        <p:nvSpPr>
          <p:cNvPr id="40964" name="Rectangle 10"/>
          <p:cNvSpPr>
            <a:spLocks noChangeArrowheads="1"/>
          </p:cNvSpPr>
          <p:nvPr/>
        </p:nvSpPr>
        <p:spPr bwMode="auto">
          <a:xfrm>
            <a:off x="0" y="1844675"/>
            <a:ext cx="9144000" cy="346075"/>
          </a:xfrm>
          <a:prstGeom prst="rect">
            <a:avLst/>
          </a:prstGeom>
          <a:noFill/>
          <a:ln w="9525">
            <a:noFill/>
            <a:miter lim="800000"/>
            <a:headEnd/>
            <a:tailEnd/>
          </a:ln>
        </p:spPr>
        <p:txBody>
          <a:bodyPr anchor="ctr"/>
          <a:lstStyle/>
          <a:p>
            <a:pPr eaLnBrk="1" hangingPunct="1">
              <a:tabLst>
                <a:tab pos="441325" algn="l"/>
              </a:tabLst>
            </a:pPr>
            <a:r>
              <a:rPr lang="en-US" sz="2000" b="1">
                <a:solidFill>
                  <a:schemeClr val="accent2"/>
                </a:solidFill>
                <a:latin typeface="Times New Roman" pitchFamily="18" charset="0"/>
              </a:rPr>
              <a:t>4. 	</a:t>
            </a:r>
            <a:r>
              <a:rPr lang="en-US" sz="2000" b="1" u="sng">
                <a:solidFill>
                  <a:schemeClr val="accent2"/>
                </a:solidFill>
                <a:latin typeface="Times New Roman" pitchFamily="18" charset="0"/>
              </a:rPr>
              <a:t>LALU LINTAS</a:t>
            </a:r>
          </a:p>
        </p:txBody>
      </p:sp>
      <p:sp>
        <p:nvSpPr>
          <p:cNvPr id="40965" name="Rectangle 11"/>
          <p:cNvSpPr>
            <a:spLocks noChangeArrowheads="1"/>
          </p:cNvSpPr>
          <p:nvPr/>
        </p:nvSpPr>
        <p:spPr bwMode="auto">
          <a:xfrm>
            <a:off x="395288" y="2205038"/>
            <a:ext cx="2663825" cy="287337"/>
          </a:xfrm>
          <a:prstGeom prst="rect">
            <a:avLst/>
          </a:prstGeom>
          <a:noFill/>
          <a:ln w="9525">
            <a:noFill/>
            <a:miter lim="800000"/>
            <a:headEnd/>
            <a:tailEnd/>
          </a:ln>
        </p:spPr>
        <p:txBody>
          <a:bodyPr anchor="ctr"/>
          <a:lstStyle/>
          <a:p>
            <a:pPr eaLnBrk="1" hangingPunct="1">
              <a:buFont typeface="Times New Roman" pitchFamily="18" charset="0"/>
              <a:buNone/>
              <a:tabLst>
                <a:tab pos="0" algn="l"/>
              </a:tabLst>
            </a:pPr>
            <a:r>
              <a:rPr lang="en-US" sz="2000">
                <a:latin typeface="Times New Roman" pitchFamily="18" charset="0"/>
              </a:rPr>
              <a:t>Sebagai beban</a:t>
            </a:r>
          </a:p>
        </p:txBody>
      </p:sp>
      <p:sp>
        <p:nvSpPr>
          <p:cNvPr id="40966" name="Rectangle 12"/>
          <p:cNvSpPr>
            <a:spLocks noChangeArrowheads="1"/>
          </p:cNvSpPr>
          <p:nvPr/>
        </p:nvSpPr>
        <p:spPr bwMode="auto">
          <a:xfrm>
            <a:off x="395288" y="2420938"/>
            <a:ext cx="7489825" cy="1728787"/>
          </a:xfrm>
          <a:prstGeom prst="rect">
            <a:avLst/>
          </a:prstGeom>
          <a:noFill/>
          <a:ln w="9525">
            <a:noFill/>
            <a:miter lim="800000"/>
            <a:headEnd/>
            <a:tailEnd/>
          </a:ln>
        </p:spPr>
        <p:txBody>
          <a:bodyPr anchor="ctr"/>
          <a:lstStyle/>
          <a:p>
            <a:pPr marL="838200" indent="-838200" eaLnBrk="1" hangingPunct="1">
              <a:buFont typeface="Times New Roman" pitchFamily="18" charset="0"/>
              <a:buNone/>
              <a:tabLst>
                <a:tab pos="0" algn="l"/>
                <a:tab pos="534988" algn="l"/>
              </a:tabLst>
            </a:pPr>
            <a:r>
              <a:rPr lang="en-US" sz="2000">
                <a:latin typeface="Times New Roman" pitchFamily="18" charset="0"/>
              </a:rPr>
              <a:t>a.	Analisa lalu lintas data meliputi :</a:t>
            </a:r>
            <a:br>
              <a:rPr lang="en-US" sz="2000">
                <a:latin typeface="Times New Roman" pitchFamily="18" charset="0"/>
              </a:rPr>
            </a:br>
            <a:r>
              <a:rPr lang="en-US" sz="2000">
                <a:latin typeface="Times New Roman" pitchFamily="18" charset="0"/>
              </a:rPr>
              <a:t>	- Jumlah kendaraan</a:t>
            </a:r>
            <a:br>
              <a:rPr lang="en-US" sz="2000">
                <a:latin typeface="Times New Roman" pitchFamily="18" charset="0"/>
              </a:rPr>
            </a:br>
            <a:r>
              <a:rPr lang="en-US" sz="2000">
                <a:latin typeface="Times New Roman" pitchFamily="18" charset="0"/>
              </a:rPr>
              <a:t>	- Jenis kendaraan</a:t>
            </a:r>
            <a:br>
              <a:rPr lang="en-US" sz="2000">
                <a:latin typeface="Times New Roman" pitchFamily="18" charset="0"/>
              </a:rPr>
            </a:br>
            <a:r>
              <a:rPr lang="en-US" sz="2000">
                <a:latin typeface="Times New Roman" pitchFamily="18" charset="0"/>
              </a:rPr>
              <a:t>	- Konfigurasi sumbu</a:t>
            </a:r>
            <a:br>
              <a:rPr lang="en-US" sz="2000">
                <a:latin typeface="Times New Roman" pitchFamily="18" charset="0"/>
              </a:rPr>
            </a:br>
            <a:r>
              <a:rPr lang="en-US" sz="2000">
                <a:latin typeface="Times New Roman" pitchFamily="18" charset="0"/>
              </a:rPr>
              <a:t>	- Beban masing-masing sumbu</a:t>
            </a:r>
          </a:p>
        </p:txBody>
      </p:sp>
      <p:sp>
        <p:nvSpPr>
          <p:cNvPr id="40967" name="Rectangle 13"/>
          <p:cNvSpPr>
            <a:spLocks noChangeArrowheads="1"/>
          </p:cNvSpPr>
          <p:nvPr/>
        </p:nvSpPr>
        <p:spPr bwMode="auto">
          <a:xfrm>
            <a:off x="395288" y="4149725"/>
            <a:ext cx="7489825" cy="647700"/>
          </a:xfrm>
          <a:prstGeom prst="rect">
            <a:avLst/>
          </a:prstGeom>
          <a:noFill/>
          <a:ln w="9525">
            <a:noFill/>
            <a:miter lim="800000"/>
            <a:headEnd/>
            <a:tailEnd/>
          </a:ln>
        </p:spPr>
        <p:txBody>
          <a:bodyPr anchor="ctr"/>
          <a:lstStyle/>
          <a:p>
            <a:pPr marL="534988" indent="-534988" eaLnBrk="1" hangingPunct="1">
              <a:buFont typeface="Times New Roman" pitchFamily="18" charset="0"/>
              <a:buNone/>
              <a:tabLst>
                <a:tab pos="0" algn="l"/>
              </a:tabLst>
            </a:pPr>
            <a:r>
              <a:rPr lang="en-US" sz="2000">
                <a:latin typeface="Times New Roman" pitchFamily="18" charset="0"/>
              </a:rPr>
              <a:t>b.	Perkiraan faktor pertumbuhan lalu lintas selama umur rencana dari analisa ekonomi dan sosial </a:t>
            </a:r>
          </a:p>
        </p:txBody>
      </p:sp>
      <p:sp>
        <p:nvSpPr>
          <p:cNvPr id="40968" name="Rectangle 14"/>
          <p:cNvSpPr>
            <a:spLocks noChangeArrowheads="1"/>
          </p:cNvSpPr>
          <p:nvPr/>
        </p:nvSpPr>
        <p:spPr bwMode="auto">
          <a:xfrm>
            <a:off x="395288" y="4868863"/>
            <a:ext cx="7489825" cy="360362"/>
          </a:xfrm>
          <a:prstGeom prst="rect">
            <a:avLst/>
          </a:prstGeom>
          <a:noFill/>
          <a:ln w="9525">
            <a:noFill/>
            <a:miter lim="800000"/>
            <a:headEnd/>
            <a:tailEnd/>
          </a:ln>
        </p:spPr>
        <p:txBody>
          <a:bodyPr anchor="ctr"/>
          <a:lstStyle/>
          <a:p>
            <a:pPr marL="534988" indent="-534988" eaLnBrk="1" hangingPunct="1">
              <a:buFont typeface="Times New Roman" pitchFamily="18" charset="0"/>
              <a:buNone/>
              <a:tabLst>
                <a:tab pos="0" algn="l"/>
              </a:tabLst>
            </a:pPr>
            <a:r>
              <a:rPr lang="en-US" sz="2000">
                <a:latin typeface="Times New Roman" pitchFamily="18" charset="0"/>
              </a:rPr>
              <a:t>Karena data  kurang akurat </a:t>
            </a:r>
            <a:r>
              <a:rPr lang="en-US" sz="2000">
                <a:latin typeface="Times New Roman" pitchFamily="18" charset="0"/>
                <a:sym typeface="Wingdings 3" pitchFamily="18" charset="2"/>
              </a:rPr>
              <a:t> konstruksi bertahap</a:t>
            </a:r>
            <a:endParaRPr lang="en-US" sz="2000">
              <a:latin typeface="Times New Roman" pitchFamily="18" charset="0"/>
            </a:endParaRPr>
          </a:p>
        </p:txBody>
      </p:sp>
      <p:sp>
        <p:nvSpPr>
          <p:cNvPr id="40969" name="Rectangle 15"/>
          <p:cNvSpPr>
            <a:spLocks noChangeArrowheads="1"/>
          </p:cNvSpPr>
          <p:nvPr/>
        </p:nvSpPr>
        <p:spPr bwMode="auto">
          <a:xfrm>
            <a:off x="395288" y="5373688"/>
            <a:ext cx="7489825" cy="935037"/>
          </a:xfrm>
          <a:prstGeom prst="rect">
            <a:avLst/>
          </a:prstGeom>
          <a:noFill/>
          <a:ln w="9525">
            <a:noFill/>
            <a:miter lim="800000"/>
            <a:headEnd/>
            <a:tailEnd/>
          </a:ln>
        </p:spPr>
        <p:txBody>
          <a:bodyPr anchor="ctr"/>
          <a:lstStyle/>
          <a:p>
            <a:pPr marL="534988" indent="-534988" eaLnBrk="1" hangingPunct="1">
              <a:buFont typeface="Times New Roman" pitchFamily="18" charset="0"/>
              <a:buNone/>
              <a:tabLst>
                <a:tab pos="0" algn="l"/>
                <a:tab pos="2068513" algn="l"/>
                <a:tab pos="2419350" algn="l"/>
              </a:tabLst>
            </a:pPr>
            <a:r>
              <a:rPr lang="en-US" sz="2000">
                <a:latin typeface="Times New Roman" pitchFamily="18" charset="0"/>
              </a:rPr>
              <a:t>Keuntungannnya:	- 	koreksi pada tahap II	</a:t>
            </a:r>
            <a:br>
              <a:rPr lang="en-US" sz="2000">
                <a:latin typeface="Times New Roman" pitchFamily="18" charset="0"/>
              </a:rPr>
            </a:br>
            <a:r>
              <a:rPr lang="en-US" sz="2000">
                <a:latin typeface="Times New Roman" pitchFamily="18" charset="0"/>
              </a:rPr>
              <a:t>		-	kerusakan setempat karena pelaksanaan </a:t>
            </a:r>
            <a:br>
              <a:rPr lang="en-US" sz="2000">
                <a:latin typeface="Times New Roman" pitchFamily="18" charset="0"/>
              </a:rPr>
            </a:br>
            <a:r>
              <a:rPr lang="en-US" sz="2000">
                <a:latin typeface="Times New Roman" pitchFamily="18" charset="0"/>
              </a:rPr>
              <a:t>		-	biaya yang terbatas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44450"/>
            <a:ext cx="9144000" cy="504825"/>
          </a:xfrm>
        </p:spPr>
        <p:txBody>
          <a:bodyPr/>
          <a:lstStyle/>
          <a:p>
            <a:pPr algn="l" eaLnBrk="1" hangingPunct="1">
              <a:tabLst>
                <a:tab pos="441325" algn="l"/>
              </a:tabLst>
            </a:pPr>
            <a:r>
              <a:rPr lang="en-US" sz="2000" b="1" smtClean="0">
                <a:solidFill>
                  <a:schemeClr val="accent2"/>
                </a:solidFill>
                <a:latin typeface="Times New Roman" pitchFamily="18" charset="0"/>
              </a:rPr>
              <a:t> 	</a:t>
            </a:r>
            <a:r>
              <a:rPr lang="en-US" sz="2400" b="1" u="sng" smtClean="0">
                <a:solidFill>
                  <a:schemeClr val="accent2"/>
                </a:solidFill>
                <a:latin typeface="Times New Roman" pitchFamily="18" charset="0"/>
              </a:rPr>
              <a:t>Volume Lalu Lintas</a:t>
            </a:r>
          </a:p>
        </p:txBody>
      </p:sp>
      <p:sp>
        <p:nvSpPr>
          <p:cNvPr id="41987" name="Rectangle 3"/>
          <p:cNvSpPr>
            <a:spLocks noChangeArrowheads="1"/>
          </p:cNvSpPr>
          <p:nvPr/>
        </p:nvSpPr>
        <p:spPr bwMode="auto">
          <a:xfrm>
            <a:off x="323850" y="692150"/>
            <a:ext cx="9144000" cy="1223963"/>
          </a:xfrm>
          <a:prstGeom prst="rect">
            <a:avLst/>
          </a:prstGeom>
          <a:noFill/>
          <a:ln w="9525">
            <a:noFill/>
            <a:miter lim="800000"/>
            <a:headEnd/>
            <a:tailEnd/>
          </a:ln>
        </p:spPr>
        <p:txBody>
          <a:bodyPr anchor="ctr"/>
          <a:lstStyle/>
          <a:p>
            <a:pPr eaLnBrk="1" hangingPunct="1">
              <a:buFont typeface="Times New Roman" pitchFamily="18" charset="0"/>
              <a:buNone/>
              <a:tabLst>
                <a:tab pos="0" algn="l"/>
              </a:tabLst>
            </a:pPr>
            <a:r>
              <a:rPr lang="en-US" sz="2000">
                <a:latin typeface="Times New Roman" pitchFamily="18" charset="0"/>
              </a:rPr>
              <a:t>Jumlah kendaraan yang akan menggunakan jalan.</a:t>
            </a:r>
            <a:br>
              <a:rPr lang="en-US" sz="2000">
                <a:latin typeface="Times New Roman" pitchFamily="18" charset="0"/>
              </a:rPr>
            </a:br>
            <a:r>
              <a:rPr lang="en-US" sz="2000">
                <a:latin typeface="Times New Roman" pitchFamily="18" charset="0"/>
              </a:rPr>
              <a:t>Jumlah kendaraan yang akan melewati satu titik pengamatan selama satu satuan waktu. Kendaraan / hari / 2 arah</a:t>
            </a:r>
          </a:p>
        </p:txBody>
      </p:sp>
      <p:sp>
        <p:nvSpPr>
          <p:cNvPr id="41988" name="Rectangle 4"/>
          <p:cNvSpPr>
            <a:spLocks noChangeArrowheads="1"/>
          </p:cNvSpPr>
          <p:nvPr/>
        </p:nvSpPr>
        <p:spPr bwMode="auto">
          <a:xfrm>
            <a:off x="0" y="1916113"/>
            <a:ext cx="9144000" cy="649287"/>
          </a:xfrm>
          <a:prstGeom prst="rect">
            <a:avLst/>
          </a:prstGeom>
          <a:noFill/>
          <a:ln w="9525">
            <a:noFill/>
            <a:miter lim="800000"/>
            <a:headEnd/>
            <a:tailEnd/>
          </a:ln>
        </p:spPr>
        <p:txBody>
          <a:bodyPr anchor="ctr"/>
          <a:lstStyle/>
          <a:p>
            <a:pPr eaLnBrk="1" hangingPunct="1">
              <a:tabLst>
                <a:tab pos="441325" algn="l"/>
              </a:tabLst>
            </a:pPr>
            <a:r>
              <a:rPr lang="en-US" sz="2000" b="1">
                <a:solidFill>
                  <a:schemeClr val="accent2"/>
                </a:solidFill>
                <a:latin typeface="Times New Roman" pitchFamily="18" charset="0"/>
              </a:rPr>
              <a:t>	</a:t>
            </a:r>
            <a:r>
              <a:rPr lang="en-US" sz="2000" b="1" u="sng">
                <a:solidFill>
                  <a:schemeClr val="accent2"/>
                </a:solidFill>
                <a:latin typeface="Times New Roman" pitchFamily="18" charset="0"/>
              </a:rPr>
              <a:t>Pos Perhitungan Volume L. L.</a:t>
            </a:r>
          </a:p>
        </p:txBody>
      </p:sp>
      <p:sp>
        <p:nvSpPr>
          <p:cNvPr id="41989" name="Rectangle 6"/>
          <p:cNvSpPr>
            <a:spLocks noChangeArrowheads="1"/>
          </p:cNvSpPr>
          <p:nvPr/>
        </p:nvSpPr>
        <p:spPr bwMode="auto">
          <a:xfrm>
            <a:off x="395288" y="2636838"/>
            <a:ext cx="7489825" cy="1871662"/>
          </a:xfrm>
          <a:prstGeom prst="rect">
            <a:avLst/>
          </a:prstGeom>
          <a:noFill/>
          <a:ln w="9525">
            <a:noFill/>
            <a:miter lim="800000"/>
            <a:headEnd/>
            <a:tailEnd/>
          </a:ln>
        </p:spPr>
        <p:txBody>
          <a:bodyPr anchor="ctr"/>
          <a:lstStyle/>
          <a:p>
            <a:pPr marL="52388" indent="-52388" eaLnBrk="1" hangingPunct="1">
              <a:buFont typeface="Times New Roman" pitchFamily="18" charset="0"/>
              <a:buNone/>
              <a:tabLst>
                <a:tab pos="0" algn="l"/>
                <a:tab pos="534988" algn="l"/>
              </a:tabLst>
            </a:pPr>
            <a:r>
              <a:rPr lang="en-US" sz="2000">
                <a:latin typeface="Times New Roman" pitchFamily="18" charset="0"/>
              </a:rPr>
              <a:t>1.	Kelas A :</a:t>
            </a:r>
            <a:br>
              <a:rPr lang="en-US" sz="2000">
                <a:latin typeface="Times New Roman" pitchFamily="18" charset="0"/>
              </a:rPr>
            </a:br>
            <a:r>
              <a:rPr lang="en-US" sz="2000">
                <a:latin typeface="Times New Roman" pitchFamily="18" charset="0"/>
              </a:rPr>
              <a:t>	-	Padat, otomatis, terus menerus + manual</a:t>
            </a:r>
            <a:br>
              <a:rPr lang="en-US" sz="2000">
                <a:latin typeface="Times New Roman" pitchFamily="18" charset="0"/>
              </a:rPr>
            </a:br>
            <a:r>
              <a:rPr lang="en-US" sz="2000">
                <a:latin typeface="Times New Roman" pitchFamily="18" charset="0"/>
              </a:rPr>
              <a:t>2.	Kelas B :</a:t>
            </a:r>
            <a:br>
              <a:rPr lang="en-US" sz="2000">
                <a:latin typeface="Times New Roman" pitchFamily="18" charset="0"/>
              </a:rPr>
            </a:br>
            <a:r>
              <a:rPr lang="en-US" sz="2000">
                <a:latin typeface="Times New Roman" pitchFamily="18" charset="0"/>
              </a:rPr>
              <a:t>	-	Sedang, manual</a:t>
            </a:r>
            <a:br>
              <a:rPr lang="en-US" sz="2000">
                <a:latin typeface="Times New Roman" pitchFamily="18" charset="0"/>
              </a:rPr>
            </a:br>
            <a:r>
              <a:rPr lang="en-US" sz="2000">
                <a:latin typeface="Times New Roman" pitchFamily="18" charset="0"/>
              </a:rPr>
              <a:t>3.	Kelas C :</a:t>
            </a:r>
            <a:br>
              <a:rPr lang="en-US" sz="2000">
                <a:latin typeface="Times New Roman" pitchFamily="18" charset="0"/>
              </a:rPr>
            </a:br>
            <a:r>
              <a:rPr lang="en-US" sz="2000">
                <a:latin typeface="Times New Roman" pitchFamily="18" charset="0"/>
              </a:rPr>
              <a:t>	-	rendah, manual</a:t>
            </a:r>
          </a:p>
        </p:txBody>
      </p:sp>
      <p:sp>
        <p:nvSpPr>
          <p:cNvPr id="41990" name="Rectangle 11"/>
          <p:cNvSpPr>
            <a:spLocks noChangeArrowheads="1"/>
          </p:cNvSpPr>
          <p:nvPr/>
        </p:nvSpPr>
        <p:spPr bwMode="auto">
          <a:xfrm>
            <a:off x="0" y="4508500"/>
            <a:ext cx="9144000" cy="635000"/>
          </a:xfrm>
          <a:prstGeom prst="rect">
            <a:avLst/>
          </a:prstGeom>
          <a:noFill/>
          <a:ln w="9525">
            <a:noFill/>
            <a:miter lim="800000"/>
            <a:headEnd/>
            <a:tailEnd/>
          </a:ln>
        </p:spPr>
        <p:txBody>
          <a:bodyPr anchor="ctr"/>
          <a:lstStyle/>
          <a:p>
            <a:pPr eaLnBrk="1" hangingPunct="1">
              <a:tabLst>
                <a:tab pos="441325" algn="l"/>
              </a:tabLst>
            </a:pPr>
            <a:r>
              <a:rPr lang="en-US" sz="2000" b="1">
                <a:solidFill>
                  <a:schemeClr val="accent2"/>
                </a:solidFill>
                <a:latin typeface="Times New Roman" pitchFamily="18" charset="0"/>
              </a:rPr>
              <a:t>	</a:t>
            </a:r>
            <a:r>
              <a:rPr lang="en-US" sz="2000" b="1" u="sng">
                <a:solidFill>
                  <a:schemeClr val="accent2"/>
                </a:solidFill>
                <a:latin typeface="Times New Roman" pitchFamily="18" charset="0"/>
              </a:rPr>
              <a:t>Data Yang Diperoleh</a:t>
            </a:r>
          </a:p>
        </p:txBody>
      </p:sp>
      <p:sp>
        <p:nvSpPr>
          <p:cNvPr id="41991" name="Rectangle 12"/>
          <p:cNvSpPr>
            <a:spLocks noChangeArrowheads="1"/>
          </p:cNvSpPr>
          <p:nvPr/>
        </p:nvSpPr>
        <p:spPr bwMode="auto">
          <a:xfrm>
            <a:off x="468313" y="5300663"/>
            <a:ext cx="7345362" cy="863600"/>
          </a:xfrm>
          <a:prstGeom prst="rect">
            <a:avLst/>
          </a:prstGeom>
          <a:noFill/>
          <a:ln w="9525">
            <a:noFill/>
            <a:miter lim="800000"/>
            <a:headEnd/>
            <a:tailEnd/>
          </a:ln>
        </p:spPr>
        <p:txBody>
          <a:bodyPr anchor="ctr"/>
          <a:lstStyle/>
          <a:p>
            <a:pPr marL="534988" indent="-534988" eaLnBrk="1" hangingPunct="1">
              <a:buFont typeface="Times New Roman" pitchFamily="18" charset="0"/>
              <a:buNone/>
              <a:tabLst>
                <a:tab pos="0" algn="l"/>
                <a:tab pos="534988" algn="l"/>
              </a:tabLst>
            </a:pPr>
            <a:r>
              <a:rPr lang="en-US" sz="2000">
                <a:latin typeface="Times New Roman" pitchFamily="18" charset="0"/>
              </a:rPr>
              <a:t>	LHR rata-rata </a:t>
            </a:r>
            <a:br>
              <a:rPr lang="en-US" sz="2000">
                <a:latin typeface="Times New Roman" pitchFamily="18" charset="0"/>
              </a:rPr>
            </a:br>
            <a:r>
              <a:rPr lang="en-US" sz="2000">
                <a:latin typeface="Times New Roman" pitchFamily="18" charset="0"/>
              </a:rPr>
              <a:t>Komposisi</a:t>
            </a:r>
            <a:br>
              <a:rPr lang="en-US" sz="2000">
                <a:latin typeface="Times New Roman" pitchFamily="18" charset="0"/>
              </a:rPr>
            </a:br>
            <a:r>
              <a:rPr lang="en-US" sz="2000">
                <a:latin typeface="Times New Roman" pitchFamily="18" charset="0"/>
              </a:rPr>
              <a:t>Distribusi arah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539750" y="333375"/>
            <a:ext cx="8013700" cy="2879725"/>
          </a:xfrm>
          <a:prstGeom prst="rect">
            <a:avLst/>
          </a:prstGeom>
          <a:noFill/>
          <a:ln w="9525">
            <a:noFill/>
            <a:miter lim="800000"/>
            <a:headEnd/>
            <a:tailEnd/>
          </a:ln>
        </p:spPr>
        <p:txBody>
          <a:bodyPr anchor="ctr"/>
          <a:lstStyle/>
          <a:p>
            <a:pPr marL="441325" indent="-441325" eaLnBrk="1" hangingPunct="1">
              <a:lnSpc>
                <a:spcPct val="120000"/>
              </a:lnSpc>
              <a:spcBef>
                <a:spcPct val="10000"/>
              </a:spcBef>
              <a:buFont typeface="Times New Roman" pitchFamily="18" charset="0"/>
              <a:buChar char="–"/>
              <a:tabLst>
                <a:tab pos="441325" algn="l"/>
              </a:tabLst>
            </a:pPr>
            <a:r>
              <a:rPr lang="en-US" sz="2400" b="1">
                <a:latin typeface="Times New Roman" pitchFamily="18" charset="0"/>
              </a:rPr>
              <a:t/>
            </a:r>
            <a:br>
              <a:rPr lang="en-US" sz="2400" b="1">
                <a:latin typeface="Times New Roman" pitchFamily="18" charset="0"/>
              </a:rPr>
            </a:br>
            <a:r>
              <a:rPr lang="en-US" sz="2400" b="1">
                <a:latin typeface="Times New Roman" pitchFamily="18" charset="0"/>
              </a:rPr>
              <a:t/>
            </a:r>
            <a:br>
              <a:rPr lang="en-US" sz="2400" b="1">
                <a:latin typeface="Times New Roman" pitchFamily="18" charset="0"/>
              </a:rPr>
            </a:br>
            <a:r>
              <a:rPr lang="en-US" sz="2400" b="1">
                <a:latin typeface="Times New Roman" pitchFamily="18" charset="0"/>
              </a:rPr>
              <a:t/>
            </a:r>
            <a:br>
              <a:rPr lang="en-US" sz="2400" b="1">
                <a:latin typeface="Times New Roman" pitchFamily="18" charset="0"/>
              </a:rPr>
            </a:br>
            <a:r>
              <a:rPr lang="en-US" sz="2400" b="1">
                <a:latin typeface="Times New Roman" pitchFamily="18" charset="0"/>
              </a:rPr>
              <a:t/>
            </a:r>
            <a:br>
              <a:rPr lang="en-US" sz="2400" b="1">
                <a:latin typeface="Times New Roman" pitchFamily="18" charset="0"/>
              </a:rPr>
            </a:br>
            <a:r>
              <a:rPr lang="en-US" sz="2400">
                <a:latin typeface="Times New Roman" pitchFamily="18" charset="0"/>
                <a:sym typeface="Wingdings 3" pitchFamily="18" charset="2"/>
              </a:rPr>
              <a:t>KONSTRUKSI TELFORD TERDIRI DARI BATU </a:t>
            </a:r>
            <a:br>
              <a:rPr lang="en-US" sz="2400">
                <a:latin typeface="Times New Roman" pitchFamily="18" charset="0"/>
                <a:sym typeface="Wingdings 3" pitchFamily="18" charset="2"/>
              </a:rPr>
            </a:br>
            <a:r>
              <a:rPr lang="en-US" sz="2400">
                <a:latin typeface="Times New Roman" pitchFamily="18" charset="0"/>
                <a:sym typeface="Wingdings 3" pitchFamily="18" charset="2"/>
              </a:rPr>
              <a:t/>
            </a:r>
            <a:br>
              <a:rPr lang="en-US" sz="2400">
                <a:latin typeface="Times New Roman" pitchFamily="18" charset="0"/>
                <a:sym typeface="Wingdings 3" pitchFamily="18" charset="2"/>
              </a:rPr>
            </a:br>
            <a:r>
              <a:rPr lang="en-US" sz="2400">
                <a:latin typeface="Times New Roman" pitchFamily="18" charset="0"/>
                <a:sym typeface="Wingdings 3" pitchFamily="18" charset="2"/>
              </a:rPr>
              <a:t/>
            </a:r>
            <a:br>
              <a:rPr lang="en-US" sz="2400">
                <a:latin typeface="Times New Roman" pitchFamily="18" charset="0"/>
                <a:sym typeface="Wingdings 3" pitchFamily="18" charset="2"/>
              </a:rPr>
            </a:br>
            <a:r>
              <a:rPr lang="en-US" sz="2400">
                <a:latin typeface="Times New Roman" pitchFamily="18" charset="0"/>
                <a:sym typeface="Wingdings 3" pitchFamily="18" charset="2"/>
              </a:rPr>
              <a:t/>
            </a:r>
            <a:br>
              <a:rPr lang="en-US" sz="2400">
                <a:latin typeface="Times New Roman" pitchFamily="18" charset="0"/>
                <a:sym typeface="Wingdings 3" pitchFamily="18" charset="2"/>
              </a:rPr>
            </a:br>
            <a:r>
              <a:rPr lang="en-US" sz="2400">
                <a:latin typeface="Times New Roman" pitchFamily="18" charset="0"/>
                <a:sym typeface="Wingdings 3" pitchFamily="18" charset="2"/>
              </a:rPr>
              <a:t>KONSTRUKSI TELFORD TERDIRI DARI BATU PECAH YANG DISUSUN TEGAK UK. 15/30 SAMPAI 25/30 DAN DITUTUPI DENGAN BATU KECIL AGAR RATA DAN ASPAL SEBAGAI PENGIKAT</a:t>
            </a:r>
            <a:br>
              <a:rPr lang="en-US" sz="2400">
                <a:latin typeface="Times New Roman" pitchFamily="18" charset="0"/>
                <a:sym typeface="Wingdings 3" pitchFamily="18" charset="2"/>
              </a:rPr>
            </a:br>
            <a:r>
              <a:rPr lang="en-US" sz="2400">
                <a:latin typeface="Times New Roman" pitchFamily="18" charset="0"/>
                <a:sym typeface="Wingdings 3" pitchFamily="18" charset="2"/>
              </a:rPr>
              <a:t>ASPAL SEBAGAI BAHAN PENGIKAT (ZAMA BABYLON 625 SM)</a:t>
            </a:r>
            <a:br>
              <a:rPr lang="en-US" sz="2400">
                <a:latin typeface="Times New Roman" pitchFamily="18" charset="0"/>
                <a:sym typeface="Wingdings 3" pitchFamily="18" charset="2"/>
              </a:rPr>
            </a:br>
            <a:r>
              <a:rPr lang="en-US" sz="2400">
                <a:latin typeface="Times New Roman" pitchFamily="18" charset="0"/>
                <a:sym typeface="Wingdings 3" pitchFamily="18" charset="2"/>
              </a:rPr>
              <a:t>SEMEN SEBAGAI BAHAN PENGIKAT (TAHUN 1828 DI LONDON)</a:t>
            </a:r>
            <a:br>
              <a:rPr lang="en-US" sz="2400">
                <a:latin typeface="Times New Roman" pitchFamily="18" charset="0"/>
                <a:sym typeface="Wingdings 3" pitchFamily="18" charset="2"/>
              </a:rPr>
            </a:br>
            <a:r>
              <a:rPr lang="en-US" sz="2400" b="1">
                <a:latin typeface="Times New Roman" pitchFamily="18" charset="0"/>
              </a:rPr>
              <a:t>DI INDONESIA</a:t>
            </a:r>
            <a:br>
              <a:rPr lang="en-US" sz="2400" b="1">
                <a:latin typeface="Times New Roman" pitchFamily="18" charset="0"/>
              </a:rPr>
            </a:br>
            <a:r>
              <a:rPr lang="en-US" sz="2400">
                <a:latin typeface="Times New Roman" pitchFamily="18" charset="0"/>
              </a:rPr>
              <a:t>JALAN DEANDLES DARI ANYER-PANARUKAN (1000 KM) ABAD 18 TANAM PAKSA</a:t>
            </a:r>
            <a:br>
              <a:rPr lang="en-US" sz="2400">
                <a:latin typeface="Times New Roman" pitchFamily="18" charset="0"/>
              </a:rPr>
            </a:br>
            <a:r>
              <a:rPr lang="en-US" sz="2400">
                <a:latin typeface="Times New Roman" pitchFamily="18" charset="0"/>
              </a:rPr>
              <a:t>ASPAL HOT MIX (PANAS) TH. 1975</a:t>
            </a:r>
            <a:br>
              <a:rPr lang="en-US" sz="2400">
                <a:latin typeface="Times New Roman" pitchFamily="18" charset="0"/>
              </a:rPr>
            </a:br>
            <a:r>
              <a:rPr lang="en-US" sz="2400">
                <a:latin typeface="Times New Roman" pitchFamily="18" charset="0"/>
              </a:rPr>
              <a:t>ASPAL BETON (AC) – TOL JAGORAWI</a:t>
            </a:r>
            <a:br>
              <a:rPr lang="en-US" sz="2400">
                <a:latin typeface="Times New Roman" pitchFamily="18" charset="0"/>
              </a:rPr>
            </a:br>
            <a:r>
              <a:rPr lang="en-US" sz="2400">
                <a:latin typeface="Times New Roman" pitchFamily="18" charset="0"/>
              </a:rPr>
              <a:t>CONCRETE PAVEMENT – TOL PROF. SEDIYATMO</a:t>
            </a:r>
            <a:br>
              <a:rPr lang="en-US" sz="2400">
                <a:latin typeface="Times New Roman" pitchFamily="18" charset="0"/>
              </a:rPr>
            </a:b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6513" y="188913"/>
            <a:ext cx="8229601" cy="431800"/>
          </a:xfrm>
        </p:spPr>
        <p:txBody>
          <a:bodyPr>
            <a:normAutofit/>
          </a:bodyPr>
          <a:lstStyle/>
          <a:p>
            <a:pPr algn="l" eaLnBrk="1" hangingPunct="1">
              <a:tabLst>
                <a:tab pos="441325" algn="l"/>
              </a:tabLst>
            </a:pPr>
            <a:r>
              <a:rPr lang="en-US" sz="2000" b="1" smtClean="0">
                <a:solidFill>
                  <a:schemeClr val="accent2"/>
                </a:solidFill>
                <a:latin typeface="Times New Roman" pitchFamily="18" charset="0"/>
              </a:rPr>
              <a:t> 	</a:t>
            </a:r>
            <a:r>
              <a:rPr lang="en-US" sz="2000" b="1" u="sng" smtClean="0">
                <a:solidFill>
                  <a:schemeClr val="accent2"/>
                </a:solidFill>
                <a:latin typeface="Times New Roman" pitchFamily="18" charset="0"/>
              </a:rPr>
              <a:t>Angka Ekivalensi Beban Sumbu</a:t>
            </a:r>
          </a:p>
        </p:txBody>
      </p:sp>
      <p:sp>
        <p:nvSpPr>
          <p:cNvPr id="43011" name="Rectangle 3"/>
          <p:cNvSpPr>
            <a:spLocks noChangeArrowheads="1"/>
          </p:cNvSpPr>
          <p:nvPr/>
        </p:nvSpPr>
        <p:spPr bwMode="auto">
          <a:xfrm>
            <a:off x="468313" y="549275"/>
            <a:ext cx="8675687" cy="1366838"/>
          </a:xfrm>
          <a:prstGeom prst="rect">
            <a:avLst/>
          </a:prstGeom>
          <a:noFill/>
          <a:ln w="9525">
            <a:noFill/>
            <a:miter lim="800000"/>
            <a:headEnd/>
            <a:tailEnd/>
          </a:ln>
        </p:spPr>
        <p:txBody>
          <a:bodyPr anchor="ctr"/>
          <a:lstStyle/>
          <a:p>
            <a:pPr eaLnBrk="1" hangingPunct="1">
              <a:buFont typeface="Times New Roman" pitchFamily="18" charset="0"/>
              <a:buNone/>
              <a:tabLst>
                <a:tab pos="0" algn="l"/>
                <a:tab pos="1800225" algn="l"/>
                <a:tab pos="5556250" algn="l"/>
              </a:tabLst>
            </a:pPr>
            <a:r>
              <a:rPr lang="en-US" sz="2000">
                <a:latin typeface="Times New Roman" pitchFamily="18" charset="0"/>
              </a:rPr>
              <a:t>Variasi: ukuran, berat total, konfigurasi &amp; beban sumbu dan daya</a:t>
            </a:r>
            <a:br>
              <a:rPr lang="en-US" sz="2000">
                <a:latin typeface="Times New Roman" pitchFamily="18" charset="0"/>
              </a:rPr>
            </a:br>
            <a:r>
              <a:rPr lang="en-US" sz="2000">
                <a:latin typeface="Times New Roman" pitchFamily="18" charset="0"/>
              </a:rPr>
              <a:t>Kelompok :	1. Mobil penumpang max. 2 ton	</a:t>
            </a:r>
            <a:br>
              <a:rPr lang="en-US" sz="2000">
                <a:latin typeface="Times New Roman" pitchFamily="18" charset="0"/>
              </a:rPr>
            </a:br>
            <a:r>
              <a:rPr lang="en-US" sz="2000">
                <a:latin typeface="Times New Roman" pitchFamily="18" charset="0"/>
              </a:rPr>
              <a:t>	2. Bus</a:t>
            </a:r>
            <a:br>
              <a:rPr lang="en-US" sz="2000">
                <a:latin typeface="Times New Roman" pitchFamily="18" charset="0"/>
              </a:rPr>
            </a:br>
            <a:r>
              <a:rPr lang="en-US" sz="2000">
                <a:latin typeface="Times New Roman" pitchFamily="18" charset="0"/>
              </a:rPr>
              <a:t>	3. Truk 2 as</a:t>
            </a:r>
          </a:p>
        </p:txBody>
      </p:sp>
      <p:sp>
        <p:nvSpPr>
          <p:cNvPr id="43012" name="Rectangle 6"/>
          <p:cNvSpPr>
            <a:spLocks noChangeArrowheads="1"/>
          </p:cNvSpPr>
          <p:nvPr/>
        </p:nvSpPr>
        <p:spPr bwMode="auto">
          <a:xfrm>
            <a:off x="0" y="2132013"/>
            <a:ext cx="9144000" cy="346075"/>
          </a:xfrm>
          <a:prstGeom prst="rect">
            <a:avLst/>
          </a:prstGeom>
          <a:noFill/>
          <a:ln w="9525">
            <a:noFill/>
            <a:miter lim="800000"/>
            <a:headEnd/>
            <a:tailEnd/>
          </a:ln>
        </p:spPr>
        <p:txBody>
          <a:bodyPr anchor="ctr"/>
          <a:lstStyle/>
          <a:p>
            <a:pPr eaLnBrk="1" hangingPunct="1">
              <a:tabLst>
                <a:tab pos="441325" algn="l"/>
              </a:tabLst>
            </a:pPr>
            <a:r>
              <a:rPr lang="en-US" sz="2000" b="1">
                <a:solidFill>
                  <a:schemeClr val="accent2"/>
                </a:solidFill>
                <a:latin typeface="Times New Roman" pitchFamily="18" charset="0"/>
              </a:rPr>
              <a:t>	</a:t>
            </a:r>
            <a:r>
              <a:rPr lang="en-US" sz="2000" b="1" u="sng">
                <a:solidFill>
                  <a:schemeClr val="accent2"/>
                </a:solidFill>
                <a:latin typeface="Times New Roman" pitchFamily="18" charset="0"/>
              </a:rPr>
              <a:t>Besar Beban</a:t>
            </a:r>
          </a:p>
        </p:txBody>
      </p:sp>
      <p:sp>
        <p:nvSpPr>
          <p:cNvPr id="43013" name="Rectangle 7"/>
          <p:cNvSpPr>
            <a:spLocks noChangeArrowheads="1"/>
          </p:cNvSpPr>
          <p:nvPr/>
        </p:nvSpPr>
        <p:spPr bwMode="auto">
          <a:xfrm>
            <a:off x="395288" y="2479675"/>
            <a:ext cx="8497887" cy="719138"/>
          </a:xfrm>
          <a:prstGeom prst="rect">
            <a:avLst/>
          </a:prstGeom>
          <a:noFill/>
          <a:ln w="9525">
            <a:noFill/>
            <a:miter lim="800000"/>
            <a:headEnd/>
            <a:tailEnd/>
          </a:ln>
        </p:spPr>
        <p:txBody>
          <a:bodyPr anchor="ctr"/>
          <a:lstStyle/>
          <a:p>
            <a:pPr eaLnBrk="1" hangingPunct="1">
              <a:buFont typeface="Times New Roman" pitchFamily="18" charset="0"/>
              <a:buNone/>
              <a:tabLst>
                <a:tab pos="0" algn="l"/>
              </a:tabLst>
            </a:pPr>
            <a:r>
              <a:rPr lang="en-US" sz="2000">
                <a:latin typeface="Times New Roman" pitchFamily="18" charset="0"/>
              </a:rPr>
              <a:t>Berat total, konfigurasi sumbu, bidang kontak, kecepatan beban standar</a:t>
            </a:r>
            <a:br>
              <a:rPr lang="en-US" sz="2000">
                <a:latin typeface="Times New Roman" pitchFamily="18" charset="0"/>
              </a:rPr>
            </a:br>
            <a:r>
              <a:rPr lang="en-US" sz="2000">
                <a:latin typeface="Times New Roman" pitchFamily="18" charset="0"/>
              </a:rPr>
              <a:t>merupakan beban sumbu tunggal roda ganda seberat 8,16 ton (18.000 pon)</a:t>
            </a:r>
          </a:p>
        </p:txBody>
      </p:sp>
      <p:sp>
        <p:nvSpPr>
          <p:cNvPr id="43014" name="Rectangle 8"/>
          <p:cNvSpPr>
            <a:spLocks noChangeArrowheads="1"/>
          </p:cNvSpPr>
          <p:nvPr/>
        </p:nvSpPr>
        <p:spPr bwMode="auto">
          <a:xfrm>
            <a:off x="395288" y="3846513"/>
            <a:ext cx="8748712" cy="863600"/>
          </a:xfrm>
          <a:prstGeom prst="rect">
            <a:avLst/>
          </a:prstGeom>
          <a:noFill/>
          <a:ln w="9525">
            <a:noFill/>
            <a:miter lim="800000"/>
            <a:headEnd/>
            <a:tailEnd/>
          </a:ln>
        </p:spPr>
        <p:txBody>
          <a:bodyPr anchor="ctr"/>
          <a:lstStyle/>
          <a:p>
            <a:pPr eaLnBrk="1" hangingPunct="1">
              <a:buFont typeface="Times New Roman" pitchFamily="18" charset="0"/>
              <a:buNone/>
            </a:pPr>
            <a:r>
              <a:rPr lang="en-US" sz="2000">
                <a:latin typeface="Times New Roman" pitchFamily="18" charset="0"/>
              </a:rPr>
              <a:t>Adalah angka yang menunjukkan jumah lintasan dari sumbu tunggal seberat 8,16 ton yang akan menyebabkan kerusakan yang sama atau penurunan indeks permukaan yang sama bila kendaraan tersebut lewat satu kali</a:t>
            </a:r>
          </a:p>
        </p:txBody>
      </p:sp>
      <p:sp>
        <p:nvSpPr>
          <p:cNvPr id="43015" name="Rectangle 9"/>
          <p:cNvSpPr>
            <a:spLocks noChangeArrowheads="1"/>
          </p:cNvSpPr>
          <p:nvPr/>
        </p:nvSpPr>
        <p:spPr bwMode="auto">
          <a:xfrm>
            <a:off x="-36513" y="3500438"/>
            <a:ext cx="9144001" cy="346075"/>
          </a:xfrm>
          <a:prstGeom prst="rect">
            <a:avLst/>
          </a:prstGeom>
          <a:noFill/>
          <a:ln w="9525">
            <a:noFill/>
            <a:miter lim="800000"/>
            <a:headEnd/>
            <a:tailEnd/>
          </a:ln>
        </p:spPr>
        <p:txBody>
          <a:bodyPr anchor="ctr"/>
          <a:lstStyle/>
          <a:p>
            <a:pPr eaLnBrk="1" hangingPunct="1">
              <a:tabLst>
                <a:tab pos="441325" algn="l"/>
              </a:tabLst>
            </a:pPr>
            <a:r>
              <a:rPr lang="en-US" sz="2000" b="1">
                <a:solidFill>
                  <a:schemeClr val="accent2"/>
                </a:solidFill>
                <a:latin typeface="Times New Roman" pitchFamily="18" charset="0"/>
              </a:rPr>
              <a:t>	</a:t>
            </a:r>
            <a:r>
              <a:rPr lang="en-US" sz="2000" b="1" u="sng">
                <a:solidFill>
                  <a:schemeClr val="accent2"/>
                </a:solidFill>
                <a:latin typeface="Times New Roman" pitchFamily="18" charset="0"/>
              </a:rPr>
              <a:t>Angka Ekivalen Kendaraan</a:t>
            </a:r>
          </a:p>
        </p:txBody>
      </p:sp>
      <p:pic>
        <p:nvPicPr>
          <p:cNvPr id="43016" name="Picture 15"/>
          <p:cNvPicPr>
            <a:picLocks noChangeAspect="1" noChangeArrowheads="1"/>
          </p:cNvPicPr>
          <p:nvPr/>
        </p:nvPicPr>
        <p:blipFill>
          <a:blip r:embed="rId2"/>
          <a:srcRect/>
          <a:stretch>
            <a:fillRect/>
          </a:stretch>
        </p:blipFill>
        <p:spPr bwMode="auto">
          <a:xfrm>
            <a:off x="539750" y="4797425"/>
            <a:ext cx="4429125" cy="752475"/>
          </a:xfrm>
          <a:prstGeom prst="rect">
            <a:avLst/>
          </a:prstGeom>
          <a:noFill/>
          <a:ln w="9525">
            <a:noFill/>
            <a:miter lim="800000"/>
            <a:headEnd/>
            <a:tailEnd/>
          </a:ln>
        </p:spPr>
      </p:pic>
      <p:pic>
        <p:nvPicPr>
          <p:cNvPr id="43017" name="Picture 16"/>
          <p:cNvPicPr>
            <a:picLocks noChangeAspect="1" noChangeArrowheads="1"/>
          </p:cNvPicPr>
          <p:nvPr/>
        </p:nvPicPr>
        <p:blipFill>
          <a:blip r:embed="rId3"/>
          <a:srcRect/>
          <a:stretch>
            <a:fillRect/>
          </a:stretch>
        </p:blipFill>
        <p:spPr bwMode="auto">
          <a:xfrm>
            <a:off x="539750" y="5648325"/>
            <a:ext cx="4981575" cy="733425"/>
          </a:xfrm>
          <a:prstGeom prst="rect">
            <a:avLst/>
          </a:prstGeom>
          <a:noFill/>
          <a:ln w="9525">
            <a:noFill/>
            <a:miter lim="800000"/>
            <a:headEnd/>
            <a:tailEnd/>
          </a:ln>
        </p:spPr>
      </p:pic>
      <p:sp>
        <p:nvSpPr>
          <p:cNvPr id="43018" name="Rectangle 17"/>
          <p:cNvSpPr>
            <a:spLocks noChangeArrowheads="1"/>
          </p:cNvSpPr>
          <p:nvPr/>
        </p:nvSpPr>
        <p:spPr bwMode="auto">
          <a:xfrm>
            <a:off x="5795963" y="908050"/>
            <a:ext cx="2808287" cy="936625"/>
          </a:xfrm>
          <a:prstGeom prst="rect">
            <a:avLst/>
          </a:prstGeom>
          <a:noFill/>
          <a:ln w="9525">
            <a:noFill/>
            <a:miter lim="800000"/>
            <a:headEnd/>
            <a:tailEnd/>
          </a:ln>
        </p:spPr>
        <p:txBody>
          <a:bodyPr anchor="ctr"/>
          <a:lstStyle/>
          <a:p>
            <a:pPr eaLnBrk="1" hangingPunct="1">
              <a:buFont typeface="Times New Roman" pitchFamily="18" charset="0"/>
              <a:buNone/>
              <a:tabLst>
                <a:tab pos="0" algn="l"/>
                <a:tab pos="365125" algn="l"/>
                <a:tab pos="1800225" algn="l"/>
                <a:tab pos="5556250" algn="l"/>
              </a:tabLst>
            </a:pPr>
            <a:r>
              <a:rPr lang="en-US" sz="2000">
                <a:latin typeface="Times New Roman" pitchFamily="18" charset="0"/>
              </a:rPr>
              <a:t>	4. Truk 3 as</a:t>
            </a:r>
            <a:br>
              <a:rPr lang="en-US" sz="2000">
                <a:latin typeface="Times New Roman" pitchFamily="18" charset="0"/>
              </a:rPr>
            </a:br>
            <a:r>
              <a:rPr lang="en-US" sz="2000">
                <a:latin typeface="Times New Roman" pitchFamily="18" charset="0"/>
              </a:rPr>
              <a:t>	5. Truk 5 as</a:t>
            </a:r>
            <a:br>
              <a:rPr lang="en-US" sz="2000">
                <a:latin typeface="Times New Roman" pitchFamily="18" charset="0"/>
              </a:rPr>
            </a:br>
            <a:r>
              <a:rPr lang="en-US" sz="2000">
                <a:latin typeface="Times New Roman" pitchFamily="18" charset="0"/>
              </a:rPr>
              <a:t>	6. Trailer</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395288" y="190500"/>
            <a:ext cx="8280400" cy="1222375"/>
          </a:xfrm>
          <a:prstGeom prst="rect">
            <a:avLst/>
          </a:prstGeom>
          <a:noFill/>
          <a:ln w="9525">
            <a:noFill/>
            <a:miter lim="800000"/>
            <a:headEnd/>
            <a:tailEnd/>
          </a:ln>
        </p:spPr>
        <p:txBody>
          <a:bodyPr/>
          <a:lstStyle/>
          <a:p>
            <a:pPr marL="1885950" indent="-1885950" eaLnBrk="1" hangingPunct="1">
              <a:spcBef>
                <a:spcPct val="20000"/>
              </a:spcBef>
              <a:tabLst>
                <a:tab pos="1614488" algn="l"/>
                <a:tab pos="2057400" algn="l"/>
              </a:tabLst>
            </a:pPr>
            <a:r>
              <a:rPr lang="en-US" sz="2000" b="1" u="sng">
                <a:latin typeface="Times New Roman" pitchFamily="18" charset="0"/>
              </a:rPr>
              <a:t>Angka Ekivalen Kendaraan</a:t>
            </a:r>
          </a:p>
          <a:p>
            <a:pPr marL="1885950" indent="-1885950" eaLnBrk="1" hangingPunct="1">
              <a:spcBef>
                <a:spcPct val="20000"/>
              </a:spcBef>
              <a:tabLst>
                <a:tab pos="1614488" algn="l"/>
                <a:tab pos="2057400" algn="l"/>
              </a:tabLst>
            </a:pPr>
            <a:r>
              <a:rPr lang="en-US" sz="2000">
                <a:latin typeface="Times New Roman" pitchFamily="18" charset="0"/>
              </a:rPr>
              <a:t>Merupakan jumlah angka ekivalen dari sumbu depan dan sumbu belakang</a:t>
            </a:r>
          </a:p>
          <a:p>
            <a:pPr marL="1885950" indent="-1885950" eaLnBrk="1" hangingPunct="1">
              <a:spcBef>
                <a:spcPct val="20000"/>
              </a:spcBef>
              <a:tabLst>
                <a:tab pos="1614488" algn="l"/>
                <a:tab pos="2057400" algn="l"/>
              </a:tabLst>
            </a:pPr>
            <a:r>
              <a:rPr lang="en-US" sz="2000">
                <a:latin typeface="Times New Roman" pitchFamily="18" charset="0"/>
              </a:rPr>
              <a:t>E truk = E sb depan – E sb belakang</a:t>
            </a:r>
          </a:p>
        </p:txBody>
      </p:sp>
      <p:sp>
        <p:nvSpPr>
          <p:cNvPr id="44035" name="Rectangle 4"/>
          <p:cNvSpPr>
            <a:spLocks noChangeArrowheads="1"/>
          </p:cNvSpPr>
          <p:nvPr/>
        </p:nvSpPr>
        <p:spPr bwMode="auto">
          <a:xfrm>
            <a:off x="395288" y="1268413"/>
            <a:ext cx="8374062" cy="2305050"/>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Berat Kendaraan</a:t>
            </a:r>
          </a:p>
          <a:p>
            <a:pPr marL="542925" indent="-542925" eaLnBrk="1" hangingPunct="1">
              <a:spcBef>
                <a:spcPct val="20000"/>
              </a:spcBef>
              <a:buClr>
                <a:schemeClr val="tx1"/>
              </a:buClr>
              <a:buFont typeface="Times New Roman" pitchFamily="18" charset="0"/>
              <a:buChar char="–"/>
              <a:tabLst>
                <a:tab pos="534988" algn="l"/>
              </a:tabLst>
            </a:pPr>
            <a:r>
              <a:rPr lang="en-US" sz="2000">
                <a:latin typeface="Times New Roman" pitchFamily="18" charset="0"/>
              </a:rPr>
              <a:t>Fungsi jalan</a:t>
            </a:r>
          </a:p>
          <a:p>
            <a:pPr marL="542925" indent="-542925" eaLnBrk="1" hangingPunct="1">
              <a:spcBef>
                <a:spcPct val="20000"/>
              </a:spcBef>
              <a:buClr>
                <a:schemeClr val="tx1"/>
              </a:buClr>
              <a:buFont typeface="Times New Roman" pitchFamily="18" charset="0"/>
              <a:buChar char="–"/>
              <a:tabLst>
                <a:tab pos="534988" algn="l"/>
              </a:tabLst>
            </a:pPr>
            <a:r>
              <a:rPr lang="en-US" sz="2000">
                <a:latin typeface="Times New Roman" pitchFamily="18" charset="0"/>
              </a:rPr>
              <a:t>Keadaan medan</a:t>
            </a:r>
          </a:p>
          <a:p>
            <a:pPr marL="542925" indent="-542925" eaLnBrk="1" hangingPunct="1">
              <a:spcBef>
                <a:spcPct val="20000"/>
              </a:spcBef>
              <a:buClr>
                <a:schemeClr val="tx1"/>
              </a:buClr>
              <a:buFont typeface="Times New Roman" pitchFamily="18" charset="0"/>
              <a:buChar char="–"/>
              <a:tabLst>
                <a:tab pos="534988" algn="l"/>
              </a:tabLst>
            </a:pPr>
            <a:r>
              <a:rPr lang="en-US" sz="2000">
                <a:latin typeface="Times New Roman" pitchFamily="18" charset="0"/>
              </a:rPr>
              <a:t>Kondisi jembatan</a:t>
            </a:r>
          </a:p>
          <a:p>
            <a:pPr marL="542925" indent="-542925" eaLnBrk="1" hangingPunct="1">
              <a:spcBef>
                <a:spcPct val="20000"/>
              </a:spcBef>
              <a:buClr>
                <a:schemeClr val="tx1"/>
              </a:buClr>
              <a:buFont typeface="Times New Roman" pitchFamily="18" charset="0"/>
              <a:buChar char="–"/>
              <a:tabLst>
                <a:tab pos="534988" algn="l"/>
              </a:tabLst>
            </a:pPr>
            <a:r>
              <a:rPr lang="en-US" sz="2000">
                <a:latin typeface="Times New Roman" pitchFamily="18" charset="0"/>
              </a:rPr>
              <a:t>Aktivitas ekonomi di daerah yang bersangkutan </a:t>
            </a:r>
          </a:p>
          <a:p>
            <a:pPr marL="542925" indent="-542925" eaLnBrk="1" hangingPunct="1">
              <a:spcBef>
                <a:spcPct val="20000"/>
              </a:spcBef>
              <a:buClr>
                <a:schemeClr val="tx1"/>
              </a:buClr>
              <a:buFont typeface="Times New Roman" pitchFamily="18" charset="0"/>
              <a:buChar char="–"/>
              <a:tabLst>
                <a:tab pos="534988" algn="l"/>
              </a:tabLst>
            </a:pPr>
            <a:r>
              <a:rPr lang="en-US" sz="2000">
                <a:latin typeface="Times New Roman" pitchFamily="18" charset="0"/>
              </a:rPr>
              <a:t>Perkembangan daerah</a:t>
            </a:r>
          </a:p>
          <a:p>
            <a:pPr marL="542925" indent="-542925" eaLnBrk="1" hangingPunct="1">
              <a:spcBef>
                <a:spcPct val="20000"/>
              </a:spcBef>
              <a:tabLst>
                <a:tab pos="534988" algn="l"/>
              </a:tabLst>
            </a:pPr>
            <a:endParaRPr lang="en-US" sz="2000">
              <a:latin typeface="Times New Roman" pitchFamily="18" charset="0"/>
            </a:endParaRPr>
          </a:p>
        </p:txBody>
      </p:sp>
      <p:sp>
        <p:nvSpPr>
          <p:cNvPr id="44036" name="Rectangle 7"/>
          <p:cNvSpPr>
            <a:spLocks noChangeArrowheads="1"/>
          </p:cNvSpPr>
          <p:nvPr/>
        </p:nvSpPr>
        <p:spPr bwMode="auto">
          <a:xfrm>
            <a:off x="395288" y="3644900"/>
            <a:ext cx="8374062" cy="792163"/>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Survey Timbang</a:t>
            </a:r>
          </a:p>
          <a:p>
            <a:pPr marL="542925" indent="-542925" eaLnBrk="1" hangingPunct="1">
              <a:spcBef>
                <a:spcPct val="20000"/>
              </a:spcBef>
              <a:tabLst>
                <a:tab pos="534988" algn="l"/>
              </a:tabLst>
            </a:pPr>
            <a:r>
              <a:rPr lang="en-US" sz="2000">
                <a:latin typeface="Times New Roman" pitchFamily="18" charset="0"/>
              </a:rPr>
              <a:t>Jalan 2 arah, beban beda, perlu penelitian seksama</a:t>
            </a:r>
          </a:p>
          <a:p>
            <a:pPr marL="542925" indent="-542925" eaLnBrk="1" hangingPunct="1">
              <a:spcBef>
                <a:spcPct val="20000"/>
              </a:spcBef>
              <a:tabLst>
                <a:tab pos="534988" algn="l"/>
              </a:tabLst>
            </a:pPr>
            <a:endParaRPr lang="en-US" sz="2000">
              <a:latin typeface="Times New Roman" pitchFamily="18" charset="0"/>
            </a:endParaRPr>
          </a:p>
        </p:txBody>
      </p:sp>
      <p:sp>
        <p:nvSpPr>
          <p:cNvPr id="44037" name="Rectangle 8"/>
          <p:cNvSpPr>
            <a:spLocks noChangeArrowheads="1"/>
          </p:cNvSpPr>
          <p:nvPr/>
        </p:nvSpPr>
        <p:spPr bwMode="auto">
          <a:xfrm>
            <a:off x="395288" y="4579938"/>
            <a:ext cx="8374062" cy="720725"/>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Alat timbang portable dilewati oleh kendaraan, Lokasi mudah dilihat</a:t>
            </a:r>
          </a:p>
          <a:p>
            <a:pPr marL="542925" indent="-542925" eaLnBrk="1" hangingPunct="1">
              <a:spcBef>
                <a:spcPct val="20000"/>
              </a:spcBef>
              <a:tabLst>
                <a:tab pos="534988" algn="l"/>
              </a:tabLst>
            </a:pPr>
            <a:endParaRPr lang="en-US" sz="2000">
              <a:latin typeface="Times New Roman" pitchFamily="18" charset="0"/>
            </a:endParaRPr>
          </a:p>
        </p:txBody>
      </p:sp>
      <p:sp>
        <p:nvSpPr>
          <p:cNvPr id="44038" name="Rectangle 9"/>
          <p:cNvSpPr>
            <a:spLocks noChangeArrowheads="1"/>
          </p:cNvSpPr>
          <p:nvPr/>
        </p:nvSpPr>
        <p:spPr bwMode="auto">
          <a:xfrm>
            <a:off x="395288" y="5372100"/>
            <a:ext cx="8374062" cy="720725"/>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Faktor pertumbuhan lalu lintas</a:t>
            </a:r>
          </a:p>
          <a:p>
            <a:pPr marL="542925" indent="-542925" eaLnBrk="1" hangingPunct="1">
              <a:spcBef>
                <a:spcPct val="20000"/>
              </a:spcBef>
              <a:tabLst>
                <a:tab pos="534988" algn="l"/>
              </a:tabLst>
            </a:pPr>
            <a:r>
              <a:rPr lang="en-US" sz="2000">
                <a:latin typeface="Times New Roman" pitchFamily="18" charset="0"/>
              </a:rPr>
              <a:t>Dipengarui oleh perkembangan daerah, ekomomi dinyatakan dalam % /tahun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95288" y="190500"/>
            <a:ext cx="8280400" cy="430213"/>
          </a:xfrm>
          <a:prstGeom prst="rect">
            <a:avLst/>
          </a:prstGeom>
          <a:noFill/>
          <a:ln w="9525">
            <a:noFill/>
            <a:miter lim="800000"/>
            <a:headEnd/>
            <a:tailEnd/>
          </a:ln>
        </p:spPr>
        <p:txBody>
          <a:bodyPr/>
          <a:lstStyle/>
          <a:p>
            <a:pPr marL="1885950" indent="-1885950" algn="ctr" eaLnBrk="1" hangingPunct="1">
              <a:spcBef>
                <a:spcPct val="20000"/>
              </a:spcBef>
              <a:tabLst>
                <a:tab pos="1614488" algn="l"/>
                <a:tab pos="2057400" algn="l"/>
              </a:tabLst>
            </a:pPr>
            <a:r>
              <a:rPr lang="en-US" sz="2800" b="1" u="sng">
                <a:latin typeface="Times New Roman" pitchFamily="18" charset="0"/>
              </a:rPr>
              <a:t>MATERIAL KONST. PERKERASAN</a:t>
            </a:r>
            <a:endParaRPr lang="en-US" sz="2800">
              <a:latin typeface="Times New Roman" pitchFamily="18" charset="0"/>
            </a:endParaRPr>
          </a:p>
        </p:txBody>
      </p:sp>
      <p:sp>
        <p:nvSpPr>
          <p:cNvPr id="45059" name="Rectangle 3"/>
          <p:cNvSpPr>
            <a:spLocks noChangeArrowheads="1"/>
          </p:cNvSpPr>
          <p:nvPr/>
        </p:nvSpPr>
        <p:spPr bwMode="auto">
          <a:xfrm>
            <a:off x="395288" y="1052513"/>
            <a:ext cx="8374062" cy="1512887"/>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Daya dukung dari 	- Klasifikasi &amp; CBR</a:t>
            </a:r>
          </a:p>
          <a:p>
            <a:pPr marL="542925" indent="-542925" eaLnBrk="1" hangingPunct="1">
              <a:spcBef>
                <a:spcPct val="20000"/>
              </a:spcBef>
              <a:tabLst>
                <a:tab pos="534988" algn="l"/>
              </a:tabLst>
            </a:pPr>
            <a:r>
              <a:rPr lang="en-US" sz="2000">
                <a:latin typeface="Times New Roman" pitchFamily="18" charset="0"/>
              </a:rPr>
              <a:t>					- Pembebenan plat uji</a:t>
            </a:r>
          </a:p>
          <a:p>
            <a:pPr marL="542925" indent="-542925" eaLnBrk="1" hangingPunct="1">
              <a:spcBef>
                <a:spcPct val="20000"/>
              </a:spcBef>
              <a:tabLst>
                <a:tab pos="534988" algn="l"/>
              </a:tabLst>
            </a:pPr>
            <a:r>
              <a:rPr lang="en-US" sz="2000">
                <a:latin typeface="Times New Roman" pitchFamily="18" charset="0"/>
              </a:rPr>
              <a:t>Klasifikasi tanah  	- Sistem UNIFIED</a:t>
            </a:r>
          </a:p>
          <a:p>
            <a:pPr marL="542925" indent="-542925" eaLnBrk="1" hangingPunct="1">
              <a:spcBef>
                <a:spcPct val="20000"/>
              </a:spcBef>
              <a:tabLst>
                <a:tab pos="534988" algn="l"/>
              </a:tabLst>
            </a:pPr>
            <a:r>
              <a:rPr lang="en-US" sz="2000">
                <a:latin typeface="Times New Roman" pitchFamily="18" charset="0"/>
              </a:rPr>
              <a:t>					- Sistem AASHTO</a:t>
            </a:r>
          </a:p>
        </p:txBody>
      </p:sp>
      <p:sp>
        <p:nvSpPr>
          <p:cNvPr id="45060" name="Rectangle 4"/>
          <p:cNvSpPr>
            <a:spLocks noChangeArrowheads="1"/>
          </p:cNvSpPr>
          <p:nvPr/>
        </p:nvSpPr>
        <p:spPr bwMode="auto">
          <a:xfrm>
            <a:off x="395288" y="2492375"/>
            <a:ext cx="8374062" cy="722313"/>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SISTEM UNIFIED OLEH CASAGRANDE</a:t>
            </a:r>
          </a:p>
          <a:p>
            <a:pPr marL="542925" indent="-542925" eaLnBrk="1" hangingPunct="1">
              <a:spcBef>
                <a:spcPct val="20000"/>
              </a:spcBef>
              <a:tabLst>
                <a:tab pos="534988" algn="l"/>
              </a:tabLst>
            </a:pPr>
            <a:r>
              <a:rPr lang="en-US" sz="2000">
                <a:latin typeface="Times New Roman" pitchFamily="18" charset="0"/>
              </a:rPr>
              <a:t>- Tanah butir kasar, halus, organik</a:t>
            </a:r>
          </a:p>
          <a:p>
            <a:pPr marL="542925" indent="-542925" eaLnBrk="1" hangingPunct="1">
              <a:spcBef>
                <a:spcPct val="20000"/>
              </a:spcBef>
              <a:tabLst>
                <a:tab pos="534988" algn="l"/>
              </a:tabLst>
            </a:pPr>
            <a:endParaRPr lang="en-US" sz="2000">
              <a:latin typeface="Times New Roman" pitchFamily="18" charset="0"/>
            </a:endParaRPr>
          </a:p>
        </p:txBody>
      </p:sp>
      <p:sp>
        <p:nvSpPr>
          <p:cNvPr id="45061" name="Rectangle 5"/>
          <p:cNvSpPr>
            <a:spLocks noChangeArrowheads="1"/>
          </p:cNvSpPr>
          <p:nvPr/>
        </p:nvSpPr>
        <p:spPr bwMode="auto">
          <a:xfrm>
            <a:off x="395288" y="3284538"/>
            <a:ext cx="8374062" cy="720725"/>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Butir kasar – sifat dari ukuran butir &amp; gradasi</a:t>
            </a:r>
          </a:p>
          <a:p>
            <a:pPr marL="542925" indent="-542925" eaLnBrk="1" hangingPunct="1">
              <a:spcBef>
                <a:spcPct val="20000"/>
              </a:spcBef>
              <a:tabLst>
                <a:tab pos="534988" algn="l"/>
              </a:tabLst>
            </a:pPr>
            <a:r>
              <a:rPr lang="en-US" sz="2000">
                <a:latin typeface="Times New Roman" pitchFamily="18" charset="0"/>
              </a:rPr>
              <a:t>Butir halus – sifat plastisnya</a:t>
            </a:r>
          </a:p>
          <a:p>
            <a:pPr marL="542925" indent="-542925" eaLnBrk="1" hangingPunct="1">
              <a:spcBef>
                <a:spcPct val="20000"/>
              </a:spcBef>
              <a:tabLst>
                <a:tab pos="534988" algn="l"/>
              </a:tabLst>
            </a:pPr>
            <a:endParaRPr lang="en-US" sz="2000">
              <a:latin typeface="Times New Roman" pitchFamily="18" charset="0"/>
            </a:endParaRPr>
          </a:p>
        </p:txBody>
      </p:sp>
      <p:sp>
        <p:nvSpPr>
          <p:cNvPr id="45062" name="Rectangle 7"/>
          <p:cNvSpPr>
            <a:spLocks noChangeArrowheads="1"/>
          </p:cNvSpPr>
          <p:nvPr/>
        </p:nvSpPr>
        <p:spPr bwMode="auto">
          <a:xfrm>
            <a:off x="250825" y="620713"/>
            <a:ext cx="8280400" cy="430212"/>
          </a:xfrm>
          <a:prstGeom prst="rect">
            <a:avLst/>
          </a:prstGeom>
          <a:noFill/>
          <a:ln w="9525">
            <a:noFill/>
            <a:miter lim="800000"/>
            <a:headEnd/>
            <a:tailEnd/>
          </a:ln>
        </p:spPr>
        <p:txBody>
          <a:bodyPr/>
          <a:lstStyle/>
          <a:p>
            <a:pPr marL="1885950" indent="-1885950" eaLnBrk="1" hangingPunct="1">
              <a:spcBef>
                <a:spcPct val="20000"/>
              </a:spcBef>
              <a:tabLst>
                <a:tab pos="1614488" algn="l"/>
                <a:tab pos="2057400" algn="l"/>
              </a:tabLst>
            </a:pPr>
            <a:r>
              <a:rPr lang="en-US" sz="2000" b="1" u="sng">
                <a:latin typeface="Times New Roman" pitchFamily="18" charset="0"/>
              </a:rPr>
              <a:t>MATERIAL KONST. PERKERASAN</a:t>
            </a:r>
            <a:endParaRPr lang="en-US" sz="2000">
              <a:latin typeface="Times New Roman" pitchFamily="18" charset="0"/>
            </a:endParaRPr>
          </a:p>
        </p:txBody>
      </p:sp>
      <p:graphicFrame>
        <p:nvGraphicFramePr>
          <p:cNvPr id="31783" name="Group 39"/>
          <p:cNvGraphicFramePr>
            <a:graphicFrameLocks noGrp="1"/>
          </p:cNvGraphicFramePr>
          <p:nvPr>
            <p:ph/>
          </p:nvPr>
        </p:nvGraphicFramePr>
        <p:xfrm>
          <a:off x="539750" y="4508500"/>
          <a:ext cx="8229600" cy="1584960"/>
        </p:xfrm>
        <a:graphic>
          <a:graphicData uri="http://schemas.openxmlformats.org/drawingml/2006/table">
            <a:tbl>
              <a:tblPr/>
              <a:tblGrid>
                <a:gridCol w="2743200"/>
                <a:gridCol w="2743200"/>
                <a:gridCol w="2743200"/>
              </a:tblGrid>
              <a:tr h="360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Gravel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Well Graded (W)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High Liquid Limit (H)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Sand (S)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Poor Graded (P)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Organik (O)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Sift/Moam (M)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Uniform Graded (U)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Clay (C)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Low Liquid Limit (L)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5085" name="Rectangle 34"/>
          <p:cNvSpPr>
            <a:spLocks noChangeArrowheads="1"/>
          </p:cNvSpPr>
          <p:nvPr/>
        </p:nvSpPr>
        <p:spPr bwMode="auto">
          <a:xfrm>
            <a:off x="446088" y="4148138"/>
            <a:ext cx="8374062" cy="360362"/>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Klasifikasi UNIFIED</a:t>
            </a:r>
          </a:p>
        </p:txBody>
      </p:sp>
      <p:sp>
        <p:nvSpPr>
          <p:cNvPr id="45086" name="Rectangle 38"/>
          <p:cNvSpPr>
            <a:spLocks noChangeArrowheads="1"/>
          </p:cNvSpPr>
          <p:nvPr/>
        </p:nvSpPr>
        <p:spPr bwMode="auto">
          <a:xfrm>
            <a:off x="395288" y="6165850"/>
            <a:ext cx="8374062" cy="360363"/>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Klasifikasi AASHTO terbagi atas 8 kelompok</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395288" y="190500"/>
            <a:ext cx="8280400" cy="430213"/>
          </a:xfrm>
          <a:prstGeom prst="rect">
            <a:avLst/>
          </a:prstGeom>
          <a:noFill/>
          <a:ln w="9525">
            <a:noFill/>
            <a:miter lim="800000"/>
            <a:headEnd/>
            <a:tailEnd/>
          </a:ln>
        </p:spPr>
        <p:txBody>
          <a:bodyPr/>
          <a:lstStyle/>
          <a:p>
            <a:pPr marL="1885950" indent="-1885950" algn="ctr" eaLnBrk="1" hangingPunct="1">
              <a:spcBef>
                <a:spcPct val="20000"/>
              </a:spcBef>
              <a:tabLst>
                <a:tab pos="1614488" algn="l"/>
                <a:tab pos="2057400" algn="l"/>
              </a:tabLst>
            </a:pPr>
            <a:r>
              <a:rPr lang="en-US" sz="2800" b="1" u="sng">
                <a:latin typeface="Times New Roman" pitchFamily="18" charset="0"/>
              </a:rPr>
              <a:t>KEPADATAN &amp; DAYA DUKUNG TANAH</a:t>
            </a:r>
            <a:endParaRPr lang="en-US" sz="2800">
              <a:latin typeface="Times New Roman" pitchFamily="18" charset="0"/>
            </a:endParaRPr>
          </a:p>
        </p:txBody>
      </p:sp>
      <p:sp>
        <p:nvSpPr>
          <p:cNvPr id="46083" name="Rectangle 3"/>
          <p:cNvSpPr>
            <a:spLocks noChangeArrowheads="1"/>
          </p:cNvSpPr>
          <p:nvPr/>
        </p:nvSpPr>
        <p:spPr bwMode="auto">
          <a:xfrm>
            <a:off x="395288" y="620713"/>
            <a:ext cx="8374062" cy="1512887"/>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Daya dukung tanah dasar 	- Jenis tanah</a:t>
            </a:r>
          </a:p>
          <a:p>
            <a:pPr marL="542925" indent="-542925" eaLnBrk="1" hangingPunct="1">
              <a:spcBef>
                <a:spcPct val="20000"/>
              </a:spcBef>
              <a:tabLst>
                <a:tab pos="534988" algn="l"/>
              </a:tabLst>
            </a:pPr>
            <a:r>
              <a:rPr lang="en-US" sz="2000">
                <a:latin typeface="Times New Roman" pitchFamily="18" charset="0"/>
              </a:rPr>
              <a:t>					- Tingkat kepadatan</a:t>
            </a:r>
          </a:p>
          <a:p>
            <a:pPr marL="542925" indent="-542925" eaLnBrk="1" hangingPunct="1">
              <a:spcBef>
                <a:spcPct val="20000"/>
              </a:spcBef>
              <a:tabLst>
                <a:tab pos="534988" algn="l"/>
              </a:tabLst>
            </a:pPr>
            <a:r>
              <a:rPr lang="en-US" sz="2000">
                <a:latin typeface="Times New Roman" pitchFamily="18" charset="0"/>
              </a:rPr>
              <a:t>					- Kadar air</a:t>
            </a:r>
          </a:p>
          <a:p>
            <a:pPr marL="542925" indent="-542925" eaLnBrk="1" hangingPunct="1">
              <a:spcBef>
                <a:spcPct val="20000"/>
              </a:spcBef>
              <a:tabLst>
                <a:tab pos="534988" algn="l"/>
              </a:tabLst>
            </a:pPr>
            <a:r>
              <a:rPr lang="en-US" sz="2000">
                <a:latin typeface="Times New Roman" pitchFamily="18" charset="0"/>
              </a:rPr>
              <a:t>					- Kondisi Drainase</a:t>
            </a:r>
          </a:p>
        </p:txBody>
      </p:sp>
      <p:sp>
        <p:nvSpPr>
          <p:cNvPr id="46084" name="Rectangle 4"/>
          <p:cNvSpPr>
            <a:spLocks noChangeArrowheads="1"/>
          </p:cNvSpPr>
          <p:nvPr/>
        </p:nvSpPr>
        <p:spPr bwMode="auto">
          <a:xfrm>
            <a:off x="323850" y="1989138"/>
            <a:ext cx="8820150" cy="2376487"/>
          </a:xfrm>
          <a:prstGeom prst="rect">
            <a:avLst/>
          </a:prstGeom>
          <a:noFill/>
          <a:ln w="9525">
            <a:noFill/>
            <a:miter lim="800000"/>
            <a:headEnd/>
            <a:tailEnd/>
          </a:ln>
        </p:spPr>
        <p:txBody>
          <a:bodyPr/>
          <a:lstStyle/>
          <a:p>
            <a:pPr eaLnBrk="1" hangingPunct="1">
              <a:spcBef>
                <a:spcPct val="20000"/>
              </a:spcBef>
              <a:tabLst>
                <a:tab pos="0" algn="l"/>
              </a:tabLst>
            </a:pPr>
            <a:r>
              <a:rPr lang="en-US" sz="2000">
                <a:latin typeface="Times New Roman" pitchFamily="18" charset="0"/>
              </a:rPr>
              <a:t>CBR (CALIFORNIA BEARING RATIO)</a:t>
            </a:r>
          </a:p>
          <a:p>
            <a:pPr eaLnBrk="1" hangingPunct="1">
              <a:spcBef>
                <a:spcPct val="20000"/>
              </a:spcBef>
              <a:tabLst>
                <a:tab pos="0" algn="l"/>
              </a:tabLst>
            </a:pPr>
            <a:r>
              <a:rPr lang="en-US" sz="2000">
                <a:latin typeface="Times New Roman" pitchFamily="18" charset="0"/>
              </a:rPr>
              <a:t>Perbandingan antara beban yang dibutuhkan untuk penetrasi Contoh tanah sebesar 0,1”/0,2” dengan beban yang ditahan batu pecah standar pada penetrasi  sebesar 0,1”/0,2” dinyatakan dalam persen.</a:t>
            </a:r>
          </a:p>
          <a:p>
            <a:pPr eaLnBrk="1" hangingPunct="1">
              <a:spcBef>
                <a:spcPct val="20000"/>
              </a:spcBef>
              <a:tabLst>
                <a:tab pos="0" algn="l"/>
              </a:tabLst>
            </a:pPr>
            <a:r>
              <a:rPr lang="en-US" sz="2000">
                <a:latin typeface="Times New Roman" pitchFamily="18" charset="0"/>
              </a:rPr>
              <a:t>CBR adalah nilai yang menyatakan kwalitas tanah dasar dibandingkan dengan bahan standar berupa batu pecah yang mempunyai nilai CBR sebesar 100% dalam memikul beban lalu lintas</a:t>
            </a:r>
          </a:p>
          <a:p>
            <a:pPr eaLnBrk="1" hangingPunct="1">
              <a:spcBef>
                <a:spcPct val="20000"/>
              </a:spcBef>
              <a:tabLst>
                <a:tab pos="0" algn="l"/>
              </a:tabLst>
            </a:pPr>
            <a:endParaRPr lang="en-US" sz="2000">
              <a:latin typeface="Times New Roman" pitchFamily="18" charset="0"/>
            </a:endParaRPr>
          </a:p>
        </p:txBody>
      </p:sp>
      <p:sp>
        <p:nvSpPr>
          <p:cNvPr id="46085" name="Rectangle 30"/>
          <p:cNvSpPr>
            <a:spLocks noChangeArrowheads="1"/>
          </p:cNvSpPr>
          <p:nvPr/>
        </p:nvSpPr>
        <p:spPr bwMode="auto">
          <a:xfrm>
            <a:off x="395288" y="6381750"/>
            <a:ext cx="8374062" cy="360363"/>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Agregat / Batuan</a:t>
            </a:r>
          </a:p>
        </p:txBody>
      </p:sp>
      <p:sp>
        <p:nvSpPr>
          <p:cNvPr id="46086" name="Rectangle 32"/>
          <p:cNvSpPr>
            <a:spLocks noChangeArrowheads="1"/>
          </p:cNvSpPr>
          <p:nvPr/>
        </p:nvSpPr>
        <p:spPr bwMode="auto">
          <a:xfrm>
            <a:off x="323850" y="4221163"/>
            <a:ext cx="8447088" cy="1800225"/>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Jenis CBR</a:t>
            </a:r>
          </a:p>
          <a:p>
            <a:pPr marL="542925" indent="-542925" eaLnBrk="1" hangingPunct="1">
              <a:spcBef>
                <a:spcPct val="20000"/>
              </a:spcBef>
              <a:tabLst>
                <a:tab pos="534988" algn="l"/>
              </a:tabLst>
            </a:pPr>
            <a:r>
              <a:rPr lang="en-US" sz="2000">
                <a:latin typeface="Times New Roman" pitchFamily="18" charset="0"/>
              </a:rPr>
              <a:t>Berdasarkan cara mendapatkan contoh tanahnya:</a:t>
            </a:r>
          </a:p>
          <a:p>
            <a:pPr marL="542925" indent="-542925" eaLnBrk="1" hangingPunct="1">
              <a:spcBef>
                <a:spcPct val="20000"/>
              </a:spcBef>
              <a:tabLst>
                <a:tab pos="534988" algn="l"/>
              </a:tabLst>
            </a:pPr>
            <a:r>
              <a:rPr lang="en-US" sz="2000">
                <a:latin typeface="Times New Roman" pitchFamily="18" charset="0"/>
              </a:rPr>
              <a:t>	- CBR Lapangan</a:t>
            </a:r>
          </a:p>
          <a:p>
            <a:pPr marL="542925" indent="-542925" eaLnBrk="1" hangingPunct="1">
              <a:spcBef>
                <a:spcPct val="20000"/>
              </a:spcBef>
              <a:tabLst>
                <a:tab pos="534988" algn="l"/>
              </a:tabLst>
            </a:pPr>
            <a:r>
              <a:rPr lang="en-US" sz="2000">
                <a:latin typeface="Times New Roman" pitchFamily="18" charset="0"/>
              </a:rPr>
              <a:t>	- CBR Lapangan rendahan</a:t>
            </a:r>
          </a:p>
          <a:p>
            <a:pPr marL="542925" indent="-542925" eaLnBrk="1" hangingPunct="1">
              <a:spcBef>
                <a:spcPct val="20000"/>
              </a:spcBef>
              <a:tabLst>
                <a:tab pos="534988" algn="l"/>
              </a:tabLst>
            </a:pPr>
            <a:r>
              <a:rPr lang="en-US" sz="2000">
                <a:latin typeface="Times New Roman" pitchFamily="18" charset="0"/>
              </a:rPr>
              <a:t>	- CBR Rencana Titik</a:t>
            </a:r>
          </a:p>
        </p:txBody>
      </p:sp>
      <p:sp>
        <p:nvSpPr>
          <p:cNvPr id="46087" name="Rectangle 33"/>
          <p:cNvSpPr>
            <a:spLocks noChangeArrowheads="1"/>
          </p:cNvSpPr>
          <p:nvPr/>
        </p:nvSpPr>
        <p:spPr bwMode="auto">
          <a:xfrm>
            <a:off x="395288" y="6021388"/>
            <a:ext cx="8374062" cy="360362"/>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Harga CBR lapangan dari data DCP</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23850" y="115888"/>
            <a:ext cx="8447088" cy="1800225"/>
          </a:xfrm>
          <a:prstGeom prst="rect">
            <a:avLst/>
          </a:prstGeom>
          <a:noFill/>
          <a:ln w="9525">
            <a:noFill/>
            <a:miter lim="800000"/>
            <a:headEnd/>
            <a:tailEnd/>
          </a:ln>
        </p:spPr>
        <p:txBody>
          <a:bodyPr/>
          <a:lstStyle/>
          <a:p>
            <a:pPr marL="900113" indent="-900113" eaLnBrk="1" hangingPunct="1">
              <a:spcBef>
                <a:spcPct val="20000"/>
              </a:spcBef>
              <a:tabLst>
                <a:tab pos="714375" algn="l"/>
              </a:tabLst>
            </a:pPr>
            <a:r>
              <a:rPr lang="en-US" sz="2000" b="1" u="sng">
                <a:solidFill>
                  <a:schemeClr val="accent2"/>
                </a:solidFill>
                <a:latin typeface="Times New Roman" pitchFamily="18" charset="0"/>
              </a:rPr>
              <a:t>Sifat Tanah Dasar</a:t>
            </a:r>
          </a:p>
          <a:p>
            <a:pPr marL="900113" indent="-900113" eaLnBrk="1" hangingPunct="1">
              <a:spcBef>
                <a:spcPct val="20000"/>
              </a:spcBef>
              <a:tabLst>
                <a:tab pos="714375" algn="l"/>
              </a:tabLst>
            </a:pPr>
            <a:r>
              <a:rPr lang="en-US" sz="2000">
                <a:latin typeface="Times New Roman" pitchFamily="18" charset="0"/>
              </a:rPr>
              <a:t>CBR	= California Bearing Ratio</a:t>
            </a:r>
          </a:p>
          <a:p>
            <a:pPr marL="900113" indent="-900113" eaLnBrk="1" hangingPunct="1">
              <a:spcBef>
                <a:spcPct val="20000"/>
              </a:spcBef>
              <a:tabLst>
                <a:tab pos="714375" algn="l"/>
              </a:tabLst>
            </a:pPr>
            <a:r>
              <a:rPr lang="en-US" sz="2000">
                <a:latin typeface="Times New Roman" pitchFamily="18" charset="0"/>
              </a:rPr>
              <a:t>Mr	= Resident Modulus</a:t>
            </a:r>
          </a:p>
          <a:p>
            <a:pPr marL="900113" indent="-900113" eaLnBrk="1" hangingPunct="1">
              <a:spcBef>
                <a:spcPct val="20000"/>
              </a:spcBef>
              <a:tabLst>
                <a:tab pos="714375" algn="l"/>
              </a:tabLst>
            </a:pPr>
            <a:r>
              <a:rPr lang="en-US" sz="2000">
                <a:latin typeface="Times New Roman" pitchFamily="18" charset="0"/>
              </a:rPr>
              <a:t>DCP	= Dynamic Cone Penetratimeter</a:t>
            </a:r>
          </a:p>
          <a:p>
            <a:pPr marL="900113" indent="-900113" eaLnBrk="1" hangingPunct="1">
              <a:spcBef>
                <a:spcPct val="20000"/>
              </a:spcBef>
              <a:tabLst>
                <a:tab pos="714375" algn="l"/>
              </a:tabLst>
            </a:pPr>
            <a:r>
              <a:rPr lang="en-US" sz="2000">
                <a:latin typeface="Times New Roman" pitchFamily="18" charset="0"/>
              </a:rPr>
              <a:t>k	= modulus tanah dasar</a:t>
            </a:r>
          </a:p>
        </p:txBody>
      </p:sp>
      <p:sp>
        <p:nvSpPr>
          <p:cNvPr id="47107" name="Rectangle 3"/>
          <p:cNvSpPr>
            <a:spLocks noChangeArrowheads="1"/>
          </p:cNvSpPr>
          <p:nvPr/>
        </p:nvSpPr>
        <p:spPr bwMode="auto">
          <a:xfrm>
            <a:off x="323850" y="2060575"/>
            <a:ext cx="8447088" cy="1512888"/>
          </a:xfrm>
          <a:prstGeom prst="rect">
            <a:avLst/>
          </a:prstGeom>
          <a:noFill/>
          <a:ln w="9525">
            <a:noFill/>
            <a:miter lim="800000"/>
            <a:headEnd/>
            <a:tailEnd/>
          </a:ln>
        </p:spPr>
        <p:txBody>
          <a:bodyPr/>
          <a:lstStyle/>
          <a:p>
            <a:pPr marL="900113" indent="-900113" eaLnBrk="1" hangingPunct="1">
              <a:spcBef>
                <a:spcPct val="20000"/>
              </a:spcBef>
              <a:tabLst>
                <a:tab pos="714375" algn="l"/>
              </a:tabLst>
            </a:pPr>
            <a:r>
              <a:rPr lang="en-US" sz="2000" b="1" u="sng">
                <a:solidFill>
                  <a:schemeClr val="accent2"/>
                </a:solidFill>
                <a:latin typeface="Times New Roman" pitchFamily="18" charset="0"/>
              </a:rPr>
              <a:t>CBR yang diambil</a:t>
            </a:r>
          </a:p>
          <a:p>
            <a:pPr marL="900113" indent="-900113" eaLnBrk="1" hangingPunct="1">
              <a:spcBef>
                <a:spcPct val="20000"/>
              </a:spcBef>
              <a:tabLst>
                <a:tab pos="714375" algn="l"/>
              </a:tabLst>
            </a:pPr>
            <a:r>
              <a:rPr lang="en-US" sz="2000">
                <a:latin typeface="Times New Roman" pitchFamily="18" charset="0"/>
              </a:rPr>
              <a:t>CBR	satu titik pengamatan</a:t>
            </a:r>
          </a:p>
          <a:p>
            <a:pPr marL="900113" indent="-900113" eaLnBrk="1" hangingPunct="1">
              <a:spcBef>
                <a:spcPct val="20000"/>
              </a:spcBef>
              <a:tabLst>
                <a:tab pos="714375" algn="l"/>
              </a:tabLst>
            </a:pPr>
            <a:r>
              <a:rPr lang="en-US" sz="2000">
                <a:latin typeface="Times New Roman" pitchFamily="18" charset="0"/>
              </a:rPr>
              <a:t>CBR	segmen jalan</a:t>
            </a:r>
          </a:p>
          <a:p>
            <a:pPr marL="900113" indent="-900113" eaLnBrk="1" hangingPunct="1">
              <a:spcBef>
                <a:spcPct val="20000"/>
              </a:spcBef>
              <a:tabLst>
                <a:tab pos="714375" algn="l"/>
              </a:tabLst>
            </a:pPr>
            <a:r>
              <a:rPr lang="en-US" sz="2000">
                <a:latin typeface="Times New Roman" pitchFamily="18" charset="0"/>
              </a:rPr>
              <a:t>	analitis dan grafis</a:t>
            </a:r>
          </a:p>
        </p:txBody>
      </p:sp>
      <p:sp>
        <p:nvSpPr>
          <p:cNvPr id="47108" name="Rectangle 4"/>
          <p:cNvSpPr>
            <a:spLocks noChangeArrowheads="1"/>
          </p:cNvSpPr>
          <p:nvPr/>
        </p:nvSpPr>
        <p:spPr bwMode="auto">
          <a:xfrm>
            <a:off x="323850" y="3573463"/>
            <a:ext cx="8447088" cy="1511300"/>
          </a:xfrm>
          <a:prstGeom prst="rect">
            <a:avLst/>
          </a:prstGeom>
          <a:noFill/>
          <a:ln w="9525">
            <a:noFill/>
            <a:miter lim="800000"/>
            <a:headEnd/>
            <a:tailEnd/>
          </a:ln>
        </p:spPr>
        <p:txBody>
          <a:bodyPr/>
          <a:lstStyle/>
          <a:p>
            <a:pPr marL="357188" indent="-357188" eaLnBrk="1" hangingPunct="1">
              <a:spcBef>
                <a:spcPct val="20000"/>
              </a:spcBef>
              <a:tabLst>
                <a:tab pos="357188" algn="l"/>
              </a:tabLst>
            </a:pPr>
            <a:r>
              <a:rPr lang="en-US" sz="2000" b="1" u="sng">
                <a:solidFill>
                  <a:schemeClr val="accent2"/>
                </a:solidFill>
                <a:latin typeface="Times New Roman" pitchFamily="18" charset="0"/>
              </a:rPr>
              <a:t>CBR untuk rencana harus diperhitungkan faktor</a:t>
            </a:r>
          </a:p>
          <a:p>
            <a:pPr marL="357188" indent="-357188" eaLnBrk="1" hangingPunct="1">
              <a:spcBef>
                <a:spcPct val="20000"/>
              </a:spcBef>
              <a:buFontTx/>
              <a:buChar char="•"/>
              <a:tabLst>
                <a:tab pos="357188" algn="l"/>
              </a:tabLst>
            </a:pPr>
            <a:r>
              <a:rPr lang="en-US" sz="2000">
                <a:latin typeface="Times New Roman" pitchFamily="18" charset="0"/>
              </a:rPr>
              <a:t>Kontrol saat pelaksanaan</a:t>
            </a:r>
          </a:p>
          <a:p>
            <a:pPr marL="357188" indent="-357188" eaLnBrk="1" hangingPunct="1">
              <a:spcBef>
                <a:spcPct val="20000"/>
              </a:spcBef>
              <a:buFontTx/>
              <a:buChar char="•"/>
              <a:tabLst>
                <a:tab pos="357188" algn="l"/>
              </a:tabLst>
            </a:pPr>
            <a:r>
              <a:rPr lang="en-US" sz="2000">
                <a:latin typeface="Times New Roman" pitchFamily="18" charset="0"/>
              </a:rPr>
              <a:t>Drainase</a:t>
            </a:r>
          </a:p>
          <a:p>
            <a:pPr marL="357188" indent="-357188" eaLnBrk="1" hangingPunct="1">
              <a:spcBef>
                <a:spcPct val="20000"/>
              </a:spcBef>
              <a:buFontTx/>
              <a:buChar char="•"/>
              <a:tabLst>
                <a:tab pos="357188" algn="l"/>
              </a:tabLst>
            </a:pPr>
            <a:r>
              <a:rPr lang="en-US" sz="2000">
                <a:latin typeface="Times New Roman" pitchFamily="18" charset="0"/>
              </a:rPr>
              <a:t>CBR yang kecil</a:t>
            </a:r>
          </a:p>
        </p:txBody>
      </p:sp>
      <p:sp>
        <p:nvSpPr>
          <p:cNvPr id="47109" name="Rectangle 5"/>
          <p:cNvSpPr>
            <a:spLocks noChangeArrowheads="1"/>
          </p:cNvSpPr>
          <p:nvPr/>
        </p:nvSpPr>
        <p:spPr bwMode="auto">
          <a:xfrm>
            <a:off x="323850" y="5229225"/>
            <a:ext cx="8447088" cy="1800225"/>
          </a:xfrm>
          <a:prstGeom prst="rect">
            <a:avLst/>
          </a:prstGeom>
          <a:noFill/>
          <a:ln w="9525">
            <a:noFill/>
            <a:miter lim="800000"/>
            <a:headEnd/>
            <a:tailEnd/>
          </a:ln>
        </p:spPr>
        <p:txBody>
          <a:bodyPr/>
          <a:lstStyle/>
          <a:p>
            <a:pPr marL="357188" indent="-357188" eaLnBrk="1" hangingPunct="1">
              <a:spcBef>
                <a:spcPct val="20000"/>
              </a:spcBef>
              <a:tabLst>
                <a:tab pos="357188" algn="l"/>
              </a:tabLst>
            </a:pPr>
            <a:r>
              <a:rPr lang="en-US" sz="2000" b="1" u="sng">
                <a:solidFill>
                  <a:schemeClr val="accent2"/>
                </a:solidFill>
                <a:latin typeface="Times New Roman" pitchFamily="18" charset="0"/>
              </a:rPr>
              <a:t>Kondisi Lingkungan</a:t>
            </a:r>
          </a:p>
          <a:p>
            <a:pPr marL="357188" indent="-357188" eaLnBrk="1" hangingPunct="1">
              <a:spcBef>
                <a:spcPct val="20000"/>
              </a:spcBef>
              <a:buFontTx/>
              <a:buAutoNum type="arabicPeriod"/>
              <a:tabLst>
                <a:tab pos="357188" algn="l"/>
              </a:tabLst>
            </a:pPr>
            <a:r>
              <a:rPr lang="en-US" sz="2000">
                <a:latin typeface="Times New Roman" pitchFamily="18" charset="0"/>
              </a:rPr>
              <a:t>Sifat teknis kons. &amp; material</a:t>
            </a:r>
          </a:p>
          <a:p>
            <a:pPr marL="357188" indent="-357188" eaLnBrk="1" hangingPunct="1">
              <a:spcBef>
                <a:spcPct val="20000"/>
              </a:spcBef>
              <a:buFontTx/>
              <a:buAutoNum type="arabicPeriod"/>
              <a:tabLst>
                <a:tab pos="357188" algn="l"/>
              </a:tabLst>
            </a:pPr>
            <a:r>
              <a:rPr lang="en-US" sz="2000">
                <a:latin typeface="Times New Roman" pitchFamily="18" charset="0"/>
              </a:rPr>
              <a:t>Pelapukan</a:t>
            </a:r>
          </a:p>
          <a:p>
            <a:pPr marL="357188" indent="-357188" eaLnBrk="1" hangingPunct="1">
              <a:spcBef>
                <a:spcPct val="20000"/>
              </a:spcBef>
              <a:buFontTx/>
              <a:buAutoNum type="arabicPeriod"/>
              <a:tabLst>
                <a:tab pos="357188" algn="l"/>
              </a:tabLst>
            </a:pPr>
            <a:r>
              <a:rPr lang="en-US" sz="2000">
                <a:latin typeface="Times New Roman" pitchFamily="18" charset="0"/>
              </a:rPr>
              <a:t>Penurunan tingkat kenyamanan air dan cuaca</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395288" y="119063"/>
            <a:ext cx="3313112" cy="357187"/>
          </a:xfrm>
          <a:prstGeom prst="rect">
            <a:avLst/>
          </a:prstGeom>
          <a:noFill/>
          <a:ln w="9525">
            <a:noFill/>
            <a:miter lim="800000"/>
            <a:headEnd/>
            <a:tailEnd/>
          </a:ln>
        </p:spPr>
        <p:txBody>
          <a:bodyPr/>
          <a:lstStyle/>
          <a:p>
            <a:pPr marL="609600" indent="-609600" eaLnBrk="1" hangingPunct="1">
              <a:spcBef>
                <a:spcPct val="20000"/>
              </a:spcBef>
              <a:tabLst>
                <a:tab pos="2865438" algn="l"/>
              </a:tabLst>
            </a:pPr>
            <a:r>
              <a:rPr lang="en-US" sz="2000" b="1">
                <a:latin typeface="Times New Roman" pitchFamily="18" charset="0"/>
              </a:rPr>
              <a:t>CONTOH PERHITUNGAN</a:t>
            </a:r>
          </a:p>
        </p:txBody>
      </p:sp>
      <p:sp>
        <p:nvSpPr>
          <p:cNvPr id="48131" name="Rectangle 3"/>
          <p:cNvSpPr>
            <a:spLocks noChangeArrowheads="1"/>
          </p:cNvSpPr>
          <p:nvPr/>
        </p:nvSpPr>
        <p:spPr bwMode="auto">
          <a:xfrm>
            <a:off x="395288" y="479425"/>
            <a:ext cx="8064500" cy="862013"/>
          </a:xfrm>
          <a:prstGeom prst="rect">
            <a:avLst/>
          </a:prstGeom>
          <a:noFill/>
          <a:ln w="9525">
            <a:noFill/>
            <a:miter lim="800000"/>
            <a:headEnd/>
            <a:tailEnd/>
          </a:ln>
        </p:spPr>
        <p:txBody>
          <a:bodyPr/>
          <a:lstStyle/>
          <a:p>
            <a:pPr marL="609600" indent="-609600" eaLnBrk="1" hangingPunct="1">
              <a:spcBef>
                <a:spcPct val="20000"/>
              </a:spcBef>
              <a:tabLst>
                <a:tab pos="2865438" algn="l"/>
              </a:tabLst>
            </a:pPr>
            <a:r>
              <a:rPr lang="en-US" sz="2000" b="1">
                <a:latin typeface="Times New Roman" pitchFamily="18" charset="0"/>
              </a:rPr>
              <a:t>Harga CBR : 4 ; 2 ; 3 ; 4 ; 4 ; 6 ;  8 ;  4 ; 5 ; 6 ; 5 ; 7 ; 8 ; 6 ; 7 ; 9 ; 5 </a:t>
            </a:r>
          </a:p>
          <a:p>
            <a:pPr marL="609600" indent="-609600" eaLnBrk="1" hangingPunct="1">
              <a:spcBef>
                <a:spcPct val="20000"/>
              </a:spcBef>
              <a:tabLst>
                <a:tab pos="2865438" algn="l"/>
              </a:tabLst>
            </a:pPr>
            <a:r>
              <a:rPr lang="en-US" sz="2000" b="1">
                <a:latin typeface="Times New Roman" pitchFamily="18" charset="0"/>
              </a:rPr>
              <a:t>Untuk segmen pertama 4 ; 2 ; 3 ; 4 ; 4 ; 6 ;  8 ;  4 sisa segmen kedua</a:t>
            </a:r>
          </a:p>
        </p:txBody>
      </p:sp>
      <p:graphicFrame>
        <p:nvGraphicFramePr>
          <p:cNvPr id="119812" name="Group 4"/>
          <p:cNvGraphicFramePr>
            <a:graphicFrameLocks noGrp="1"/>
          </p:cNvGraphicFramePr>
          <p:nvPr>
            <p:ph/>
          </p:nvPr>
        </p:nvGraphicFramePr>
        <p:xfrm>
          <a:off x="395288" y="1628775"/>
          <a:ext cx="8064500" cy="3078480"/>
        </p:xfrm>
        <a:graphic>
          <a:graphicData uri="http://schemas.openxmlformats.org/drawingml/2006/table">
            <a:tbl>
              <a:tblPr/>
              <a:tblGrid>
                <a:gridCol w="863600"/>
                <a:gridCol w="3384550"/>
                <a:gridCol w="3816350"/>
              </a:tblGrid>
              <a:tr h="688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CBR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Jumlah yang sama atau lebih besar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Persen (%) yang sama atau lebih besar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8/8 x 100% = 100 %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7/8 x 100% = 87,5 %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6/8 x 100% = 75 %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2/8 x 100% = 25 %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1/8 x 100% = 12,5 %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166" name="Rectangle 38"/>
          <p:cNvSpPr>
            <a:spLocks noChangeArrowheads="1"/>
          </p:cNvSpPr>
          <p:nvPr/>
        </p:nvSpPr>
        <p:spPr bwMode="auto">
          <a:xfrm>
            <a:off x="539750" y="5084763"/>
            <a:ext cx="7848600" cy="1190625"/>
          </a:xfrm>
          <a:prstGeom prst="rect">
            <a:avLst/>
          </a:prstGeom>
          <a:noFill/>
          <a:ln w="9525">
            <a:noFill/>
            <a:miter lim="800000"/>
            <a:headEnd/>
            <a:tailEnd/>
          </a:ln>
        </p:spPr>
        <p:txBody>
          <a:bodyPr>
            <a:spAutoFit/>
          </a:bodyPr>
          <a:lstStyle/>
          <a:p>
            <a:pPr eaLnBrk="1" hangingPunct="1"/>
            <a:r>
              <a:rPr lang="en-US" b="1">
                <a:latin typeface="Bookman Old Style" pitchFamily="18" charset="0"/>
              </a:rPr>
              <a:t>CBR rata-rata segmen pertama = (4+ 2 + 3 + 4 + 4 + 6 + 8 + 4 )/8         </a:t>
            </a:r>
          </a:p>
          <a:p>
            <a:pPr eaLnBrk="1" hangingPunct="1"/>
            <a:r>
              <a:rPr lang="en-US" b="1">
                <a:latin typeface="Bookman Old Style" pitchFamily="18" charset="0"/>
              </a:rPr>
              <a:t>                                                = 4,375</a:t>
            </a:r>
          </a:p>
          <a:p>
            <a:pPr eaLnBrk="1" hangingPunct="1"/>
            <a:r>
              <a:rPr lang="en-US" b="1">
                <a:latin typeface="Bookman Old Style" pitchFamily="18" charset="0"/>
              </a:rPr>
              <a:t>CBR segemen = CBR rata-rata – (BR maks – CBRmin)/R</a:t>
            </a:r>
          </a:p>
          <a:p>
            <a:pPr eaLnBrk="1" hangingPunct="1"/>
            <a:r>
              <a:rPr lang="en-US" b="1">
                <a:latin typeface="Bookman Old Style" pitchFamily="18" charset="0"/>
              </a:rPr>
              <a:t>                      = 4,375 – (8-2)/2,96 = 2,34 %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95288" y="190500"/>
            <a:ext cx="8280400" cy="430213"/>
          </a:xfrm>
          <a:prstGeom prst="rect">
            <a:avLst/>
          </a:prstGeom>
          <a:noFill/>
          <a:ln w="9525">
            <a:noFill/>
            <a:miter lim="800000"/>
            <a:headEnd/>
            <a:tailEnd/>
          </a:ln>
        </p:spPr>
        <p:txBody>
          <a:bodyPr/>
          <a:lstStyle/>
          <a:p>
            <a:pPr marL="1885950" indent="-1885950" eaLnBrk="1" hangingPunct="1">
              <a:spcBef>
                <a:spcPct val="20000"/>
              </a:spcBef>
              <a:tabLst>
                <a:tab pos="1614488" algn="l"/>
                <a:tab pos="2057400" algn="l"/>
              </a:tabLst>
            </a:pPr>
            <a:r>
              <a:rPr lang="en-US" sz="2000" b="1" u="sng">
                <a:solidFill>
                  <a:schemeClr val="accent2"/>
                </a:solidFill>
                <a:latin typeface="Times New Roman" pitchFamily="18" charset="0"/>
              </a:rPr>
              <a:t>Lintas Ekivalen</a:t>
            </a:r>
            <a:endParaRPr lang="en-US" sz="2000">
              <a:solidFill>
                <a:schemeClr val="accent2"/>
              </a:solidFill>
              <a:latin typeface="Times New Roman" pitchFamily="18" charset="0"/>
            </a:endParaRPr>
          </a:p>
        </p:txBody>
      </p:sp>
      <p:sp>
        <p:nvSpPr>
          <p:cNvPr id="49155" name="Rectangle 3"/>
          <p:cNvSpPr>
            <a:spLocks noChangeArrowheads="1"/>
          </p:cNvSpPr>
          <p:nvPr/>
        </p:nvSpPr>
        <p:spPr bwMode="auto">
          <a:xfrm>
            <a:off x="395288" y="620713"/>
            <a:ext cx="8374062" cy="360362"/>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Untuk perhitungan repetisi beban</a:t>
            </a:r>
          </a:p>
        </p:txBody>
      </p:sp>
      <p:sp>
        <p:nvSpPr>
          <p:cNvPr id="49156" name="Rectangle 6"/>
          <p:cNvSpPr>
            <a:spLocks noChangeArrowheads="1"/>
          </p:cNvSpPr>
          <p:nvPr/>
        </p:nvSpPr>
        <p:spPr bwMode="auto">
          <a:xfrm>
            <a:off x="323850" y="2205038"/>
            <a:ext cx="8447088" cy="1800225"/>
          </a:xfrm>
          <a:prstGeom prst="rect">
            <a:avLst/>
          </a:prstGeom>
          <a:noFill/>
          <a:ln w="9525">
            <a:noFill/>
            <a:miter lim="800000"/>
            <a:headEnd/>
            <a:tailEnd/>
          </a:ln>
        </p:spPr>
        <p:txBody>
          <a:bodyPr/>
          <a:lstStyle/>
          <a:p>
            <a:pPr marL="609600" indent="-609600" eaLnBrk="1" hangingPunct="1">
              <a:spcBef>
                <a:spcPct val="20000"/>
              </a:spcBef>
              <a:tabLst>
                <a:tab pos="534988" algn="l"/>
              </a:tabLst>
            </a:pPr>
            <a:r>
              <a:rPr lang="en-US" sz="2000" b="1" u="sng">
                <a:solidFill>
                  <a:schemeClr val="accent2"/>
                </a:solidFill>
                <a:latin typeface="Times New Roman" pitchFamily="18" charset="0"/>
              </a:rPr>
              <a:t>Lintas Ekivalen</a:t>
            </a:r>
          </a:p>
          <a:p>
            <a:pPr marL="609600" indent="-609600" eaLnBrk="1" hangingPunct="1">
              <a:spcBef>
                <a:spcPct val="20000"/>
              </a:spcBef>
              <a:buFontTx/>
              <a:buAutoNum type="arabicPeriod"/>
              <a:tabLst>
                <a:tab pos="534988" algn="l"/>
              </a:tabLst>
            </a:pPr>
            <a:r>
              <a:rPr lang="en-US" sz="2000">
                <a:latin typeface="Times New Roman" pitchFamily="18" charset="0"/>
              </a:rPr>
              <a:t>Jumlah kendaraan 1 hari/2 arah/ total lajur</a:t>
            </a:r>
          </a:p>
          <a:p>
            <a:pPr marL="609600" indent="-609600" eaLnBrk="1" hangingPunct="1">
              <a:spcBef>
                <a:spcPct val="20000"/>
              </a:spcBef>
              <a:buFontTx/>
              <a:buAutoNum type="arabicPeriod"/>
              <a:tabLst>
                <a:tab pos="534988" algn="l"/>
              </a:tabLst>
            </a:pPr>
            <a:r>
              <a:rPr lang="en-US" sz="2000">
                <a:latin typeface="Times New Roman" pitchFamily="18" charset="0"/>
              </a:rPr>
              <a:t>Tentukan berat &amp; angka ekivalen</a:t>
            </a:r>
          </a:p>
          <a:p>
            <a:pPr marL="609600" indent="-609600" eaLnBrk="1" hangingPunct="1">
              <a:spcBef>
                <a:spcPct val="20000"/>
              </a:spcBef>
              <a:buFontTx/>
              <a:buAutoNum type="arabicPeriod"/>
              <a:tabLst>
                <a:tab pos="534988" algn="l"/>
              </a:tabLst>
            </a:pPr>
            <a:r>
              <a:rPr lang="en-US" sz="2000">
                <a:latin typeface="Times New Roman" pitchFamily="18" charset="0"/>
              </a:rPr>
              <a:t>Persentase kendaraan pada lajur rencana</a:t>
            </a:r>
          </a:p>
          <a:p>
            <a:pPr marL="609600" indent="-609600" eaLnBrk="1" hangingPunct="1">
              <a:spcBef>
                <a:spcPct val="20000"/>
              </a:spcBef>
              <a:buFontTx/>
              <a:buAutoNum type="arabicPeriod"/>
              <a:tabLst>
                <a:tab pos="534988" algn="l"/>
              </a:tabLst>
            </a:pPr>
            <a:r>
              <a:rPr lang="en-US" sz="2000">
                <a:latin typeface="Times New Roman" pitchFamily="18" charset="0"/>
              </a:rPr>
              <a:t>Faktor pertumbuhan lalu lintas = r</a:t>
            </a:r>
          </a:p>
        </p:txBody>
      </p:sp>
      <p:sp>
        <p:nvSpPr>
          <p:cNvPr id="49157" name="Rectangle 7"/>
          <p:cNvSpPr>
            <a:spLocks noChangeArrowheads="1"/>
          </p:cNvSpPr>
          <p:nvPr/>
        </p:nvSpPr>
        <p:spPr bwMode="auto">
          <a:xfrm>
            <a:off x="395288" y="4508500"/>
            <a:ext cx="8374062" cy="1944688"/>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400">
                <a:latin typeface="Times New Roman" pitchFamily="18" charset="0"/>
              </a:rPr>
              <a:t>LEP		=    A x E x C x (1+r)</a:t>
            </a:r>
            <a:r>
              <a:rPr lang="en-US" sz="2400" baseline="30000">
                <a:latin typeface="Times New Roman" pitchFamily="18" charset="0"/>
              </a:rPr>
              <a:t>n</a:t>
            </a:r>
          </a:p>
          <a:p>
            <a:pPr marL="542925" indent="-542925" eaLnBrk="1" hangingPunct="1">
              <a:spcBef>
                <a:spcPct val="20000"/>
              </a:spcBef>
              <a:tabLst>
                <a:tab pos="534988" algn="l"/>
              </a:tabLst>
            </a:pPr>
            <a:r>
              <a:rPr lang="en-US" sz="2400">
                <a:latin typeface="Times New Roman" pitchFamily="18" charset="0"/>
              </a:rPr>
              <a:t>LEA 	=    LEP (1 + r)</a:t>
            </a:r>
            <a:r>
              <a:rPr lang="en-US" sz="2400" baseline="30000">
                <a:latin typeface="Times New Roman" pitchFamily="18" charset="0"/>
              </a:rPr>
              <a:t>n</a:t>
            </a:r>
          </a:p>
          <a:p>
            <a:pPr marL="542925" indent="-542925" eaLnBrk="1" hangingPunct="1">
              <a:spcBef>
                <a:spcPct val="20000"/>
              </a:spcBef>
              <a:tabLst>
                <a:tab pos="534988" algn="l"/>
              </a:tabLst>
            </a:pPr>
            <a:r>
              <a:rPr lang="en-US" sz="2400">
                <a:latin typeface="Times New Roman" pitchFamily="18" charset="0"/>
              </a:rPr>
              <a:t>LET	=    (LEP+LEA)/2</a:t>
            </a:r>
          </a:p>
          <a:p>
            <a:pPr marL="542925" indent="-542925" eaLnBrk="1" hangingPunct="1">
              <a:spcBef>
                <a:spcPct val="20000"/>
              </a:spcBef>
              <a:tabLst>
                <a:tab pos="534988" algn="l"/>
              </a:tabLst>
            </a:pPr>
            <a:r>
              <a:rPr lang="en-US" sz="2400">
                <a:latin typeface="Times New Roman" pitchFamily="18" charset="0"/>
              </a:rPr>
              <a:t>LER 	=     LET x  FP dimana FP = UR/10</a:t>
            </a:r>
          </a:p>
        </p:txBody>
      </p:sp>
      <p:sp>
        <p:nvSpPr>
          <p:cNvPr id="49158" name="Rectangle 8"/>
          <p:cNvSpPr>
            <a:spLocks noChangeArrowheads="1"/>
          </p:cNvSpPr>
          <p:nvPr/>
        </p:nvSpPr>
        <p:spPr bwMode="auto">
          <a:xfrm>
            <a:off x="395288" y="1125538"/>
            <a:ext cx="8374062" cy="360362"/>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LEP      LEA     LE selama umur rencana (AE 18 KSAL)</a:t>
            </a:r>
          </a:p>
        </p:txBody>
      </p:sp>
      <p:sp>
        <p:nvSpPr>
          <p:cNvPr id="49159" name="Rectangle 9"/>
          <p:cNvSpPr>
            <a:spLocks noChangeArrowheads="1"/>
          </p:cNvSpPr>
          <p:nvPr/>
        </p:nvSpPr>
        <p:spPr bwMode="auto">
          <a:xfrm>
            <a:off x="395288" y="1412875"/>
            <a:ext cx="8424862" cy="720725"/>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Yang diperhitungkan adalah lajur rencana</a:t>
            </a:r>
          </a:p>
          <a:p>
            <a:pPr marL="542925" indent="-542925" eaLnBrk="1" hangingPunct="1">
              <a:spcBef>
                <a:spcPct val="20000"/>
              </a:spcBef>
              <a:tabLst>
                <a:tab pos="534988" algn="l"/>
              </a:tabLst>
            </a:pPr>
            <a:r>
              <a:rPr lang="en-US" sz="2000">
                <a:latin typeface="Times New Roman" pitchFamily="18" charset="0"/>
              </a:rPr>
              <a:t>Perlu C (koefisien distribusi kendaraan)</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4638"/>
            <a:ext cx="8229600" cy="2867025"/>
          </a:xfrm>
        </p:spPr>
        <p:txBody>
          <a:bodyPr>
            <a:normAutofit/>
          </a:bodyPr>
          <a:lstStyle/>
          <a:p>
            <a:pPr algn="l" eaLnBrk="1" hangingPunct="1">
              <a:tabLst>
                <a:tab pos="914400" algn="l"/>
                <a:tab pos="4121150" algn="l"/>
              </a:tabLst>
            </a:pPr>
            <a:r>
              <a:rPr lang="en-US" sz="2000" b="1" smtClean="0"/>
              <a:t>	          Penentuan Jumlah Lajur</a:t>
            </a:r>
            <a:br>
              <a:rPr lang="en-US" sz="2000" b="1" smtClean="0"/>
            </a:br>
            <a:r>
              <a:rPr lang="en-US" sz="2000" b="1" smtClean="0"/>
              <a:t>Lebar perkerasan (L) 	Jumlah lajur</a:t>
            </a:r>
            <a:br>
              <a:rPr lang="en-US" sz="2000" b="1" smtClean="0"/>
            </a:br>
            <a:r>
              <a:rPr lang="en-US" sz="2000" b="1" smtClean="0"/>
              <a:t>           L &lt;  5,5 m		1 lajur</a:t>
            </a:r>
            <a:br>
              <a:rPr lang="en-US" sz="2000" b="1" smtClean="0"/>
            </a:br>
            <a:r>
              <a:rPr lang="en-US" sz="2000" b="1" smtClean="0"/>
              <a:t>  5,5   m &lt; L &lt; 8,25 m		2 lajur </a:t>
            </a:r>
            <a:br>
              <a:rPr lang="en-US" sz="2000" b="1" smtClean="0"/>
            </a:br>
            <a:r>
              <a:rPr lang="en-US" sz="2000" b="1" smtClean="0"/>
              <a:t>  8,25 m &lt; L &lt; 11,25 m		3 lajur </a:t>
            </a:r>
            <a:br>
              <a:rPr lang="en-US" sz="2000" b="1" smtClean="0"/>
            </a:br>
            <a:r>
              <a:rPr lang="en-US" sz="2000" b="1" smtClean="0"/>
              <a:t>11,25 m &lt; L &lt; 15,00 m		4 lajur </a:t>
            </a:r>
            <a:br>
              <a:rPr lang="en-US" sz="2000" b="1" smtClean="0"/>
            </a:br>
            <a:r>
              <a:rPr lang="en-US" sz="2000" b="1" smtClean="0"/>
              <a:t>15,00 m &lt; L &lt; 18,75 m		5 lajur </a:t>
            </a:r>
            <a:br>
              <a:rPr lang="en-US" sz="2000" b="1" smtClean="0"/>
            </a:br>
            <a:r>
              <a:rPr lang="en-US" sz="2000" b="1" smtClean="0"/>
              <a:t>18,75 m &lt; L &lt; 22,00 m		6 lajur </a:t>
            </a:r>
            <a:br>
              <a:rPr lang="en-US" sz="2000" b="1" smtClean="0"/>
            </a:br>
            <a:endParaRPr lang="en-US" sz="2000" b="1" smtClean="0"/>
          </a:p>
        </p:txBody>
      </p:sp>
      <p:sp>
        <p:nvSpPr>
          <p:cNvPr id="50179" name="Rectangle 3"/>
          <p:cNvSpPr>
            <a:spLocks noGrp="1" noChangeArrowheads="1"/>
          </p:cNvSpPr>
          <p:nvPr>
            <p:ph idx="1"/>
          </p:nvPr>
        </p:nvSpPr>
        <p:spPr>
          <a:xfrm>
            <a:off x="468313" y="3284538"/>
            <a:ext cx="8229600" cy="3384550"/>
          </a:xfrm>
        </p:spPr>
        <p:txBody>
          <a:bodyPr>
            <a:normAutofit/>
          </a:bodyPr>
          <a:lstStyle/>
          <a:p>
            <a:pPr eaLnBrk="1" hangingPunct="1">
              <a:lnSpc>
                <a:spcPct val="80000"/>
              </a:lnSpc>
              <a:buFontTx/>
              <a:buNone/>
            </a:pPr>
            <a:r>
              <a:rPr lang="en-US" sz="1800" b="1" smtClean="0"/>
              <a:t>		</a:t>
            </a:r>
            <a:r>
              <a:rPr lang="en-US" sz="2400" b="1" smtClean="0"/>
              <a:t>Koefisien distribusi ke lajur rencana</a:t>
            </a:r>
            <a:r>
              <a:rPr lang="en-US" sz="2400" smtClean="0"/>
              <a:t> </a:t>
            </a:r>
          </a:p>
          <a:p>
            <a:pPr eaLnBrk="1" hangingPunct="1">
              <a:lnSpc>
                <a:spcPct val="80000"/>
              </a:lnSpc>
              <a:buFontTx/>
              <a:buNone/>
            </a:pPr>
            <a:endParaRPr lang="en-US" sz="2400" b="1" smtClean="0"/>
          </a:p>
          <a:p>
            <a:pPr eaLnBrk="1" hangingPunct="1">
              <a:lnSpc>
                <a:spcPct val="80000"/>
              </a:lnSpc>
              <a:buFontTx/>
              <a:buNone/>
            </a:pPr>
            <a:r>
              <a:rPr lang="en-US" sz="2000" b="1" smtClean="0"/>
              <a:t>Jumlah Lajur		Kendaraan ringan	Kendaraan berat</a:t>
            </a:r>
          </a:p>
          <a:p>
            <a:pPr eaLnBrk="1" hangingPunct="1">
              <a:lnSpc>
                <a:spcPct val="80000"/>
              </a:lnSpc>
              <a:buFontTx/>
              <a:buNone/>
            </a:pPr>
            <a:r>
              <a:rPr lang="en-US" sz="2000" b="1" smtClean="0"/>
              <a:t>				1 arah	  2 arah		1 arah	 2 arah</a:t>
            </a:r>
          </a:p>
          <a:p>
            <a:pPr eaLnBrk="1" hangingPunct="1">
              <a:lnSpc>
                <a:spcPct val="80000"/>
              </a:lnSpc>
              <a:buFontTx/>
              <a:buNone/>
            </a:pPr>
            <a:r>
              <a:rPr lang="en-US" sz="2000" b="1" smtClean="0"/>
              <a:t>1 lajur			1,00	    1,00		1,00	   1,00	</a:t>
            </a:r>
          </a:p>
          <a:p>
            <a:pPr eaLnBrk="1" hangingPunct="1">
              <a:lnSpc>
                <a:spcPct val="80000"/>
              </a:lnSpc>
              <a:buFontTx/>
              <a:buNone/>
            </a:pPr>
            <a:r>
              <a:rPr lang="en-US" sz="2000" b="1" smtClean="0"/>
              <a:t>2 lajur			0,60	    0,50		0,70	   0,50	</a:t>
            </a:r>
          </a:p>
          <a:p>
            <a:pPr eaLnBrk="1" hangingPunct="1">
              <a:lnSpc>
                <a:spcPct val="80000"/>
              </a:lnSpc>
              <a:buFontTx/>
              <a:buNone/>
            </a:pPr>
            <a:r>
              <a:rPr lang="en-US" sz="2000" b="1" smtClean="0"/>
              <a:t>3 lajur			0,40	    0,40		0,50	   0,475	</a:t>
            </a:r>
          </a:p>
          <a:p>
            <a:pPr eaLnBrk="1" hangingPunct="1">
              <a:lnSpc>
                <a:spcPct val="80000"/>
              </a:lnSpc>
              <a:buFontTx/>
              <a:buNone/>
            </a:pPr>
            <a:r>
              <a:rPr lang="en-US" sz="2000" b="1" smtClean="0"/>
              <a:t>4 lajur				    0,30			   0,45	</a:t>
            </a:r>
          </a:p>
          <a:p>
            <a:pPr eaLnBrk="1" hangingPunct="1">
              <a:lnSpc>
                <a:spcPct val="80000"/>
              </a:lnSpc>
              <a:buFontTx/>
              <a:buNone/>
            </a:pPr>
            <a:r>
              <a:rPr lang="en-US" sz="2000" b="1" smtClean="0"/>
              <a:t>5 lajur				    0,25			   0,425	</a:t>
            </a:r>
          </a:p>
          <a:p>
            <a:pPr eaLnBrk="1" hangingPunct="1">
              <a:lnSpc>
                <a:spcPct val="80000"/>
              </a:lnSpc>
              <a:buFontTx/>
              <a:buNone/>
            </a:pPr>
            <a:r>
              <a:rPr lang="en-US" sz="2000" b="1" smtClean="0"/>
              <a:t>6 lajur				    0,20			   0,40	</a:t>
            </a:r>
            <a:r>
              <a:rPr lang="en-US" sz="1600" smtClean="0"/>
              <a: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95288" y="-26988"/>
            <a:ext cx="8280400" cy="430213"/>
          </a:xfrm>
          <a:prstGeom prst="rect">
            <a:avLst/>
          </a:prstGeom>
          <a:noFill/>
          <a:ln w="9525">
            <a:noFill/>
            <a:miter lim="800000"/>
            <a:headEnd/>
            <a:tailEnd/>
          </a:ln>
        </p:spPr>
        <p:txBody>
          <a:bodyPr/>
          <a:lstStyle/>
          <a:p>
            <a:pPr marL="1885950" indent="-1885950" algn="ctr" eaLnBrk="1" hangingPunct="1">
              <a:spcBef>
                <a:spcPct val="20000"/>
              </a:spcBef>
              <a:tabLst>
                <a:tab pos="1614488" algn="l"/>
                <a:tab pos="2057400" algn="l"/>
              </a:tabLst>
            </a:pPr>
            <a:r>
              <a:rPr lang="en-US" sz="2800" b="1" u="sng">
                <a:latin typeface="Times New Roman" pitchFamily="18" charset="0"/>
              </a:rPr>
              <a:t>PERC. TEBAL PERKERASAN LENTUR</a:t>
            </a:r>
          </a:p>
          <a:p>
            <a:pPr marL="1885950" indent="-1885950" algn="ctr" eaLnBrk="1" hangingPunct="1">
              <a:spcBef>
                <a:spcPct val="20000"/>
              </a:spcBef>
              <a:tabLst>
                <a:tab pos="1614488" algn="l"/>
                <a:tab pos="2057400" algn="l"/>
              </a:tabLst>
            </a:pPr>
            <a:r>
              <a:rPr lang="en-US" sz="2800" b="1" u="sng">
                <a:latin typeface="Times New Roman" pitchFamily="18" charset="0"/>
              </a:rPr>
              <a:t>(JALAN BARU)</a:t>
            </a:r>
            <a:endParaRPr lang="en-US" sz="2800">
              <a:latin typeface="Times New Roman" pitchFamily="18" charset="0"/>
            </a:endParaRPr>
          </a:p>
        </p:txBody>
      </p:sp>
      <p:sp>
        <p:nvSpPr>
          <p:cNvPr id="51203" name="Rectangle 3"/>
          <p:cNvSpPr>
            <a:spLocks noChangeArrowheads="1"/>
          </p:cNvSpPr>
          <p:nvPr/>
        </p:nvSpPr>
        <p:spPr bwMode="auto">
          <a:xfrm>
            <a:off x="395288" y="1125538"/>
            <a:ext cx="8374062" cy="431800"/>
          </a:xfrm>
          <a:prstGeom prst="rect">
            <a:avLst/>
          </a:prstGeom>
          <a:noFill/>
          <a:ln w="9525">
            <a:noFill/>
            <a:miter lim="800000"/>
            <a:headEnd/>
            <a:tailEnd/>
          </a:ln>
        </p:spPr>
        <p:txBody>
          <a:bodyPr/>
          <a:lstStyle/>
          <a:p>
            <a:pPr marL="542925" indent="-542925" eaLnBrk="1" hangingPunct="1">
              <a:spcBef>
                <a:spcPct val="20000"/>
              </a:spcBef>
              <a:tabLst>
                <a:tab pos="534988" algn="l"/>
              </a:tabLst>
            </a:pPr>
            <a:r>
              <a:rPr lang="en-US" sz="2000">
                <a:latin typeface="Times New Roman" pitchFamily="18" charset="0"/>
              </a:rPr>
              <a:t>Metoda </a:t>
            </a:r>
            <a:r>
              <a:rPr lang="en-US" sz="2000" b="1" u="sng">
                <a:latin typeface="Times New Roman" pitchFamily="18" charset="0"/>
              </a:rPr>
              <a:t>Empiris</a:t>
            </a:r>
            <a:r>
              <a:rPr lang="en-US" sz="2000">
                <a:latin typeface="Times New Roman" pitchFamily="18" charset="0"/>
              </a:rPr>
              <a:t> &amp; Metoda </a:t>
            </a:r>
            <a:r>
              <a:rPr lang="en-US" sz="2000" b="1" u="sng">
                <a:latin typeface="Times New Roman" pitchFamily="18" charset="0"/>
              </a:rPr>
              <a:t>Analistis</a:t>
            </a:r>
            <a:r>
              <a:rPr lang="en-US" sz="2000">
                <a:latin typeface="Times New Roman" pitchFamily="18" charset="0"/>
              </a:rPr>
              <a:t> (teoritis) </a:t>
            </a:r>
          </a:p>
        </p:txBody>
      </p:sp>
      <p:sp>
        <p:nvSpPr>
          <p:cNvPr id="51204" name="Rectangle 8"/>
          <p:cNvSpPr>
            <a:spLocks noChangeArrowheads="1"/>
          </p:cNvSpPr>
          <p:nvPr/>
        </p:nvSpPr>
        <p:spPr bwMode="auto">
          <a:xfrm>
            <a:off x="395288" y="1485900"/>
            <a:ext cx="8353425" cy="2520950"/>
          </a:xfrm>
          <a:prstGeom prst="rect">
            <a:avLst/>
          </a:prstGeom>
          <a:noFill/>
          <a:ln w="9525">
            <a:noFill/>
            <a:miter lim="800000"/>
            <a:headEnd/>
            <a:tailEnd/>
          </a:ln>
        </p:spPr>
        <p:txBody>
          <a:bodyPr/>
          <a:lstStyle/>
          <a:p>
            <a:pPr marL="365125" indent="-365125" eaLnBrk="1" hangingPunct="1">
              <a:spcBef>
                <a:spcPct val="20000"/>
              </a:spcBef>
              <a:tabLst>
                <a:tab pos="365125" algn="l"/>
              </a:tabLst>
            </a:pPr>
            <a:r>
              <a:rPr lang="en-US" sz="2000">
                <a:latin typeface="Times New Roman" pitchFamily="18" charset="0"/>
              </a:rPr>
              <a:t>Metoda </a:t>
            </a:r>
            <a:r>
              <a:rPr lang="en-US" sz="2000" b="1" u="sng">
                <a:latin typeface="Times New Roman" pitchFamily="18" charset="0"/>
              </a:rPr>
              <a:t>Empiris</a:t>
            </a:r>
          </a:p>
          <a:p>
            <a:pPr marL="365125" indent="-365125" eaLnBrk="1" hangingPunct="1">
              <a:spcBef>
                <a:spcPct val="20000"/>
              </a:spcBef>
              <a:buFontTx/>
              <a:buAutoNum type="arabicPeriod"/>
              <a:tabLst>
                <a:tab pos="365125" algn="l"/>
              </a:tabLst>
            </a:pPr>
            <a:r>
              <a:rPr lang="en-US" sz="2000">
                <a:latin typeface="Times New Roman" pitchFamily="18" charset="0"/>
              </a:rPr>
              <a:t>M. AASHTO</a:t>
            </a:r>
          </a:p>
          <a:p>
            <a:pPr marL="365125" indent="-365125" eaLnBrk="1" hangingPunct="1">
              <a:spcBef>
                <a:spcPct val="20000"/>
              </a:spcBef>
              <a:buFontTx/>
              <a:buAutoNum type="arabicPeriod"/>
              <a:tabLst>
                <a:tab pos="365125" algn="l"/>
              </a:tabLst>
            </a:pPr>
            <a:r>
              <a:rPr lang="en-US" sz="2000">
                <a:latin typeface="Times New Roman" pitchFamily="18" charset="0"/>
              </a:rPr>
              <a:t>M. Bina Marga modifikasi metoda AASHTO sesuai dengan alam lingkungan, sifat tanah dasar &amp; jenis lapisan perkerasan di Indonesia</a:t>
            </a:r>
          </a:p>
          <a:p>
            <a:pPr marL="365125" indent="-365125" eaLnBrk="1" hangingPunct="1">
              <a:spcBef>
                <a:spcPct val="20000"/>
              </a:spcBef>
              <a:buFontTx/>
              <a:buAutoNum type="arabicPeriod"/>
              <a:tabLst>
                <a:tab pos="365125" algn="l"/>
              </a:tabLst>
            </a:pPr>
            <a:r>
              <a:rPr lang="en-US" sz="2000">
                <a:latin typeface="Times New Roman" pitchFamily="18" charset="0"/>
              </a:rPr>
              <a:t>M. NAASRA – Australia</a:t>
            </a:r>
          </a:p>
          <a:p>
            <a:pPr marL="365125" indent="-365125" eaLnBrk="1" hangingPunct="1">
              <a:spcBef>
                <a:spcPct val="20000"/>
              </a:spcBef>
              <a:buFontTx/>
              <a:buAutoNum type="arabicPeriod"/>
              <a:tabLst>
                <a:tab pos="365125" algn="l"/>
              </a:tabLst>
            </a:pPr>
            <a:r>
              <a:rPr lang="en-US" sz="2000">
                <a:latin typeface="Times New Roman" pitchFamily="18" charset="0"/>
              </a:rPr>
              <a:t>M. Road Note 29, 31 – TRRL Inggris</a:t>
            </a:r>
          </a:p>
          <a:p>
            <a:pPr marL="365125" indent="-365125" eaLnBrk="1" hangingPunct="1">
              <a:spcBef>
                <a:spcPct val="20000"/>
              </a:spcBef>
              <a:buFontTx/>
              <a:buAutoNum type="arabicPeriod"/>
              <a:tabLst>
                <a:tab pos="365125" algn="l"/>
              </a:tabLst>
            </a:pPr>
            <a:r>
              <a:rPr lang="en-US" sz="2000">
                <a:latin typeface="Times New Roman" pitchFamily="18" charset="0"/>
              </a:rPr>
              <a:t>M. Asphalt Institut</a:t>
            </a:r>
          </a:p>
        </p:txBody>
      </p:sp>
      <p:sp>
        <p:nvSpPr>
          <p:cNvPr id="51205" name="Rectangle 9"/>
          <p:cNvSpPr>
            <a:spLocks noChangeArrowheads="1"/>
          </p:cNvSpPr>
          <p:nvPr/>
        </p:nvSpPr>
        <p:spPr bwMode="auto">
          <a:xfrm>
            <a:off x="374650" y="3933825"/>
            <a:ext cx="8374063" cy="431800"/>
          </a:xfrm>
          <a:prstGeom prst="rect">
            <a:avLst/>
          </a:prstGeom>
          <a:noFill/>
          <a:ln w="9525">
            <a:noFill/>
            <a:miter lim="800000"/>
            <a:headEnd/>
            <a:tailEnd/>
          </a:ln>
        </p:spPr>
        <p:txBody>
          <a:bodyPr/>
          <a:lstStyle/>
          <a:p>
            <a:pPr marL="1249363" indent="-1249363" eaLnBrk="1" hangingPunct="1">
              <a:spcBef>
                <a:spcPct val="20000"/>
              </a:spcBef>
              <a:tabLst>
                <a:tab pos="1249363" algn="l"/>
              </a:tabLst>
            </a:pPr>
            <a:r>
              <a:rPr lang="en-US" sz="2000">
                <a:latin typeface="Times New Roman" pitchFamily="18" charset="0"/>
              </a:rPr>
              <a:t>Perencanaan Bebarapa Metoda</a:t>
            </a:r>
          </a:p>
          <a:p>
            <a:pPr marL="1249363" indent="-1249363" eaLnBrk="1" hangingPunct="1">
              <a:spcBef>
                <a:spcPct val="20000"/>
              </a:spcBef>
              <a:tabLst>
                <a:tab pos="1249363" algn="l"/>
              </a:tabLst>
            </a:pPr>
            <a:r>
              <a:rPr lang="en-US" sz="2000" b="1" u="sng">
                <a:latin typeface="Times New Roman" pitchFamily="18" charset="0"/>
              </a:rPr>
              <a:t>Evaluasi</a:t>
            </a:r>
            <a:r>
              <a:rPr lang="en-US" sz="2000">
                <a:latin typeface="Times New Roman" pitchFamily="18" charset="0"/>
              </a:rPr>
              <a:t> : 	biaya konstruksi, cost pemeliharaan, tenaga kerja, material kondisi lingkungan</a:t>
            </a:r>
          </a:p>
        </p:txBody>
      </p:sp>
      <p:sp>
        <p:nvSpPr>
          <p:cNvPr id="51206" name="Rectangle 11"/>
          <p:cNvSpPr>
            <a:spLocks noChangeArrowheads="1"/>
          </p:cNvSpPr>
          <p:nvPr/>
        </p:nvSpPr>
        <p:spPr bwMode="auto">
          <a:xfrm>
            <a:off x="395288" y="4941888"/>
            <a:ext cx="8208962" cy="1773237"/>
          </a:xfrm>
          <a:prstGeom prst="rect">
            <a:avLst/>
          </a:prstGeom>
          <a:noFill/>
          <a:ln w="9525">
            <a:noFill/>
            <a:miter lim="800000"/>
            <a:headEnd/>
            <a:tailEnd/>
          </a:ln>
        </p:spPr>
        <p:txBody>
          <a:bodyPr/>
          <a:lstStyle/>
          <a:p>
            <a:pPr marL="365125" indent="-365125" eaLnBrk="1" hangingPunct="1">
              <a:spcBef>
                <a:spcPct val="20000"/>
              </a:spcBef>
              <a:tabLst>
                <a:tab pos="365125" algn="l"/>
              </a:tabLst>
            </a:pPr>
            <a:r>
              <a:rPr lang="en-US" sz="2000" b="1" u="sng">
                <a:latin typeface="Times New Roman" pitchFamily="18" charset="0"/>
              </a:rPr>
              <a:t>Modifikasi AASHTO untuk Bina Marga</a:t>
            </a:r>
          </a:p>
          <a:p>
            <a:pPr marL="365125" indent="-365125" eaLnBrk="1" hangingPunct="1">
              <a:spcBef>
                <a:spcPct val="20000"/>
              </a:spcBef>
              <a:buFontTx/>
              <a:buAutoNum type="arabicPeriod"/>
              <a:tabLst>
                <a:tab pos="365125" algn="l"/>
              </a:tabLst>
            </a:pPr>
            <a:r>
              <a:rPr lang="en-US" sz="2000">
                <a:latin typeface="Times New Roman" pitchFamily="18" charset="0"/>
              </a:rPr>
              <a:t>IPo (Indeks Permukaan  Awal) – tergantung material </a:t>
            </a:r>
          </a:p>
          <a:p>
            <a:pPr marL="365125" indent="-365125" eaLnBrk="1" hangingPunct="1">
              <a:spcBef>
                <a:spcPct val="20000"/>
              </a:spcBef>
              <a:buFontTx/>
              <a:buAutoNum type="arabicPeriod"/>
              <a:tabLst>
                <a:tab pos="365125" algn="l"/>
              </a:tabLst>
            </a:pPr>
            <a:r>
              <a:rPr lang="en-US" sz="2000">
                <a:latin typeface="Times New Roman" pitchFamily="18" charset="0"/>
              </a:rPr>
              <a:t>IPt (Indeks Permukaan  Akhir) – tergantung klasifikasi dan Lintas Ekivln </a:t>
            </a:r>
          </a:p>
          <a:p>
            <a:pPr marL="365125" indent="-365125" eaLnBrk="1" hangingPunct="1">
              <a:spcBef>
                <a:spcPct val="20000"/>
              </a:spcBef>
              <a:buFontTx/>
              <a:buAutoNum type="arabicPeriod"/>
              <a:tabLst>
                <a:tab pos="365125" algn="l"/>
              </a:tabLst>
            </a:pPr>
            <a:r>
              <a:rPr lang="en-US" sz="2000">
                <a:latin typeface="Times New Roman" pitchFamily="18" charset="0"/>
              </a:rPr>
              <a:t>Faktor regional</a:t>
            </a:r>
          </a:p>
          <a:p>
            <a:pPr marL="365125" indent="-365125" eaLnBrk="1" hangingPunct="1">
              <a:spcBef>
                <a:spcPct val="20000"/>
              </a:spcBef>
              <a:buFontTx/>
              <a:buAutoNum type="arabicPeriod"/>
              <a:tabLst>
                <a:tab pos="365125" algn="l"/>
              </a:tabLst>
            </a:pPr>
            <a:r>
              <a:rPr lang="en-US" sz="2000">
                <a:latin typeface="Times New Roman" pitchFamily="18" charset="0"/>
              </a:rPr>
              <a:t>Nomogram untuk umur rencana 10 tahun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Masukan bagan alir disini</a:t>
            </a:r>
          </a:p>
        </p:txBody>
      </p:sp>
      <p:sp>
        <p:nvSpPr>
          <p:cNvPr id="52227" name="Rectangle 3"/>
          <p:cNvSpPr>
            <a:spLocks noGrp="1" noChangeArrowheads="1"/>
          </p:cNvSpPr>
          <p:nvPr>
            <p:ph idx="1"/>
          </p:nvPr>
        </p:nvSpPr>
        <p:spPr/>
        <p:txBody>
          <a:bodyPr/>
          <a:lstStyle/>
          <a:p>
            <a:pPr eaLnBrk="1" hangingPunct="1"/>
            <a:endParaRPr lang="id-ID"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31763"/>
            <a:ext cx="8229600" cy="633412"/>
          </a:xfrm>
        </p:spPr>
        <p:txBody>
          <a:bodyPr/>
          <a:lstStyle/>
          <a:p>
            <a:pPr algn="l" eaLnBrk="1" hangingPunct="1"/>
            <a:r>
              <a:rPr lang="en-US" sz="2400" b="1" u="sng" smtClean="0"/>
              <a:t>PERANCANGAN TEBAL PERKERASAN</a:t>
            </a:r>
          </a:p>
        </p:txBody>
      </p:sp>
      <p:sp>
        <p:nvSpPr>
          <p:cNvPr id="9219" name="Rectangle 4"/>
          <p:cNvSpPr>
            <a:spLocks noChangeArrowheads="1"/>
          </p:cNvSpPr>
          <p:nvPr/>
        </p:nvSpPr>
        <p:spPr bwMode="auto">
          <a:xfrm>
            <a:off x="539750" y="763588"/>
            <a:ext cx="7993063" cy="2736850"/>
          </a:xfrm>
          <a:prstGeom prst="rect">
            <a:avLst/>
          </a:prstGeom>
          <a:noFill/>
          <a:ln w="9525">
            <a:noFill/>
            <a:miter lim="800000"/>
            <a:headEnd/>
            <a:tailEnd/>
          </a:ln>
        </p:spPr>
        <p:txBody>
          <a:bodyPr anchor="ctr"/>
          <a:lstStyle/>
          <a:p>
            <a:pPr marL="441325" indent="-441325" eaLnBrk="1" hangingPunct="1">
              <a:spcBef>
                <a:spcPct val="10000"/>
              </a:spcBef>
              <a:buFont typeface="Times New Roman" pitchFamily="18" charset="0"/>
              <a:buChar char="–"/>
              <a:tabLst>
                <a:tab pos="441325" algn="l"/>
              </a:tabLst>
            </a:pPr>
            <a:r>
              <a:rPr lang="en-US" sz="2400">
                <a:latin typeface="Times New Roman" pitchFamily="18" charset="0"/>
              </a:rPr>
              <a:t>Konsep kerusakan pada perkerasan karena kelelahan akibat beban berulang</a:t>
            </a:r>
            <a:br>
              <a:rPr lang="en-US" sz="2400">
                <a:latin typeface="Times New Roman" pitchFamily="18" charset="0"/>
              </a:rPr>
            </a:br>
            <a:r>
              <a:rPr lang="en-US" sz="2400">
                <a:latin typeface="Times New Roman" pitchFamily="18" charset="0"/>
              </a:rPr>
              <a:t>1.	Faktor beban</a:t>
            </a:r>
            <a:br>
              <a:rPr lang="en-US" sz="2400">
                <a:latin typeface="Times New Roman" pitchFamily="18" charset="0"/>
              </a:rPr>
            </a:br>
            <a:r>
              <a:rPr lang="en-US" sz="2400">
                <a:latin typeface="Times New Roman" pitchFamily="18" charset="0"/>
              </a:rPr>
              <a:t>2.	Faktor daya dukung tanah</a:t>
            </a:r>
            <a:br>
              <a:rPr lang="en-US" sz="2400">
                <a:latin typeface="Times New Roman" pitchFamily="18" charset="0"/>
              </a:rPr>
            </a:br>
            <a:r>
              <a:rPr lang="en-US" sz="2400">
                <a:latin typeface="Times New Roman" pitchFamily="18" charset="0"/>
              </a:rPr>
              <a:t>3.	Umur rencana</a:t>
            </a:r>
            <a:br>
              <a:rPr lang="en-US" sz="2400">
                <a:latin typeface="Times New Roman" pitchFamily="18" charset="0"/>
              </a:rPr>
            </a:br>
            <a:r>
              <a:rPr lang="en-US" sz="2400">
                <a:latin typeface="Times New Roman" pitchFamily="18" charset="0"/>
              </a:rPr>
              <a:t>4.	Kondisi lingkungan</a:t>
            </a:r>
            <a:br>
              <a:rPr lang="en-US" sz="2400">
                <a:latin typeface="Times New Roman" pitchFamily="18" charset="0"/>
              </a:rPr>
            </a:br>
            <a:r>
              <a:rPr lang="en-US" sz="2400">
                <a:latin typeface="Times New Roman" pitchFamily="18" charset="0"/>
              </a:rPr>
              <a:t>5.	Material untuk perkerasan</a:t>
            </a:r>
            <a:br>
              <a:rPr lang="en-US" sz="2400">
                <a:latin typeface="Times New Roman" pitchFamily="18" charset="0"/>
              </a:rPr>
            </a:br>
            <a:endParaRPr lang="en-US" sz="2400">
              <a:latin typeface="Times New Roman" pitchFamily="18" charset="0"/>
            </a:endParaRPr>
          </a:p>
        </p:txBody>
      </p:sp>
      <p:sp>
        <p:nvSpPr>
          <p:cNvPr id="9220" name="Rectangle 5"/>
          <p:cNvSpPr>
            <a:spLocks noChangeArrowheads="1"/>
          </p:cNvSpPr>
          <p:nvPr/>
        </p:nvSpPr>
        <p:spPr bwMode="auto">
          <a:xfrm>
            <a:off x="446088" y="3500438"/>
            <a:ext cx="8229600" cy="633412"/>
          </a:xfrm>
          <a:prstGeom prst="rect">
            <a:avLst/>
          </a:prstGeom>
          <a:noFill/>
          <a:ln w="9525">
            <a:noFill/>
            <a:miter lim="800000"/>
            <a:headEnd/>
            <a:tailEnd/>
          </a:ln>
        </p:spPr>
        <p:txBody>
          <a:bodyPr anchor="ctr"/>
          <a:lstStyle/>
          <a:p>
            <a:pPr eaLnBrk="1" hangingPunct="1"/>
            <a:r>
              <a:rPr lang="en-US" sz="2400" b="1" u="sng"/>
              <a:t>JENIS KONSTRUKSI PERKERASAN</a:t>
            </a:r>
          </a:p>
        </p:txBody>
      </p:sp>
      <p:sp>
        <p:nvSpPr>
          <p:cNvPr id="9221" name="Rectangle 7"/>
          <p:cNvSpPr>
            <a:spLocks noChangeArrowheads="1"/>
          </p:cNvSpPr>
          <p:nvPr/>
        </p:nvSpPr>
        <p:spPr bwMode="auto">
          <a:xfrm>
            <a:off x="468313" y="4221163"/>
            <a:ext cx="8013700" cy="2879725"/>
          </a:xfrm>
          <a:prstGeom prst="rect">
            <a:avLst/>
          </a:prstGeom>
          <a:noFill/>
          <a:ln w="9525">
            <a:noFill/>
            <a:miter lim="800000"/>
            <a:headEnd/>
            <a:tailEnd/>
          </a:ln>
        </p:spPr>
        <p:txBody>
          <a:bodyPr anchor="ctr"/>
          <a:lstStyle/>
          <a:p>
            <a:pPr marL="463550" indent="-463550" eaLnBrk="1" hangingPunct="1">
              <a:spcBef>
                <a:spcPct val="10000"/>
              </a:spcBef>
              <a:buFont typeface="Times New Roman" pitchFamily="18" charset="0"/>
              <a:buNone/>
              <a:tabLst>
                <a:tab pos="463550" algn="l"/>
              </a:tabLst>
            </a:pPr>
            <a:r>
              <a:rPr lang="en-US" sz="2400">
                <a:latin typeface="Times New Roman" pitchFamily="18" charset="0"/>
              </a:rPr>
              <a:t>Berdasarkan bahan pengikatnya</a:t>
            </a:r>
            <a:br>
              <a:rPr lang="en-US" sz="2400">
                <a:latin typeface="Times New Roman" pitchFamily="18" charset="0"/>
              </a:rPr>
            </a:br>
            <a:r>
              <a:rPr lang="en-US" sz="2400">
                <a:latin typeface="Times New Roman" pitchFamily="18" charset="0"/>
              </a:rPr>
              <a:t>1.	Perkerasan Lentur (</a:t>
            </a:r>
            <a:r>
              <a:rPr lang="en-US" sz="2400" i="1">
                <a:latin typeface="Times New Roman" pitchFamily="18" charset="0"/>
              </a:rPr>
              <a:t>flexible pavement</a:t>
            </a:r>
            <a:r>
              <a:rPr lang="en-US" sz="2400">
                <a:latin typeface="Times New Roman" pitchFamily="18" charset="0"/>
              </a:rPr>
              <a:t>) aspal sebagai 	bahan pengikat</a:t>
            </a:r>
            <a:br>
              <a:rPr lang="en-US" sz="2400">
                <a:latin typeface="Times New Roman" pitchFamily="18" charset="0"/>
              </a:rPr>
            </a:br>
            <a:r>
              <a:rPr lang="en-US" sz="2400">
                <a:latin typeface="Times New Roman" pitchFamily="18" charset="0"/>
              </a:rPr>
              <a:t>2.	Perkerasan kaku (</a:t>
            </a:r>
            <a:r>
              <a:rPr lang="en-US" sz="2400" i="1">
                <a:latin typeface="Times New Roman" pitchFamily="18" charset="0"/>
              </a:rPr>
              <a:t>rigid pavement</a:t>
            </a:r>
            <a:r>
              <a:rPr lang="en-US" sz="2400">
                <a:latin typeface="Times New Roman" pitchFamily="18" charset="0"/>
              </a:rPr>
              <a:t>) : sement (</a:t>
            </a:r>
            <a:r>
              <a:rPr lang="en-US" sz="2400" i="1">
                <a:latin typeface="Times New Roman" pitchFamily="18" charset="0"/>
              </a:rPr>
              <a:t>portland 	cement</a:t>
            </a:r>
            <a:r>
              <a:rPr lang="en-US" sz="2400">
                <a:latin typeface="Times New Roman" pitchFamily="18" charset="0"/>
              </a:rPr>
              <a:t>) sebagai bahan pengikat </a:t>
            </a:r>
            <a:br>
              <a:rPr lang="en-US" sz="2400">
                <a:latin typeface="Times New Roman" pitchFamily="18" charset="0"/>
              </a:rPr>
            </a:br>
            <a:r>
              <a:rPr lang="en-US" sz="2400">
                <a:latin typeface="Times New Roman" pitchFamily="18" charset="0"/>
              </a:rPr>
              <a:t>3.	Perkerasan komposit : kombinasi antara perkerasan 	lentur dan perkerasan kaku</a:t>
            </a:r>
            <a:br>
              <a:rPr lang="en-US" sz="2400">
                <a:latin typeface="Times New Roman" pitchFamily="18" charset="0"/>
              </a:rPr>
            </a:br>
            <a:r>
              <a:rPr lang="en-US" sz="2400">
                <a:latin typeface="Times New Roman" pitchFamily="18" charset="0"/>
              </a:rPr>
              <a:t/>
            </a:r>
            <a:br>
              <a:rPr lang="en-US" sz="2400">
                <a:latin typeface="Times New Roman" pitchFamily="18" charset="0"/>
              </a:rPr>
            </a:b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ChangeArrowheads="1"/>
          </p:cNvSpPr>
          <p:nvPr/>
        </p:nvSpPr>
        <p:spPr bwMode="auto">
          <a:xfrm>
            <a:off x="395288" y="44450"/>
            <a:ext cx="8208962" cy="3600450"/>
          </a:xfrm>
          <a:prstGeom prst="rect">
            <a:avLst/>
          </a:prstGeom>
          <a:noFill/>
          <a:ln w="9525">
            <a:noFill/>
            <a:miter lim="800000"/>
            <a:headEnd/>
            <a:tailEnd/>
          </a:ln>
        </p:spPr>
        <p:txBody>
          <a:bodyPr/>
          <a:lstStyle/>
          <a:p>
            <a:pPr marL="365125" indent="-365125" eaLnBrk="1" hangingPunct="1">
              <a:tabLst>
                <a:tab pos="365125" algn="l"/>
                <a:tab pos="2514600" algn="l"/>
                <a:tab pos="4479925" algn="l"/>
              </a:tabLst>
            </a:pPr>
            <a:r>
              <a:rPr lang="en-US" sz="2000" b="1" u="sng">
                <a:latin typeface="Times New Roman" pitchFamily="18" charset="0"/>
              </a:rPr>
              <a:t>Parameter Perencanaan</a:t>
            </a:r>
          </a:p>
          <a:p>
            <a:pPr marL="365125" indent="-365125" eaLnBrk="1" hangingPunct="1">
              <a:tabLst>
                <a:tab pos="365125" algn="l"/>
                <a:tab pos="2514600" algn="l"/>
                <a:tab pos="4479925" algn="l"/>
              </a:tabLst>
            </a:pPr>
            <a:r>
              <a:rPr lang="en-US" sz="2000">
                <a:latin typeface="Times New Roman" pitchFamily="18" charset="0"/>
              </a:rPr>
              <a:t>1. DDT (Daya Dukung Tanah Dasar) korelasi dengan CBR tanah dasar</a:t>
            </a:r>
          </a:p>
          <a:p>
            <a:pPr marL="365125" indent="-365125" eaLnBrk="1" hangingPunct="1">
              <a:tabLst>
                <a:tab pos="365125" algn="l"/>
                <a:tab pos="2514600" algn="l"/>
                <a:tab pos="4479925" algn="l"/>
              </a:tabLst>
            </a:pPr>
            <a:r>
              <a:rPr lang="en-US" sz="2000">
                <a:latin typeface="Times New Roman" pitchFamily="18" charset="0"/>
              </a:rPr>
              <a:t>2. Faktor Regional 	– Curah hujan		 –  % Kendaraan Berat</a:t>
            </a:r>
          </a:p>
          <a:p>
            <a:pPr marL="365125" indent="-365125" eaLnBrk="1" hangingPunct="1">
              <a:tabLst>
                <a:tab pos="365125" algn="l"/>
                <a:tab pos="2514600" algn="l"/>
                <a:tab pos="4479925" algn="l"/>
              </a:tabLst>
            </a:pPr>
            <a:r>
              <a:rPr lang="en-US" sz="2000">
                <a:latin typeface="Times New Roman" pitchFamily="18" charset="0"/>
              </a:rPr>
              <a:t>		– Kelandaian 		 –  Pertimbangan Teknis</a:t>
            </a:r>
          </a:p>
          <a:p>
            <a:pPr marL="365125" indent="-365125" eaLnBrk="1" hangingPunct="1">
              <a:tabLst>
                <a:tab pos="365125" algn="l"/>
                <a:tab pos="2514600" algn="l"/>
                <a:tab pos="4479925" algn="l"/>
              </a:tabLst>
            </a:pPr>
            <a:r>
              <a:rPr lang="en-US" sz="2000">
                <a:latin typeface="Times New Roman" pitchFamily="18" charset="0"/>
              </a:rPr>
              <a:t>3. Beban Lalu Lintas (LER) pada lajur rencana</a:t>
            </a:r>
          </a:p>
          <a:p>
            <a:pPr marL="365125" indent="-365125" eaLnBrk="1" hangingPunct="1">
              <a:tabLst>
                <a:tab pos="365125" algn="l"/>
                <a:tab pos="2514600" algn="l"/>
                <a:tab pos="4479925" algn="l"/>
              </a:tabLst>
            </a:pPr>
            <a:r>
              <a:rPr lang="en-US" sz="2000">
                <a:latin typeface="Times New Roman" pitchFamily="18" charset="0"/>
              </a:rPr>
              <a:t>4. Konstruksi Bertahap / Tidak</a:t>
            </a:r>
          </a:p>
          <a:p>
            <a:pPr marL="365125" indent="-365125" eaLnBrk="1" hangingPunct="1">
              <a:tabLst>
                <a:tab pos="365125" algn="l"/>
                <a:tab pos="2514600" algn="l"/>
                <a:tab pos="4479925" algn="l"/>
              </a:tabLst>
            </a:pPr>
            <a:r>
              <a:rPr lang="en-US" sz="2000">
                <a:latin typeface="Times New Roman" pitchFamily="18" charset="0"/>
              </a:rPr>
              <a:t>5. Indeks Permukaan Awal (IPo)  &amp; Indeks Permukaan Akhir (IPt)</a:t>
            </a:r>
          </a:p>
          <a:p>
            <a:pPr marL="365125" indent="-365125" eaLnBrk="1" hangingPunct="1">
              <a:tabLst>
                <a:tab pos="365125" algn="l"/>
                <a:tab pos="2514600" algn="l"/>
                <a:tab pos="4479925" algn="l"/>
              </a:tabLst>
            </a:pPr>
            <a:r>
              <a:rPr lang="en-US" sz="2000">
                <a:latin typeface="Times New Roman" pitchFamily="18" charset="0"/>
              </a:rPr>
              <a:t>6. Jenis Lapis Perkerasan – koof. Kek. Relatif tentukan tebal lapis perkerasan</a:t>
            </a:r>
          </a:p>
          <a:p>
            <a:pPr marL="365125" indent="-365125" eaLnBrk="1" hangingPunct="1">
              <a:tabLst>
                <a:tab pos="365125" algn="l"/>
                <a:tab pos="2514600" algn="l"/>
                <a:tab pos="4479925" algn="l"/>
              </a:tabLst>
            </a:pPr>
            <a:endParaRPr lang="en-US" sz="2000">
              <a:latin typeface="Times New Roman" pitchFamily="18" charset="0"/>
            </a:endParaRPr>
          </a:p>
        </p:txBody>
      </p:sp>
      <p:sp>
        <p:nvSpPr>
          <p:cNvPr id="53251" name="Rectangle 6"/>
          <p:cNvSpPr>
            <a:spLocks noChangeArrowheads="1"/>
          </p:cNvSpPr>
          <p:nvPr/>
        </p:nvSpPr>
        <p:spPr bwMode="auto">
          <a:xfrm>
            <a:off x="395288" y="2708275"/>
            <a:ext cx="8208962" cy="3978275"/>
          </a:xfrm>
          <a:prstGeom prst="rect">
            <a:avLst/>
          </a:prstGeom>
          <a:noFill/>
          <a:ln w="9525">
            <a:noFill/>
            <a:miter lim="800000"/>
            <a:headEnd/>
            <a:tailEnd/>
          </a:ln>
        </p:spPr>
        <p:txBody>
          <a:bodyPr/>
          <a:lstStyle/>
          <a:p>
            <a:pPr marL="609600" indent="-609600" eaLnBrk="1" hangingPunct="1">
              <a:tabLst>
                <a:tab pos="365125" algn="l"/>
              </a:tabLst>
            </a:pPr>
            <a:r>
              <a:rPr lang="en-US" sz="2000" b="1" u="sng">
                <a:latin typeface="Times New Roman" pitchFamily="18" charset="0"/>
              </a:rPr>
              <a:t>Tahap Perhitungan</a:t>
            </a:r>
          </a:p>
          <a:p>
            <a:pPr marL="609600" indent="-609600" eaLnBrk="1" hangingPunct="1">
              <a:tabLst>
                <a:tab pos="365125" algn="l"/>
              </a:tabLst>
            </a:pPr>
            <a:r>
              <a:rPr lang="en-US" sz="2000">
                <a:latin typeface="Times New Roman" pitchFamily="18" charset="0"/>
              </a:rPr>
              <a:t>1.  Data CBR Analitis &amp; Grafis (fotocopy hal 116 &amp; 119)</a:t>
            </a:r>
          </a:p>
          <a:p>
            <a:pPr marL="609600" indent="-609600" eaLnBrk="1" hangingPunct="1">
              <a:tabLst>
                <a:tab pos="365125" algn="l"/>
              </a:tabLst>
            </a:pPr>
            <a:r>
              <a:rPr lang="en-US" sz="2000">
                <a:latin typeface="Times New Roman" pitchFamily="18" charset="0"/>
              </a:rPr>
              <a:t>2.  Korelasi CBR &amp; DDT (fotocopy hal 132)</a:t>
            </a:r>
          </a:p>
          <a:p>
            <a:pPr marL="609600" indent="-609600" eaLnBrk="1" hangingPunct="1">
              <a:tabLst>
                <a:tab pos="365125" algn="l"/>
              </a:tabLst>
            </a:pPr>
            <a:r>
              <a:rPr lang="en-US" sz="2000">
                <a:latin typeface="Times New Roman" pitchFamily="18" charset="0"/>
              </a:rPr>
              <a:t>3.  Faktor Regional (fotocopy hal 133)</a:t>
            </a:r>
          </a:p>
          <a:p>
            <a:pPr marL="609600" indent="-609600" eaLnBrk="1" hangingPunct="1">
              <a:tabLst>
                <a:tab pos="365125" algn="l"/>
              </a:tabLst>
            </a:pPr>
            <a:r>
              <a:rPr lang="en-US" sz="2000">
                <a:latin typeface="Times New Roman" pitchFamily="18" charset="0"/>
              </a:rPr>
              <a:t>4.  Tentukan LER (Lintas Ekivalen Rencana) </a:t>
            </a:r>
          </a:p>
          <a:p>
            <a:pPr marL="609600" indent="-609600" eaLnBrk="1" hangingPunct="1">
              <a:tabLst>
                <a:tab pos="365125" algn="l"/>
              </a:tabLst>
            </a:pPr>
            <a:r>
              <a:rPr lang="en-US" sz="2000">
                <a:latin typeface="Times New Roman" pitchFamily="18" charset="0"/>
              </a:rPr>
              <a:t>     LET = ½ (LEP + LEA)          LER = LET x FP</a:t>
            </a:r>
          </a:p>
          <a:p>
            <a:pPr marL="609600" indent="-609600" eaLnBrk="1" hangingPunct="1">
              <a:tabLst>
                <a:tab pos="365125" algn="l"/>
              </a:tabLst>
            </a:pPr>
            <a:r>
              <a:rPr lang="en-US" sz="2000">
                <a:latin typeface="Times New Roman" pitchFamily="18" charset="0"/>
              </a:rPr>
              <a:t>5.  IPo  (Tabel 5.2, fotocopy hal 134)</a:t>
            </a:r>
          </a:p>
          <a:p>
            <a:pPr marL="609600" indent="-609600" eaLnBrk="1" hangingPunct="1">
              <a:tabLst>
                <a:tab pos="365125" algn="l"/>
              </a:tabLst>
            </a:pPr>
            <a:r>
              <a:rPr lang="en-US" sz="2000">
                <a:latin typeface="Times New Roman" pitchFamily="18" charset="0"/>
              </a:rPr>
              <a:t>6.  IPt  (Table 5.3, fotocopy hal 134)</a:t>
            </a:r>
          </a:p>
          <a:p>
            <a:pPr marL="609600" indent="-609600" eaLnBrk="1" hangingPunct="1">
              <a:tabLst>
                <a:tab pos="365125" algn="l"/>
              </a:tabLst>
            </a:pPr>
            <a:r>
              <a:rPr lang="en-US" sz="2000">
                <a:latin typeface="Times New Roman" pitchFamily="18" charset="0"/>
              </a:rPr>
              <a:t>7.  Tentukan ITP dari Monogram (fototocopy hal 137 – hal 145)</a:t>
            </a:r>
          </a:p>
          <a:p>
            <a:pPr marL="609600" indent="-609600" eaLnBrk="1" hangingPunct="1">
              <a:tabLst>
                <a:tab pos="365125" algn="l"/>
              </a:tabLst>
            </a:pPr>
            <a:r>
              <a:rPr lang="en-US" sz="2000">
                <a:latin typeface="Times New Roman" pitchFamily="18" charset="0"/>
              </a:rPr>
              <a:t>8.  Tentukan jenis lapis perkerasan (fotocopy hal 147)</a:t>
            </a:r>
          </a:p>
          <a:p>
            <a:pPr marL="609600" indent="-609600" eaLnBrk="1" hangingPunct="1">
              <a:tabLst>
                <a:tab pos="365125" algn="l"/>
              </a:tabLst>
            </a:pPr>
            <a:r>
              <a:rPr lang="en-US" sz="2000">
                <a:latin typeface="Times New Roman" pitchFamily="18" charset="0"/>
              </a:rPr>
              <a:t>9.  Tentukan koefisien kekuatan relatip (a) (fotocopy hal 146) </a:t>
            </a:r>
          </a:p>
          <a:p>
            <a:pPr marL="609600" indent="-609600" eaLnBrk="1" hangingPunct="1">
              <a:tabLst>
                <a:tab pos="365125" algn="l"/>
              </a:tabLst>
            </a:pPr>
            <a:r>
              <a:rPr lang="en-US" sz="2000">
                <a:latin typeface="Times New Roman" pitchFamily="18" charset="0"/>
              </a:rPr>
              <a:t>10. ITP = a</a:t>
            </a:r>
            <a:r>
              <a:rPr lang="en-US" sz="2000" baseline="-25000">
                <a:latin typeface="Times New Roman" pitchFamily="18" charset="0"/>
              </a:rPr>
              <a:t>1</a:t>
            </a:r>
            <a:r>
              <a:rPr lang="en-US" sz="2000">
                <a:latin typeface="Times New Roman" pitchFamily="18" charset="0"/>
              </a:rPr>
              <a:t>D</a:t>
            </a:r>
            <a:r>
              <a:rPr lang="en-US" sz="2000" baseline="-25000">
                <a:latin typeface="Times New Roman" pitchFamily="18" charset="0"/>
              </a:rPr>
              <a:t>1</a:t>
            </a:r>
            <a:r>
              <a:rPr lang="en-US" sz="2000">
                <a:latin typeface="Times New Roman" pitchFamily="18" charset="0"/>
              </a:rPr>
              <a:t> + a</a:t>
            </a:r>
            <a:r>
              <a:rPr lang="en-US" sz="2000" baseline="-25000">
                <a:latin typeface="Times New Roman" pitchFamily="18" charset="0"/>
              </a:rPr>
              <a:t>2</a:t>
            </a:r>
            <a:r>
              <a:rPr lang="en-US" sz="2000">
                <a:latin typeface="Times New Roman" pitchFamily="18" charset="0"/>
              </a:rPr>
              <a:t>D</a:t>
            </a:r>
            <a:r>
              <a:rPr lang="en-US" sz="2000" baseline="-25000">
                <a:latin typeface="Times New Roman" pitchFamily="18" charset="0"/>
              </a:rPr>
              <a:t>2</a:t>
            </a:r>
            <a:r>
              <a:rPr lang="en-US" sz="2000">
                <a:latin typeface="Times New Roman" pitchFamily="18" charset="0"/>
              </a:rPr>
              <a:t> + a</a:t>
            </a:r>
            <a:r>
              <a:rPr lang="en-US" sz="2000" baseline="-25000">
                <a:latin typeface="Times New Roman" pitchFamily="18" charset="0"/>
              </a:rPr>
              <a:t>3</a:t>
            </a:r>
            <a:r>
              <a:rPr lang="en-US" sz="2000">
                <a:latin typeface="Times New Roman" pitchFamily="18" charset="0"/>
              </a:rPr>
              <a:t>D</a:t>
            </a:r>
            <a:r>
              <a:rPr lang="en-US" sz="2000" baseline="-25000">
                <a:latin typeface="Times New Roman" pitchFamily="18" charset="0"/>
              </a:rPr>
              <a:t>3</a:t>
            </a:r>
          </a:p>
        </p:txBody>
      </p:sp>
      <p:sp>
        <p:nvSpPr>
          <p:cNvPr id="53252" name="Line 7"/>
          <p:cNvSpPr>
            <a:spLocks noChangeShapeType="1"/>
          </p:cNvSpPr>
          <p:nvPr/>
        </p:nvSpPr>
        <p:spPr bwMode="auto">
          <a:xfrm>
            <a:off x="1835150" y="5876925"/>
            <a:ext cx="360363" cy="0"/>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395288" y="331788"/>
            <a:ext cx="8424862" cy="4105275"/>
          </a:xfrm>
          <a:prstGeom prst="rect">
            <a:avLst/>
          </a:prstGeom>
          <a:noFill/>
          <a:ln w="9525">
            <a:noFill/>
            <a:miter lim="800000"/>
            <a:headEnd/>
            <a:tailEnd/>
          </a:ln>
        </p:spPr>
        <p:txBody>
          <a:bodyPr/>
          <a:lstStyle/>
          <a:p>
            <a:pPr marL="441325" indent="-441325" eaLnBrk="1" hangingPunct="1">
              <a:tabLst>
                <a:tab pos="441325" algn="l"/>
              </a:tabLst>
            </a:pPr>
            <a:r>
              <a:rPr lang="en-US" sz="2000" b="1" u="sng">
                <a:latin typeface="Times New Roman" pitchFamily="18" charset="0"/>
              </a:rPr>
              <a:t>Metoda Konstruksi Bertahap</a:t>
            </a:r>
          </a:p>
          <a:p>
            <a:pPr marL="441325" indent="-441325" eaLnBrk="1" hangingPunct="1">
              <a:tabLst>
                <a:tab pos="441325" algn="l"/>
              </a:tabLst>
            </a:pPr>
            <a:r>
              <a:rPr lang="en-US" sz="2000">
                <a:latin typeface="Times New Roman" pitchFamily="18" charset="0"/>
              </a:rPr>
              <a:t>- 	Konsep “Sisa Umur”</a:t>
            </a:r>
          </a:p>
          <a:p>
            <a:pPr marL="441325" indent="-441325" eaLnBrk="1" hangingPunct="1">
              <a:tabLst>
                <a:tab pos="441325" algn="l"/>
              </a:tabLst>
            </a:pPr>
            <a:r>
              <a:rPr lang="en-US" sz="2000">
                <a:latin typeface="Times New Roman" pitchFamily="18" charset="0"/>
              </a:rPr>
              <a:t>- 	Tahap berikut sebelum masa fatiqua</a:t>
            </a:r>
          </a:p>
          <a:p>
            <a:pPr marL="441325" indent="-441325" eaLnBrk="1" hangingPunct="1">
              <a:tabLst>
                <a:tab pos="441325" algn="l"/>
              </a:tabLst>
            </a:pPr>
            <a:r>
              <a:rPr lang="en-US" sz="2000">
                <a:latin typeface="Times New Roman" pitchFamily="18" charset="0"/>
              </a:rPr>
              <a:t>-	Kerusakan I kl 60% </a:t>
            </a:r>
            <a:r>
              <a:rPr lang="en-US" sz="2000">
                <a:latin typeface="Times New Roman" pitchFamily="18" charset="0"/>
                <a:sym typeface="Symbol" pitchFamily="18" charset="2"/>
              </a:rPr>
              <a:t> sisa 40%</a:t>
            </a:r>
          </a:p>
          <a:p>
            <a:pPr marL="441325" indent="-441325" eaLnBrk="1" hangingPunct="1">
              <a:tabLst>
                <a:tab pos="441325" algn="l"/>
              </a:tabLst>
            </a:pPr>
            <a:r>
              <a:rPr lang="en-US" sz="2000">
                <a:latin typeface="Times New Roman" pitchFamily="18" charset="0"/>
                <a:sym typeface="Symbol" pitchFamily="18" charset="2"/>
              </a:rPr>
              <a:t>    	Biasanya tahap I 23%-50% UR total konsep</a:t>
            </a:r>
          </a:p>
          <a:p>
            <a:pPr marL="441325" indent="-441325" eaLnBrk="1" hangingPunct="1">
              <a:tabLst>
                <a:tab pos="441325" algn="l"/>
              </a:tabLst>
            </a:pPr>
            <a:r>
              <a:rPr lang="en-US" sz="2000">
                <a:latin typeface="Times New Roman" pitchFamily="18" charset="0"/>
              </a:rPr>
              <a:t>- 	Jika akhir tahap I tidak ada sisa umur (sudah fatiqua), mk tebal perk. Tahap I diperoleh dengan LER</a:t>
            </a:r>
            <a:r>
              <a:rPr lang="en-US" sz="2000" baseline="-25000">
                <a:latin typeface="Times New Roman" pitchFamily="18" charset="0"/>
              </a:rPr>
              <a:t>I</a:t>
            </a:r>
            <a:r>
              <a:rPr lang="en-US" sz="2000">
                <a:latin typeface="Times New Roman" pitchFamily="18" charset="0"/>
              </a:rPr>
              <a:t>, tahap II -- LER</a:t>
            </a:r>
            <a:r>
              <a:rPr lang="en-US" sz="2000" baseline="-25000">
                <a:latin typeface="Times New Roman" pitchFamily="18" charset="0"/>
              </a:rPr>
              <a:t>II</a:t>
            </a:r>
          </a:p>
          <a:p>
            <a:pPr marL="441325" indent="-441325" eaLnBrk="1" hangingPunct="1">
              <a:buFontTx/>
              <a:buChar char="-"/>
              <a:tabLst>
                <a:tab pos="441325" algn="l"/>
              </a:tabLst>
            </a:pPr>
            <a:r>
              <a:rPr lang="en-US" sz="2000">
                <a:latin typeface="Times New Roman" pitchFamily="18" charset="0"/>
              </a:rPr>
              <a:t>Jika akhir tahap I ada sisa umur kl 40% </a:t>
            </a:r>
          </a:p>
          <a:p>
            <a:pPr marL="441325" indent="-441325" eaLnBrk="1" hangingPunct="1">
              <a:tabLst>
                <a:tab pos="441325" algn="l"/>
              </a:tabLst>
            </a:pPr>
            <a:r>
              <a:rPr lang="en-US" sz="2000">
                <a:latin typeface="Times New Roman" pitchFamily="18" charset="0"/>
              </a:rPr>
              <a:t>	mk  x LER</a:t>
            </a:r>
            <a:r>
              <a:rPr lang="en-US" sz="2000" baseline="-25000">
                <a:latin typeface="Times New Roman" pitchFamily="18" charset="0"/>
              </a:rPr>
              <a:t>I </a:t>
            </a:r>
            <a:r>
              <a:rPr lang="en-US" sz="2000">
                <a:latin typeface="Times New Roman" pitchFamily="18" charset="0"/>
              </a:rPr>
              <a:t>= LER</a:t>
            </a:r>
            <a:r>
              <a:rPr lang="en-US" sz="2000" baseline="-25000">
                <a:latin typeface="Times New Roman" pitchFamily="18" charset="0"/>
              </a:rPr>
              <a:t>I</a:t>
            </a:r>
            <a:r>
              <a:rPr lang="en-US" sz="2000">
                <a:latin typeface="Times New Roman" pitchFamily="18" charset="0"/>
              </a:rPr>
              <a:t> +0,40 x LER</a:t>
            </a:r>
            <a:r>
              <a:rPr lang="en-US" sz="2000" baseline="-25000">
                <a:latin typeface="Times New Roman" pitchFamily="18" charset="0"/>
              </a:rPr>
              <a:t>I                                   </a:t>
            </a:r>
            <a:r>
              <a:rPr lang="en-US" sz="2000">
                <a:latin typeface="Times New Roman" pitchFamily="18" charset="0"/>
              </a:rPr>
              <a:t>H= 1,67</a:t>
            </a:r>
          </a:p>
          <a:p>
            <a:pPr marL="441325" indent="-441325" eaLnBrk="1" hangingPunct="1">
              <a:buFontTx/>
              <a:buChar char="-"/>
              <a:tabLst>
                <a:tab pos="441325" algn="l"/>
              </a:tabLst>
            </a:pPr>
            <a:r>
              <a:rPr lang="en-US" sz="2000">
                <a:latin typeface="Times New Roman" pitchFamily="18" charset="0"/>
              </a:rPr>
              <a:t>Tebal perkerasan tahap I &amp; II – y LER</a:t>
            </a:r>
            <a:r>
              <a:rPr lang="en-US" sz="2000" baseline="-25000">
                <a:latin typeface="Times New Roman" pitchFamily="18" charset="0"/>
              </a:rPr>
              <a:t>2</a:t>
            </a:r>
          </a:p>
          <a:p>
            <a:pPr marL="441325" indent="-441325" eaLnBrk="1" hangingPunct="1">
              <a:tabLst>
                <a:tab pos="441325" algn="l"/>
              </a:tabLst>
            </a:pPr>
            <a:r>
              <a:rPr lang="en-US" sz="2000">
                <a:latin typeface="Times New Roman" pitchFamily="18" charset="0"/>
              </a:rPr>
              <a:t>	Karena 60% y LER2 sudah dipakai pada tahap I </a:t>
            </a:r>
          </a:p>
          <a:p>
            <a:pPr marL="441325" indent="-441325" eaLnBrk="1" hangingPunct="1">
              <a:tabLst>
                <a:tab pos="441325" algn="l"/>
              </a:tabLst>
            </a:pPr>
            <a:r>
              <a:rPr lang="en-US" sz="2000">
                <a:latin typeface="Times New Roman" pitchFamily="18" charset="0"/>
              </a:rPr>
              <a:t>	y LER</a:t>
            </a:r>
            <a:r>
              <a:rPr lang="en-US" sz="2000" baseline="-25000">
                <a:latin typeface="Times New Roman" pitchFamily="18" charset="0"/>
              </a:rPr>
              <a:t>2</a:t>
            </a:r>
            <a:r>
              <a:rPr lang="en-US" sz="2000">
                <a:latin typeface="Times New Roman" pitchFamily="18" charset="0"/>
              </a:rPr>
              <a:t> = 60% y LER</a:t>
            </a:r>
            <a:r>
              <a:rPr lang="en-US" sz="2000" baseline="-25000">
                <a:latin typeface="Times New Roman" pitchFamily="18" charset="0"/>
              </a:rPr>
              <a:t>2</a:t>
            </a:r>
            <a:r>
              <a:rPr lang="en-US" sz="2000">
                <a:latin typeface="Times New Roman" pitchFamily="18" charset="0"/>
              </a:rPr>
              <a:t> + LER</a:t>
            </a:r>
            <a:r>
              <a:rPr lang="en-US" sz="2000" baseline="-25000">
                <a:latin typeface="Times New Roman" pitchFamily="18" charset="0"/>
              </a:rPr>
              <a:t>2</a:t>
            </a:r>
          </a:p>
          <a:p>
            <a:pPr marL="441325" indent="-441325" eaLnBrk="1" hangingPunct="1">
              <a:tabLst>
                <a:tab pos="441325" algn="l"/>
              </a:tabLst>
            </a:pPr>
            <a:r>
              <a:rPr lang="en-US" sz="2000">
                <a:latin typeface="Times New Roman" pitchFamily="18" charset="0"/>
              </a:rPr>
              <a:t>	y = 2,5</a:t>
            </a:r>
          </a:p>
          <a:p>
            <a:pPr marL="441325" indent="-441325" eaLnBrk="1" hangingPunct="1">
              <a:tabLst>
                <a:tab pos="441325" algn="l"/>
              </a:tabLst>
            </a:pPr>
            <a:endParaRPr lang="en-US" sz="2000">
              <a:latin typeface="Times New Roman" pitchFamily="18" charset="0"/>
            </a:endParaRPr>
          </a:p>
        </p:txBody>
      </p:sp>
      <p:sp>
        <p:nvSpPr>
          <p:cNvPr id="54275" name="Rectangle 5"/>
          <p:cNvSpPr>
            <a:spLocks noChangeArrowheads="1"/>
          </p:cNvSpPr>
          <p:nvPr/>
        </p:nvSpPr>
        <p:spPr bwMode="auto">
          <a:xfrm>
            <a:off x="395288" y="4578350"/>
            <a:ext cx="8424862" cy="720725"/>
          </a:xfrm>
          <a:prstGeom prst="rect">
            <a:avLst/>
          </a:prstGeom>
          <a:noFill/>
          <a:ln w="9525">
            <a:noFill/>
            <a:miter lim="800000"/>
            <a:headEnd/>
            <a:tailEnd/>
          </a:ln>
        </p:spPr>
        <p:txBody>
          <a:bodyPr/>
          <a:lstStyle/>
          <a:p>
            <a:pPr marL="441325" indent="-441325" eaLnBrk="1" hangingPunct="1">
              <a:tabLst>
                <a:tab pos="441325" algn="l"/>
              </a:tabLst>
            </a:pPr>
            <a:r>
              <a:rPr lang="en-US" sz="2000">
                <a:latin typeface="Times New Roman" pitchFamily="18" charset="0"/>
              </a:rPr>
              <a:t>ITP</a:t>
            </a:r>
            <a:r>
              <a:rPr lang="en-US" sz="2000" baseline="-25000">
                <a:latin typeface="Times New Roman" pitchFamily="18" charset="0"/>
              </a:rPr>
              <a:t>I</a:t>
            </a:r>
            <a:r>
              <a:rPr lang="en-US" sz="2000">
                <a:latin typeface="Times New Roman" pitchFamily="18" charset="0"/>
              </a:rPr>
              <a:t> = ……….. Dengan LER = 1,67 LER</a:t>
            </a:r>
            <a:r>
              <a:rPr lang="en-US" sz="2000" baseline="-25000">
                <a:latin typeface="Times New Roman" pitchFamily="18" charset="0"/>
              </a:rPr>
              <a:t>1</a:t>
            </a:r>
          </a:p>
          <a:p>
            <a:pPr marL="441325" indent="-441325" eaLnBrk="1" hangingPunct="1">
              <a:tabLst>
                <a:tab pos="441325" algn="l"/>
              </a:tabLst>
            </a:pPr>
            <a:r>
              <a:rPr lang="en-US" sz="2000">
                <a:latin typeface="Times New Roman" pitchFamily="18" charset="0"/>
              </a:rPr>
              <a:t>ITP</a:t>
            </a:r>
            <a:r>
              <a:rPr lang="en-US" sz="2000" baseline="-25000">
                <a:latin typeface="Times New Roman" pitchFamily="18" charset="0"/>
              </a:rPr>
              <a:t>II</a:t>
            </a:r>
            <a:r>
              <a:rPr lang="en-US" sz="2000">
                <a:latin typeface="Times New Roman" pitchFamily="18" charset="0"/>
              </a:rPr>
              <a:t> = ……….. Dengan LER = 1,67 LER</a:t>
            </a:r>
            <a:r>
              <a:rPr lang="en-US" sz="2000" baseline="-25000">
                <a:latin typeface="Times New Roman" pitchFamily="18" charset="0"/>
              </a:rPr>
              <a:t>2</a:t>
            </a:r>
            <a:endParaRPr lang="en-US" sz="2000">
              <a:latin typeface="Times New Roman" pitchFamily="18" charset="0"/>
            </a:endParaRPr>
          </a:p>
        </p:txBody>
      </p:sp>
      <p:sp>
        <p:nvSpPr>
          <p:cNvPr id="54276" name="Rectangle 6"/>
          <p:cNvSpPr>
            <a:spLocks noChangeArrowheads="1"/>
          </p:cNvSpPr>
          <p:nvPr/>
        </p:nvSpPr>
        <p:spPr bwMode="auto">
          <a:xfrm>
            <a:off x="395288" y="5372100"/>
            <a:ext cx="8424862" cy="720725"/>
          </a:xfrm>
          <a:prstGeom prst="rect">
            <a:avLst/>
          </a:prstGeom>
          <a:noFill/>
          <a:ln w="9525">
            <a:noFill/>
            <a:miter lim="800000"/>
            <a:headEnd/>
            <a:tailEnd/>
          </a:ln>
        </p:spPr>
        <p:txBody>
          <a:bodyPr/>
          <a:lstStyle/>
          <a:p>
            <a:pPr marL="441325" indent="-441325" eaLnBrk="1" hangingPunct="1">
              <a:tabLst>
                <a:tab pos="441325" algn="l"/>
              </a:tabLst>
            </a:pPr>
            <a:r>
              <a:rPr lang="en-US" sz="2000">
                <a:latin typeface="Times New Roman" pitchFamily="18" charset="0"/>
              </a:rPr>
              <a:t>Ketebalan tahap II diperoleh dari hasil pengurangan ketebalan lapisan tahap I</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z="2000" smtClean="0"/>
              <a:t>Contoh Soal: Perencanaan Ketebalan Perkerasan Lentur Jalan Baru</a:t>
            </a:r>
          </a:p>
        </p:txBody>
      </p:sp>
      <p:sp>
        <p:nvSpPr>
          <p:cNvPr id="55299" name="Rectangle 3"/>
          <p:cNvSpPr>
            <a:spLocks noGrp="1" noChangeArrowheads="1"/>
          </p:cNvSpPr>
          <p:nvPr>
            <p:ph idx="1"/>
          </p:nvPr>
        </p:nvSpPr>
        <p:spPr/>
        <p:txBody>
          <a:bodyPr>
            <a:normAutofit lnSpcReduction="10000"/>
          </a:bodyPr>
          <a:lstStyle/>
          <a:p>
            <a:pPr marL="0" indent="0" eaLnBrk="1" hangingPunct="1"/>
            <a:r>
              <a:rPr lang="en-US" sz="1800" smtClean="0"/>
              <a:t>Suatu ruas jalan arteri 3 lajur 2 arah direncanakan dengan umur rencana 20 tahun. Pada saat jalan dibuka tahun 2000 LHR adalah sebagai berikut:</a:t>
            </a:r>
          </a:p>
          <a:p>
            <a:pPr marL="0" indent="0" eaLnBrk="1" hangingPunct="1"/>
            <a:endParaRPr lang="en-US" sz="1800" smtClean="0"/>
          </a:p>
          <a:p>
            <a:pPr marL="0" indent="0" eaLnBrk="1" hangingPunct="1">
              <a:buFontTx/>
              <a:buNone/>
            </a:pPr>
            <a:r>
              <a:rPr lang="en-US" sz="1800" smtClean="0"/>
              <a:t>1.	Mobil penumpang (1.1) berat 2 ton 		10.000 kend/hari/2 arah</a:t>
            </a:r>
          </a:p>
          <a:p>
            <a:pPr marL="0" indent="0" eaLnBrk="1" hangingPunct="1">
              <a:buFontTx/>
              <a:buNone/>
            </a:pPr>
            <a:r>
              <a:rPr lang="en-US" sz="1800" smtClean="0"/>
              <a:t>2.	Bus berat (1.2) 9 ton			  1.000 kend/hari/2 arah</a:t>
            </a:r>
          </a:p>
          <a:p>
            <a:pPr marL="0" indent="0" eaLnBrk="1" hangingPunct="1">
              <a:buFontTx/>
              <a:buNone/>
            </a:pPr>
            <a:r>
              <a:rPr lang="en-US" sz="1800" smtClean="0"/>
              <a:t>3.	Truk ringan (1.2L) berat 8.3 ton	                    400 kend/hari/2 arah</a:t>
            </a:r>
          </a:p>
          <a:p>
            <a:pPr marL="0" indent="0" eaLnBrk="1" hangingPunct="1">
              <a:buFontTx/>
              <a:buNone/>
            </a:pPr>
            <a:r>
              <a:rPr lang="en-US" sz="1800" smtClean="0"/>
              <a:t>4.	Truk berat (1.2H) berat 18 ton 	                    100 kend/hari/2 arah</a:t>
            </a:r>
          </a:p>
          <a:p>
            <a:pPr marL="0" indent="0" eaLnBrk="1" hangingPunct="1">
              <a:buFontTx/>
              <a:buNone/>
            </a:pPr>
            <a:r>
              <a:rPr lang="en-US" sz="1800" smtClean="0"/>
              <a:t>5. 	Truk (1.22) berat 25 ton			      200 kend/hari/2arah</a:t>
            </a:r>
          </a:p>
          <a:p>
            <a:pPr marL="0" indent="0" eaLnBrk="1" hangingPunct="1">
              <a:buFontTx/>
              <a:buNone/>
            </a:pPr>
            <a:r>
              <a:rPr lang="en-US" sz="1800" smtClean="0"/>
              <a:t>6.	Trailer (1.2-2.2) berat 42 ton 		        50 kend/hari/2 arah</a:t>
            </a:r>
          </a:p>
          <a:p>
            <a:pPr marL="0" indent="0" eaLnBrk="1" hangingPunct="1">
              <a:buFontTx/>
              <a:buNone/>
            </a:pPr>
            <a:endParaRPr lang="en-US" sz="1800" smtClean="0"/>
          </a:p>
          <a:p>
            <a:pPr marL="0" indent="0" eaLnBrk="1" hangingPunct="1">
              <a:buFontTx/>
              <a:buNone/>
            </a:pPr>
            <a:r>
              <a:rPr lang="en-US" sz="1800" smtClean="0"/>
              <a:t>Rencanakan ketebalan masing-masing lapis perkerasan jika CBR tanah dasar adalah 7 %, pertumbuhan lalu lintas 3 % pertahun. Jalan berada pada kondisi iklim I kelandaian II.</a:t>
            </a:r>
          </a:p>
          <a:p>
            <a:pPr marL="0" indent="0" eaLnBrk="1" hangingPunct="1">
              <a:buFontTx/>
              <a:buNone/>
            </a:pPr>
            <a:r>
              <a:rPr lang="en-US" sz="1800" smtClean="0"/>
              <a:t>Jenis atau material yang akan digunakan dapat dilihat pada tabel material lapis perkerasan.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74638"/>
            <a:ext cx="8229600" cy="6394450"/>
          </a:xfrm>
        </p:spPr>
        <p:txBody>
          <a:bodyPr/>
          <a:lstStyle/>
          <a:p>
            <a:pPr algn="l" eaLnBrk="1" hangingPunct="1"/>
            <a:endParaRPr lang="id-ID" sz="1800" smtClean="0"/>
          </a:p>
        </p:txBody>
      </p:sp>
      <p:graphicFrame>
        <p:nvGraphicFramePr>
          <p:cNvPr id="95798" name="Group 1590"/>
          <p:cNvGraphicFramePr>
            <a:graphicFrameLocks noGrp="1"/>
          </p:cNvGraphicFramePr>
          <p:nvPr>
            <p:ph type="tbl" idx="1"/>
          </p:nvPr>
        </p:nvGraphicFramePr>
        <p:xfrm>
          <a:off x="179388" y="44450"/>
          <a:ext cx="8713787" cy="6389054"/>
        </p:xfrm>
        <a:graphic>
          <a:graphicData uri="http://schemas.openxmlformats.org/drawingml/2006/table">
            <a:tbl>
              <a:tblPr/>
              <a:tblGrid>
                <a:gridCol w="420687"/>
                <a:gridCol w="1235075"/>
                <a:gridCol w="720725"/>
                <a:gridCol w="1800225"/>
                <a:gridCol w="1871663"/>
                <a:gridCol w="927100"/>
                <a:gridCol w="889000"/>
                <a:gridCol w="849312"/>
              </a:tblGrid>
              <a:tr h="1066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Comic Sans MS" pitchFamily="66" charset="0"/>
                      </a:endParaRPr>
                    </a:p>
                  </a:txBody>
                  <a:tcPr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cs typeface="Arial" charset="0"/>
                        </a:rPr>
                        <a:t>PERHITUNGAN ANGKA EKIVALEN MASING_MASING KENDARAAN</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Comic Sans MS" pitchFamily="66" charset="0"/>
                      </a:endParaRPr>
                    </a:p>
                  </a:txBody>
                  <a:tcPr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4460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No</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Jenis</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Berat</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Berat Sumbu</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Berat Sumbu </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E depan</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E Blkng</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E total</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29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Kendaraan</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Total </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Depan (Ton)</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Belakang (Ton)</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48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1</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M P (1.1)</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2</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0.5 *2 = 1</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0.5 *2 = 1</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0.0002</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0.0002</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0.0004</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05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2</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Bus (1.2)</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9</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0.34 *9 = 3.06</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0.66 *9 = 5.94</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0.0198</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0.2808</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0.3006</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277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3</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Truk (1.2L)</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8.3</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0.34 *8.3 =2.822 </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0.66 *8.3 = 5.478</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0.0143</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0.2031</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0.2174</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928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4</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Truk Berat (1.2H)</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18</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0.34 *18 = 6.188</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0.66 *18 = 12.012</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0.3307</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4.6857</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5.0164</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006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5</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Truk (1.22)</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25</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0.25 *25 = 6.25</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0.75 *25 = 18.75</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0.3442</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2.3974</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2.7416</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737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6</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Trailer (1.2+2.2)</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32</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0.18 *42 = 7.56</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0.54 * 42 = 22.68</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0.7368</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5.1322</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10.183</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0.28 * 42 = 11.76</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4.3139</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omic Sans MS" pitchFamily="66" charset="0"/>
                          <a:cs typeface="Arial" charset="0"/>
                        </a:rPr>
                        <a:t> </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540"/>
          <p:cNvSpPr>
            <a:spLocks noGrp="1" noChangeArrowheads="1"/>
          </p:cNvSpPr>
          <p:nvPr>
            <p:ph type="title"/>
          </p:nvPr>
        </p:nvSpPr>
        <p:spPr>
          <a:xfrm>
            <a:off x="0" y="5013325"/>
            <a:ext cx="9144000" cy="1655763"/>
          </a:xfrm>
        </p:spPr>
        <p:txBody>
          <a:bodyPr>
            <a:normAutofit fontScale="90000"/>
          </a:bodyPr>
          <a:lstStyle/>
          <a:p>
            <a:pPr algn="l" eaLnBrk="1" hangingPunct="1"/>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200" dirty="0" smtClean="0"/>
              <a:t>LET = ½  (LEP+LEA)   =  ½ (926.27 + 2970.6 )  =    1948,435  </a:t>
            </a:r>
            <a:r>
              <a:rPr lang="en-US" sz="1200" dirty="0" err="1" smtClean="0"/>
              <a:t>lintas</a:t>
            </a:r>
            <a:r>
              <a:rPr lang="en-US" sz="1200" dirty="0" smtClean="0"/>
              <a:t> </a:t>
            </a:r>
            <a:r>
              <a:rPr lang="en-US" sz="1200" dirty="0" err="1" smtClean="0"/>
              <a:t>ekivalen</a:t>
            </a:r>
            <a:r>
              <a:rPr lang="en-US" sz="1200" dirty="0" smtClean="0"/>
              <a:t>/</a:t>
            </a:r>
            <a:r>
              <a:rPr lang="en-US" sz="1200" dirty="0" err="1" smtClean="0"/>
              <a:t>hari</a:t>
            </a:r>
            <a:r>
              <a:rPr lang="en-US" sz="1200" dirty="0" smtClean="0"/>
              <a:t>/</a:t>
            </a:r>
            <a:r>
              <a:rPr lang="en-US" sz="1200" dirty="0" err="1" smtClean="0"/>
              <a:t>lajur</a:t>
            </a:r>
            <a:r>
              <a:rPr lang="en-US" sz="1200" dirty="0" smtClean="0"/>
              <a:t> </a:t>
            </a:r>
            <a:r>
              <a:rPr lang="en-US" sz="1200" dirty="0" err="1" smtClean="0"/>
              <a:t>rencana</a:t>
            </a:r>
            <a:r>
              <a:rPr lang="en-US" sz="1200" dirty="0" smtClean="0"/>
              <a:t/>
            </a:r>
            <a:br>
              <a:rPr lang="en-US" sz="1200" dirty="0" smtClean="0"/>
            </a:br>
            <a:r>
              <a:rPr lang="en-US" sz="1200" dirty="0" smtClean="0"/>
              <a:t>LER  =  LET * FP  = 1948.435* 20/10 =    3897 </a:t>
            </a:r>
            <a:r>
              <a:rPr lang="en-US" sz="1200" dirty="0" err="1" smtClean="0"/>
              <a:t>lintas</a:t>
            </a:r>
            <a:r>
              <a:rPr lang="en-US" sz="1200" dirty="0" smtClean="0"/>
              <a:t> </a:t>
            </a:r>
            <a:r>
              <a:rPr lang="en-US" sz="1200" dirty="0" err="1" smtClean="0"/>
              <a:t>ekivalen</a:t>
            </a:r>
            <a:r>
              <a:rPr lang="en-US" sz="1200" dirty="0" smtClean="0"/>
              <a:t>/</a:t>
            </a:r>
            <a:r>
              <a:rPr lang="en-US" sz="1200" dirty="0" err="1" smtClean="0"/>
              <a:t>hari</a:t>
            </a:r>
            <a:r>
              <a:rPr lang="en-US" sz="1200" dirty="0" smtClean="0"/>
              <a:t>/</a:t>
            </a:r>
            <a:r>
              <a:rPr lang="en-US" sz="1200" dirty="0" err="1" smtClean="0"/>
              <a:t>lajur</a:t>
            </a:r>
            <a:r>
              <a:rPr lang="en-US" sz="1200" dirty="0" smtClean="0"/>
              <a:t> </a:t>
            </a:r>
            <a:r>
              <a:rPr lang="en-US" sz="1200" dirty="0" err="1" smtClean="0"/>
              <a:t>rencana</a:t>
            </a:r>
            <a:r>
              <a:rPr lang="en-US" sz="1200" dirty="0" smtClean="0"/>
              <a:t>     </a:t>
            </a:r>
            <a:br>
              <a:rPr lang="en-US" sz="1200" dirty="0" smtClean="0"/>
            </a:br>
            <a:r>
              <a:rPr lang="en-US" sz="1200" dirty="0" smtClean="0"/>
              <a:t/>
            </a:r>
            <a:br>
              <a:rPr lang="en-US" sz="1200" dirty="0" smtClean="0"/>
            </a:br>
            <a:r>
              <a:rPr lang="en-US" sz="1200" dirty="0" err="1" smtClean="0"/>
              <a:t>Jika</a:t>
            </a:r>
            <a:r>
              <a:rPr lang="en-US" sz="1200" dirty="0" smtClean="0"/>
              <a:t> lapis </a:t>
            </a:r>
            <a:r>
              <a:rPr lang="en-US" sz="1200" dirty="0" err="1" smtClean="0"/>
              <a:t>permukaan</a:t>
            </a:r>
            <a:r>
              <a:rPr lang="en-US" sz="1200" dirty="0" smtClean="0"/>
              <a:t> </a:t>
            </a:r>
            <a:r>
              <a:rPr lang="en-US" sz="1200" dirty="0" err="1" smtClean="0"/>
              <a:t>adalah</a:t>
            </a:r>
            <a:r>
              <a:rPr lang="en-US" sz="1200" dirty="0" smtClean="0"/>
              <a:t> </a:t>
            </a:r>
            <a:r>
              <a:rPr lang="en-US" sz="1200" dirty="0" err="1" smtClean="0"/>
              <a:t>Laston</a:t>
            </a:r>
            <a:r>
              <a:rPr lang="en-US" sz="1200" dirty="0" smtClean="0"/>
              <a:t> </a:t>
            </a:r>
            <a:r>
              <a:rPr lang="en-US" sz="1200" dirty="0" err="1" smtClean="0"/>
              <a:t>dengan</a:t>
            </a:r>
            <a:r>
              <a:rPr lang="en-US" sz="1200" dirty="0" smtClean="0"/>
              <a:t> </a:t>
            </a:r>
            <a:r>
              <a:rPr lang="en-US" sz="1200" dirty="0" err="1" smtClean="0"/>
              <a:t>Indeks</a:t>
            </a:r>
            <a:r>
              <a:rPr lang="en-US" sz="1200" dirty="0" smtClean="0"/>
              <a:t> </a:t>
            </a:r>
            <a:r>
              <a:rPr lang="en-US" sz="1200" dirty="0" err="1" smtClean="0"/>
              <a:t>Permukaan</a:t>
            </a:r>
            <a:r>
              <a:rPr lang="en-US" sz="1200" dirty="0" smtClean="0"/>
              <a:t> </a:t>
            </a:r>
            <a:r>
              <a:rPr lang="en-US" sz="1200" dirty="0" err="1" smtClean="0"/>
              <a:t>Awal</a:t>
            </a:r>
            <a:r>
              <a:rPr lang="en-US" sz="1200" dirty="0" smtClean="0"/>
              <a:t> </a:t>
            </a:r>
            <a:r>
              <a:rPr lang="en-US" sz="1200" dirty="0" err="1" smtClean="0"/>
              <a:t>IPo</a:t>
            </a:r>
            <a:r>
              <a:rPr lang="en-US" sz="1200" dirty="0" smtClean="0"/>
              <a:t> = 3,9 – 3,5 </a:t>
            </a:r>
            <a:br>
              <a:rPr lang="en-US" sz="1200" dirty="0" smtClean="0"/>
            </a:br>
            <a:r>
              <a:rPr lang="en-US" sz="1200" dirty="0" err="1" smtClean="0"/>
              <a:t>Jika</a:t>
            </a:r>
            <a:r>
              <a:rPr lang="en-US" sz="1200" dirty="0" smtClean="0"/>
              <a:t> LER &gt;  1000 </a:t>
            </a:r>
            <a:r>
              <a:rPr lang="en-US" sz="1200" dirty="0" err="1" smtClean="0"/>
              <a:t>dan</a:t>
            </a:r>
            <a:r>
              <a:rPr lang="en-US" sz="1200" dirty="0" smtClean="0"/>
              <a:t> </a:t>
            </a:r>
            <a:r>
              <a:rPr lang="en-US" sz="1200" dirty="0" err="1" smtClean="0"/>
              <a:t>klasifikasi</a:t>
            </a:r>
            <a:r>
              <a:rPr lang="en-US" sz="1200" dirty="0" smtClean="0"/>
              <a:t> </a:t>
            </a:r>
            <a:r>
              <a:rPr lang="en-US" sz="1200" dirty="0" err="1" smtClean="0"/>
              <a:t>jalan</a:t>
            </a:r>
            <a:r>
              <a:rPr lang="en-US" sz="1200" dirty="0" smtClean="0"/>
              <a:t> </a:t>
            </a:r>
            <a:r>
              <a:rPr lang="en-US" sz="1200" dirty="0" err="1" smtClean="0"/>
              <a:t>Kolektor</a:t>
            </a:r>
            <a:r>
              <a:rPr lang="en-US" sz="1200" dirty="0" smtClean="0"/>
              <a:t> </a:t>
            </a:r>
            <a:r>
              <a:rPr lang="en-US" sz="1200" dirty="0" err="1" smtClean="0"/>
              <a:t>maka</a:t>
            </a:r>
            <a:r>
              <a:rPr lang="en-US" sz="1200" dirty="0" smtClean="0"/>
              <a:t> </a:t>
            </a:r>
            <a:r>
              <a:rPr lang="en-US" sz="1200" dirty="0" err="1" smtClean="0"/>
              <a:t>IPt</a:t>
            </a:r>
            <a:r>
              <a:rPr lang="en-US" sz="1200" dirty="0" smtClean="0"/>
              <a:t> </a:t>
            </a:r>
            <a:r>
              <a:rPr lang="en-US" sz="1200" dirty="0" err="1" smtClean="0"/>
              <a:t>adalah</a:t>
            </a:r>
            <a:r>
              <a:rPr lang="en-US" sz="1200" dirty="0" smtClean="0"/>
              <a:t> 2,5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600" dirty="0" smtClean="0"/>
              <a:t/>
            </a:r>
            <a:br>
              <a:rPr lang="en-US" sz="1600" dirty="0" smtClean="0"/>
            </a:br>
            <a:r>
              <a:rPr lang="en-US" sz="1600" dirty="0" smtClean="0"/>
              <a:t/>
            </a:r>
            <a:br>
              <a:rPr lang="en-US" sz="1600" dirty="0" smtClean="0"/>
            </a:br>
            <a:endParaRPr lang="en-US" sz="1600" dirty="0" smtClean="0"/>
          </a:p>
        </p:txBody>
      </p:sp>
      <p:graphicFrame>
        <p:nvGraphicFramePr>
          <p:cNvPr id="99353" name="Group 1049"/>
          <p:cNvGraphicFramePr>
            <a:graphicFrameLocks noGrp="1"/>
          </p:cNvGraphicFramePr>
          <p:nvPr>
            <p:ph type="tbl" idx="1"/>
          </p:nvPr>
        </p:nvGraphicFramePr>
        <p:xfrm>
          <a:off x="250825" y="260350"/>
          <a:ext cx="8435975" cy="3444240"/>
        </p:xfrm>
        <a:graphic>
          <a:graphicData uri="http://schemas.openxmlformats.org/drawingml/2006/table">
            <a:tbl>
              <a:tblPr/>
              <a:tblGrid>
                <a:gridCol w="485775"/>
                <a:gridCol w="1924050"/>
                <a:gridCol w="882650"/>
                <a:gridCol w="758825"/>
                <a:gridCol w="1136650"/>
                <a:gridCol w="1135063"/>
                <a:gridCol w="1057275"/>
                <a:gridCol w="1055687"/>
              </a:tblGrid>
              <a:tr h="3648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omic Sans MS" pitchFamily="66" charset="0"/>
                      </a:endParaRPr>
                    </a:p>
                  </a:txBody>
                  <a:tcPr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omic Sans MS" pitchFamily="66" charset="0"/>
                          <a:cs typeface="Arial" charset="0"/>
                        </a:rPr>
                        <a:t>PERHITUNGAN LINTAS EKIVALEN </a:t>
                      </a:r>
                      <a:endParaRPr kumimoji="0" lang="en-US" sz="1800" b="0" i="0" u="none" strike="noStrike" cap="none" normalizeH="0" baseline="0" smtClean="0">
                        <a:ln>
                          <a:noFill/>
                        </a:ln>
                        <a:solidFill>
                          <a:schemeClr val="tx1"/>
                        </a:solidFill>
                        <a:effectLst/>
                        <a:latin typeface="Comic Sans MS" pitchFamily="66"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Comic Sans MS" pitchFamily="66"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Comic Sans MS" pitchFamily="66"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Comic Sans MS" pitchFamily="66" charset="0"/>
                      </a:endParaRPr>
                    </a:p>
                  </a:txBody>
                  <a:tcPr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236077">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cs typeface="Arial" charset="0"/>
                        </a:rPr>
                        <a:t>No</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Jenis</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E total</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C</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LHR </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LHR </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LEP</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LEA</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077">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 </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omic Sans MS" pitchFamily="66" charset="0"/>
                          <a:cs typeface="Arial" charset="0"/>
                        </a:rPr>
                        <a:t>Kendaraan</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 </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 </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th 2000</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th 2020</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th 2000</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th 2020</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192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 </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cs typeface="Arial" charset="0"/>
                        </a:rPr>
                        <a:t> </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 </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 </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kend/hr/2arh</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kend/hr/2arh</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lts ek/hr/lj r.</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lts ek/hr/lj r.</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077">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1</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cs typeface="Arial" charset="0"/>
                        </a:rPr>
                        <a:t>M P (1.1)</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0.0004</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0.4</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10000</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32071</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1.6</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5.1314</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077">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2</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cs typeface="Arial" charset="0"/>
                        </a:rPr>
                        <a:t>Bus (1.2)</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0.3006</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0.475</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1000</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3207.1</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142.79</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457.93</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077">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3</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omic Sans MS" pitchFamily="66" charset="0"/>
                          <a:cs typeface="Arial" charset="0"/>
                        </a:rPr>
                        <a:t>Truk</a:t>
                      </a:r>
                      <a:r>
                        <a:rPr kumimoji="0" lang="en-US" sz="1200" b="0" i="0" u="none" strike="noStrike" cap="none" normalizeH="0" baseline="0" dirty="0" smtClean="0">
                          <a:ln>
                            <a:noFill/>
                          </a:ln>
                          <a:solidFill>
                            <a:schemeClr val="tx1"/>
                          </a:solidFill>
                          <a:effectLst/>
                          <a:latin typeface="Comic Sans MS" pitchFamily="66" charset="0"/>
                          <a:cs typeface="Arial" charset="0"/>
                        </a:rPr>
                        <a:t> (1.2L)</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cs typeface="Arial" charset="0"/>
                        </a:rPr>
                        <a:t>0.2174</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0.475</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400</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1282.84</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41.306</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132.47</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077">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4</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omic Sans MS" pitchFamily="66" charset="0"/>
                          <a:cs typeface="Arial" charset="0"/>
                        </a:rPr>
                        <a:t>Truk</a:t>
                      </a:r>
                      <a:r>
                        <a:rPr kumimoji="0" lang="en-US" sz="1200" b="0" i="0" u="none" strike="noStrike" cap="none" normalizeH="0" baseline="0" dirty="0" smtClean="0">
                          <a:ln>
                            <a:noFill/>
                          </a:ln>
                          <a:solidFill>
                            <a:schemeClr val="tx1"/>
                          </a:solidFill>
                          <a:effectLst/>
                          <a:latin typeface="Comic Sans MS" pitchFamily="66" charset="0"/>
                          <a:cs typeface="Arial" charset="0"/>
                        </a:rPr>
                        <a:t> </a:t>
                      </a:r>
                      <a:r>
                        <a:rPr kumimoji="0" lang="en-US" sz="1200" b="0" i="0" u="none" strike="noStrike" cap="none" normalizeH="0" baseline="0" dirty="0" err="1" smtClean="0">
                          <a:ln>
                            <a:noFill/>
                          </a:ln>
                          <a:solidFill>
                            <a:schemeClr val="tx1"/>
                          </a:solidFill>
                          <a:effectLst/>
                          <a:latin typeface="Comic Sans MS" pitchFamily="66" charset="0"/>
                          <a:cs typeface="Arial" charset="0"/>
                        </a:rPr>
                        <a:t>Berat</a:t>
                      </a:r>
                      <a:r>
                        <a:rPr kumimoji="0" lang="en-US" sz="1200" b="0" i="0" u="none" strike="noStrike" cap="none" normalizeH="0" baseline="0" dirty="0" smtClean="0">
                          <a:ln>
                            <a:noFill/>
                          </a:ln>
                          <a:solidFill>
                            <a:schemeClr val="tx1"/>
                          </a:solidFill>
                          <a:effectLst/>
                          <a:latin typeface="Comic Sans MS" pitchFamily="66" charset="0"/>
                          <a:cs typeface="Arial" charset="0"/>
                        </a:rPr>
                        <a:t> (1.2H)</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cs typeface="Arial" charset="0"/>
                        </a:rPr>
                        <a:t>5.0164</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0.475</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100</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320.71</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238.28</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764.18</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077">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5</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omic Sans MS" pitchFamily="66" charset="0"/>
                          <a:cs typeface="Arial" charset="0"/>
                        </a:rPr>
                        <a:t>Truk</a:t>
                      </a:r>
                      <a:r>
                        <a:rPr kumimoji="0" lang="en-US" sz="1200" b="0" i="0" u="none" strike="noStrike" cap="none" normalizeH="0" baseline="0" dirty="0" smtClean="0">
                          <a:ln>
                            <a:noFill/>
                          </a:ln>
                          <a:solidFill>
                            <a:schemeClr val="tx1"/>
                          </a:solidFill>
                          <a:effectLst/>
                          <a:latin typeface="Comic Sans MS" pitchFamily="66" charset="0"/>
                          <a:cs typeface="Arial" charset="0"/>
                        </a:rPr>
                        <a:t> (1.22)</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cs typeface="Arial" charset="0"/>
                        </a:rPr>
                        <a:t>2.7416</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0.475</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200</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641.42</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260.45</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835.3</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077">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6</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Trailer (1.2+2.2)</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cs typeface="Arial" charset="0"/>
                        </a:rPr>
                        <a:t>10.183</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cs typeface="Arial" charset="0"/>
                        </a:rPr>
                        <a:t>0.475</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cs typeface="Arial" charset="0"/>
                        </a:rPr>
                        <a:t>50</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cs typeface="Arial" charset="0"/>
                        </a:rPr>
                        <a:t>160.355</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241.85</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775.63</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07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 </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 </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 </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omic Sans MS" pitchFamily="66" charset="0"/>
                          <a:cs typeface="Arial" charset="0"/>
                        </a:rPr>
                        <a:t> </a:t>
                      </a:r>
                      <a:endParaRPr kumimoji="0" lang="en-US" sz="12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cs typeface="Arial" charset="0"/>
                        </a:rPr>
                        <a:t> </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Comic Sans MS" pitchFamily="66" charset="0"/>
                          <a:cs typeface="Arial" charset="0"/>
                        </a:rPr>
                        <a:t>jumlah</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cs typeface="Arial" charset="0"/>
                        </a:rPr>
                        <a:t>926.27</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cs typeface="Arial" charset="0"/>
                        </a:rPr>
                        <a:t>2970.6</a:t>
                      </a:r>
                      <a:endParaRPr kumimoji="0" lang="en-US" sz="1200" b="0" i="0" u="none" strike="noStrike" cap="none" normalizeH="0" baseline="0" dirty="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0"/>
            <a:ext cx="9144000" cy="6453188"/>
          </a:xfrm>
        </p:spPr>
        <p:txBody>
          <a:bodyPr>
            <a:normAutofit fontScale="90000"/>
          </a:bodyPr>
          <a:lstStyle/>
          <a:p>
            <a:pPr algn="l" eaLnBrk="1" hangingPunct="1">
              <a:lnSpc>
                <a:spcPct val="115000"/>
              </a:lnSpc>
            </a:pPr>
            <a:r>
              <a:rPr lang="en-US" sz="2400" smtClean="0"/>
              <a:t>Nilai CBR = 7 %, dengan menggunakan korelasi dengan DDT diperoleh nilai DDT adalah = 5,5</a:t>
            </a:r>
            <a:br>
              <a:rPr lang="en-US" sz="2400" smtClean="0"/>
            </a:br>
            <a:r>
              <a:rPr lang="en-US" sz="2400" smtClean="0"/>
              <a:t/>
            </a:r>
            <a:br>
              <a:rPr lang="en-US" sz="2400" smtClean="0"/>
            </a:br>
            <a:r>
              <a:rPr lang="en-US" sz="2400" smtClean="0"/>
              <a:t>Faktor Regional: jumlah kendaraan berat &lt; 30 %, Iklim I dan Kelandaian II maka Faktor Regional adalah  1,0</a:t>
            </a:r>
            <a:br>
              <a:rPr lang="en-US" sz="2400" smtClean="0"/>
            </a:br>
            <a:r>
              <a:rPr lang="en-US" sz="2400" smtClean="0"/>
              <a:t/>
            </a:r>
            <a:br>
              <a:rPr lang="en-US" sz="2400" smtClean="0"/>
            </a:br>
            <a:r>
              <a:rPr lang="en-US" sz="2400" smtClean="0"/>
              <a:t>Lintas Ekivalen rencana adalah 3897 lintas ekiv/hr/lajur rencana</a:t>
            </a:r>
            <a:br>
              <a:rPr lang="en-US" sz="2400" smtClean="0"/>
            </a:br>
            <a:r>
              <a:rPr lang="en-US" sz="2400" smtClean="0"/>
              <a:t/>
            </a:r>
            <a:br>
              <a:rPr lang="en-US" sz="2400" smtClean="0"/>
            </a:br>
            <a:r>
              <a:rPr lang="en-US" sz="2400" smtClean="0"/>
              <a:t>Dengan menggunakan kurva Indeks  Permukaan Awal IPo = 3,9 – 3,5  dan Indeks Permukaan Akhir 2,5  maka diperoleh Nilai ITP (koreksi) =  11,4  </a:t>
            </a:r>
            <a:br>
              <a:rPr lang="en-US" sz="2400" smtClean="0"/>
            </a:br>
            <a:r>
              <a:rPr lang="en-US" sz="2400" smtClean="0"/>
              <a:t/>
            </a:r>
            <a:br>
              <a:rPr lang="en-US" sz="2400" smtClean="0"/>
            </a:br>
            <a:r>
              <a:rPr lang="en-US" sz="2400" smtClean="0">
                <a:latin typeface="Times New Roman" pitchFamily="18" charset="0"/>
              </a:rPr>
              <a:t>ITP = a</a:t>
            </a:r>
            <a:r>
              <a:rPr lang="en-US" sz="2400" baseline="-25000" smtClean="0">
                <a:latin typeface="Times New Roman" pitchFamily="18" charset="0"/>
              </a:rPr>
              <a:t>1</a:t>
            </a:r>
            <a:r>
              <a:rPr lang="en-US" sz="2400" smtClean="0">
                <a:latin typeface="Times New Roman" pitchFamily="18" charset="0"/>
              </a:rPr>
              <a:t>D</a:t>
            </a:r>
            <a:r>
              <a:rPr lang="en-US" sz="2400" baseline="-25000" smtClean="0">
                <a:latin typeface="Times New Roman" pitchFamily="18" charset="0"/>
              </a:rPr>
              <a:t>1</a:t>
            </a:r>
            <a:r>
              <a:rPr lang="en-US" sz="2400" smtClean="0">
                <a:latin typeface="Times New Roman" pitchFamily="18" charset="0"/>
              </a:rPr>
              <a:t> + a</a:t>
            </a:r>
            <a:r>
              <a:rPr lang="en-US" sz="2400" baseline="-25000" smtClean="0">
                <a:latin typeface="Times New Roman" pitchFamily="18" charset="0"/>
              </a:rPr>
              <a:t>2</a:t>
            </a:r>
            <a:r>
              <a:rPr lang="en-US" sz="2400" smtClean="0">
                <a:latin typeface="Times New Roman" pitchFamily="18" charset="0"/>
              </a:rPr>
              <a:t>D</a:t>
            </a:r>
            <a:r>
              <a:rPr lang="en-US" sz="2400" baseline="-25000" smtClean="0">
                <a:latin typeface="Times New Roman" pitchFamily="18" charset="0"/>
              </a:rPr>
              <a:t>2</a:t>
            </a:r>
            <a:r>
              <a:rPr lang="en-US" sz="2400" smtClean="0">
                <a:latin typeface="Times New Roman" pitchFamily="18" charset="0"/>
              </a:rPr>
              <a:t> + a</a:t>
            </a:r>
            <a:r>
              <a:rPr lang="en-US" sz="2400" baseline="-25000" smtClean="0">
                <a:latin typeface="Times New Roman" pitchFamily="18" charset="0"/>
              </a:rPr>
              <a:t>3</a:t>
            </a:r>
            <a:r>
              <a:rPr lang="en-US" sz="2400" smtClean="0">
                <a:latin typeface="Times New Roman" pitchFamily="18" charset="0"/>
              </a:rPr>
              <a:t>D</a:t>
            </a:r>
            <a:r>
              <a:rPr lang="en-US" sz="2400" baseline="-25000" smtClean="0">
                <a:latin typeface="Times New Roman" pitchFamily="18" charset="0"/>
              </a:rPr>
              <a:t>3  </a:t>
            </a:r>
            <a:r>
              <a:rPr lang="en-US" sz="2400" smtClean="0">
                <a:latin typeface="Times New Roman" pitchFamily="18" charset="0"/>
              </a:rPr>
              <a:t/>
            </a:r>
            <a:br>
              <a:rPr lang="en-US" sz="2400" smtClean="0">
                <a:latin typeface="Times New Roman" pitchFamily="18" charset="0"/>
              </a:rPr>
            </a:br>
            <a:r>
              <a:rPr lang="en-US" sz="2400" smtClean="0">
                <a:latin typeface="Times New Roman" pitchFamily="18" charset="0"/>
              </a:rPr>
              <a:t>Jika ketebalan lapis permukaan dan pondasi atas diambil minimum yaitu untuk ITP 11,4 adalah 10 cm dan 20 cm dengan nilai a</a:t>
            </a:r>
            <a:r>
              <a:rPr lang="en-US" sz="2400" baseline="-25000" smtClean="0">
                <a:latin typeface="Times New Roman" pitchFamily="18" charset="0"/>
              </a:rPr>
              <a:t>1  </a:t>
            </a:r>
            <a:r>
              <a:rPr lang="en-US" sz="2400" smtClean="0">
                <a:latin typeface="Times New Roman" pitchFamily="18" charset="0"/>
              </a:rPr>
              <a:t>a</a:t>
            </a:r>
            <a:r>
              <a:rPr lang="en-US" sz="2400" baseline="-25000" smtClean="0">
                <a:latin typeface="Times New Roman" pitchFamily="18" charset="0"/>
              </a:rPr>
              <a:t>2 </a:t>
            </a:r>
            <a:r>
              <a:rPr lang="en-US" sz="2400" smtClean="0">
                <a:latin typeface="Times New Roman" pitchFamily="18" charset="0"/>
              </a:rPr>
              <a:t>adalah 0,4 dan 0,28  dan a</a:t>
            </a:r>
            <a:r>
              <a:rPr lang="en-US" sz="2400" baseline="-25000" smtClean="0">
                <a:latin typeface="Times New Roman" pitchFamily="18" charset="0"/>
              </a:rPr>
              <a:t>3 </a:t>
            </a:r>
            <a:r>
              <a:rPr lang="en-US" sz="2400" smtClean="0">
                <a:latin typeface="Times New Roman" pitchFamily="18" charset="0"/>
              </a:rPr>
              <a:t>= 0,13 </a:t>
            </a:r>
            <a:br>
              <a:rPr lang="en-US" sz="2400" smtClean="0">
                <a:latin typeface="Times New Roman" pitchFamily="18" charset="0"/>
              </a:rPr>
            </a:br>
            <a:r>
              <a:rPr lang="en-US" sz="2400" smtClean="0">
                <a:latin typeface="Times New Roman" pitchFamily="18" charset="0"/>
              </a:rPr>
              <a:t>11, 4   = 0,4 * 10  + 0,28 * 20 + 0,13 D</a:t>
            </a:r>
            <a:r>
              <a:rPr lang="en-US" sz="2400" baseline="-25000" smtClean="0">
                <a:latin typeface="Times New Roman" pitchFamily="18" charset="0"/>
              </a:rPr>
              <a:t>3  </a:t>
            </a:r>
            <a:r>
              <a:rPr lang="en-US" sz="2400" smtClean="0">
                <a:latin typeface="Times New Roman" pitchFamily="18" charset="0"/>
              </a:rPr>
              <a:t/>
            </a:r>
            <a:br>
              <a:rPr lang="en-US" sz="2400" smtClean="0">
                <a:latin typeface="Times New Roman" pitchFamily="18" charset="0"/>
              </a:rPr>
            </a:br>
            <a:r>
              <a:rPr lang="en-US" sz="2400" smtClean="0">
                <a:latin typeface="Times New Roman" pitchFamily="18" charset="0"/>
              </a:rPr>
              <a:t>maka diperoleh nilai    D</a:t>
            </a:r>
            <a:r>
              <a:rPr lang="en-US" sz="2400" baseline="-25000" smtClean="0">
                <a:latin typeface="Times New Roman" pitchFamily="18" charset="0"/>
              </a:rPr>
              <a:t>3  </a:t>
            </a:r>
            <a:r>
              <a:rPr lang="en-US" sz="2400" smtClean="0">
                <a:latin typeface="Times New Roman" pitchFamily="18" charset="0"/>
              </a:rPr>
              <a:t>=</a:t>
            </a:r>
            <a:r>
              <a:rPr lang="en-US" sz="2400" baseline="-25000" smtClean="0">
                <a:latin typeface="Times New Roman" pitchFamily="18" charset="0"/>
              </a:rPr>
              <a:t> </a:t>
            </a:r>
            <a:r>
              <a:rPr lang="en-US" sz="2400" smtClean="0">
                <a:latin typeface="Times New Roman" pitchFamily="18" charset="0"/>
              </a:rPr>
              <a:t>13,84 cm</a:t>
            </a:r>
            <a:br>
              <a:rPr lang="en-US" sz="2400" smtClean="0">
                <a:latin typeface="Times New Roman" pitchFamily="18" charset="0"/>
              </a:rPr>
            </a:br>
            <a:r>
              <a:rPr lang="en-US" sz="2400" smtClean="0">
                <a:latin typeface="Times New Roman" pitchFamily="18" charset="0"/>
              </a:rPr>
              <a:t/>
            </a:r>
            <a:br>
              <a:rPr lang="en-US" sz="2400" smtClean="0">
                <a:latin typeface="Times New Roman" pitchFamily="18" charset="0"/>
              </a:rPr>
            </a:br>
            <a:r>
              <a:rPr lang="en-US" sz="2000" smtClean="0">
                <a:latin typeface="Times New Roman" pitchFamily="18" charset="0"/>
              </a:rPr>
              <a:t/>
            </a:r>
            <a:br>
              <a:rPr lang="en-US" sz="2000" smtClean="0">
                <a:latin typeface="Times New Roman" pitchFamily="18" charset="0"/>
              </a:rPr>
            </a:br>
            <a:r>
              <a:rPr lang="en-US" sz="1800" smtClean="0"/>
              <a:t/>
            </a:r>
            <a:br>
              <a:rPr lang="en-US" sz="1800" smtClean="0"/>
            </a:br>
            <a:endParaRPr lang="en-US" sz="180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50"/>
          <p:cNvSpPr>
            <a:spLocks noGrp="1" noChangeArrowheads="1"/>
          </p:cNvSpPr>
          <p:nvPr>
            <p:ph type="title"/>
          </p:nvPr>
        </p:nvSpPr>
        <p:spPr/>
        <p:txBody>
          <a:bodyPr/>
          <a:lstStyle/>
          <a:p>
            <a:pPr eaLnBrk="1" hangingPunct="1"/>
            <a:r>
              <a:rPr lang="en-US" smtClean="0"/>
              <a:t>Ketebalan masing-masing lapis perkerasan </a:t>
            </a:r>
          </a:p>
        </p:txBody>
      </p:sp>
      <p:graphicFrame>
        <p:nvGraphicFramePr>
          <p:cNvPr id="101545" name="Group 169"/>
          <p:cNvGraphicFramePr>
            <a:graphicFrameLocks noGrp="1"/>
          </p:cNvGraphicFramePr>
          <p:nvPr>
            <p:ph type="tbl" idx="1"/>
          </p:nvPr>
        </p:nvGraphicFramePr>
        <p:xfrm>
          <a:off x="0" y="1916113"/>
          <a:ext cx="8964613" cy="4459924"/>
        </p:xfrm>
        <a:graphic>
          <a:graphicData uri="http://schemas.openxmlformats.org/drawingml/2006/table">
            <a:tbl>
              <a:tblPr/>
              <a:tblGrid>
                <a:gridCol w="528638"/>
                <a:gridCol w="3127375"/>
                <a:gridCol w="2095500"/>
                <a:gridCol w="1541462"/>
                <a:gridCol w="1671638"/>
              </a:tblGrid>
              <a:tr h="801688">
                <a:tc gridSpan="3">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Comic Sans MS" pitchFamily="66" charset="0"/>
                      </a:endParaRPr>
                    </a:p>
                  </a:txBody>
                  <a:tcPr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Comic Sans MS" pitchFamily="66"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Comic Sans MS" pitchFamily="66" charset="0"/>
                      </a:endParaRPr>
                    </a:p>
                  </a:txBody>
                  <a:tcPr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5635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No</a:t>
                      </a:r>
                      <a:endParaRPr kumimoji="0" lang="en-US" sz="20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Lapisan</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Jenis Lapisan </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Koef. Kek. </a:t>
                      </a:r>
                      <a:endParaRPr kumimoji="0" lang="en-US" sz="20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Ketebalan</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5683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 </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 </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 </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Relatif</a:t>
                      </a:r>
                      <a:endParaRPr kumimoji="0" lang="en-US" sz="20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 </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5683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1</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Lapis Permukaan</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Laston</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a1 = 0,40</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10 cm</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5683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2</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Lapis Pondasi Atas</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Laston Atas</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a2 = 0,28</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20 cm</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566738">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3</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Lapis Pondasi Bawah</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Sirtu (kelas A)</a:t>
                      </a:r>
                      <a:endParaRPr kumimoji="0" lang="en-US" sz="20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a3 = 0,13</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13,84 cm</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5683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4</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Tanah Dasar</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CBR 7 %</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DDT   5,5</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mic Sans MS" pitchFamily="66" charset="0"/>
                          <a:cs typeface="Arial" charset="0"/>
                        </a:rPr>
                        <a:t> </a:t>
                      </a:r>
                      <a:endParaRPr kumimoji="0" lang="en-US" sz="2400" b="0" i="0" u="none" strike="noStrike" cap="none" normalizeH="0" baseline="0" smtClean="0">
                        <a:ln>
                          <a:noFill/>
                        </a:ln>
                        <a:solidFill>
                          <a:schemeClr val="tx1"/>
                        </a:solidFill>
                        <a:effectLst/>
                        <a:latin typeface="Comic Sans MS" pitchFamily="66"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ChangeArrowheads="1"/>
          </p:cNvSpPr>
          <p:nvPr/>
        </p:nvSpPr>
        <p:spPr bwMode="auto">
          <a:xfrm>
            <a:off x="395288" y="119063"/>
            <a:ext cx="3313112" cy="357187"/>
          </a:xfrm>
          <a:prstGeom prst="rect">
            <a:avLst/>
          </a:prstGeom>
          <a:noFill/>
          <a:ln w="9525">
            <a:noFill/>
            <a:miter lim="800000"/>
            <a:headEnd/>
            <a:tailEnd/>
          </a:ln>
        </p:spPr>
        <p:txBody>
          <a:bodyPr/>
          <a:lstStyle/>
          <a:p>
            <a:pPr marL="609600" indent="-609600" eaLnBrk="1" hangingPunct="1">
              <a:spcBef>
                <a:spcPct val="20000"/>
              </a:spcBef>
              <a:tabLst>
                <a:tab pos="2865438" algn="l"/>
              </a:tabLst>
            </a:pPr>
            <a:r>
              <a:rPr lang="en-US" sz="2000" b="1">
                <a:latin typeface="Times New Roman" pitchFamily="18" charset="0"/>
              </a:rPr>
              <a:t>CONTOH PERHITUNGAN</a:t>
            </a:r>
          </a:p>
        </p:txBody>
      </p:sp>
      <p:sp>
        <p:nvSpPr>
          <p:cNvPr id="60419" name="Rectangle 5"/>
          <p:cNvSpPr>
            <a:spLocks noChangeArrowheads="1"/>
          </p:cNvSpPr>
          <p:nvPr/>
        </p:nvSpPr>
        <p:spPr bwMode="auto">
          <a:xfrm>
            <a:off x="395288" y="479425"/>
            <a:ext cx="8064500" cy="862013"/>
          </a:xfrm>
          <a:prstGeom prst="rect">
            <a:avLst/>
          </a:prstGeom>
          <a:noFill/>
          <a:ln w="9525">
            <a:noFill/>
            <a:miter lim="800000"/>
            <a:headEnd/>
            <a:tailEnd/>
          </a:ln>
        </p:spPr>
        <p:txBody>
          <a:bodyPr/>
          <a:lstStyle/>
          <a:p>
            <a:pPr marL="609600" indent="-609600" eaLnBrk="1" hangingPunct="1">
              <a:spcBef>
                <a:spcPct val="20000"/>
              </a:spcBef>
              <a:tabLst>
                <a:tab pos="2865438" algn="l"/>
              </a:tabLst>
            </a:pPr>
            <a:r>
              <a:rPr lang="en-US" sz="2000" b="1">
                <a:latin typeface="Times New Roman" pitchFamily="18" charset="0"/>
              </a:rPr>
              <a:t>Harga CBR : 4 ; 2 ; 3 ; 4 ; 4 ; 6 ;  8 ;  4 ; 5 ; 6 ; 5 ; 7 ; 8 ; 6 ; 7 ; 9 ; 5 </a:t>
            </a:r>
          </a:p>
          <a:p>
            <a:pPr marL="609600" indent="-609600" eaLnBrk="1" hangingPunct="1">
              <a:spcBef>
                <a:spcPct val="20000"/>
              </a:spcBef>
              <a:tabLst>
                <a:tab pos="2865438" algn="l"/>
              </a:tabLst>
            </a:pPr>
            <a:r>
              <a:rPr lang="en-US" sz="2000" b="1">
                <a:latin typeface="Times New Roman" pitchFamily="18" charset="0"/>
              </a:rPr>
              <a:t>Untuk segmen pertama 4 ; 2 ; 3 ; 4 ; 4 ; 6 ;  8 ;  4 sisa segmen kedua</a:t>
            </a:r>
          </a:p>
        </p:txBody>
      </p:sp>
      <p:graphicFrame>
        <p:nvGraphicFramePr>
          <p:cNvPr id="58446" name="Group 78"/>
          <p:cNvGraphicFramePr>
            <a:graphicFrameLocks noGrp="1"/>
          </p:cNvGraphicFramePr>
          <p:nvPr>
            <p:ph/>
          </p:nvPr>
        </p:nvGraphicFramePr>
        <p:xfrm>
          <a:off x="395288" y="1628775"/>
          <a:ext cx="8064500" cy="3078480"/>
        </p:xfrm>
        <a:graphic>
          <a:graphicData uri="http://schemas.openxmlformats.org/drawingml/2006/table">
            <a:tbl>
              <a:tblPr/>
              <a:tblGrid>
                <a:gridCol w="863600"/>
                <a:gridCol w="3384550"/>
                <a:gridCol w="3816350"/>
              </a:tblGrid>
              <a:tr h="688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CBR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Jumlah yang sama atau lebih besar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Persen (%) yang sama atau lebih besar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8/8 x 100% = 100 %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7/8 x 100% = 87,5 %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6/8 x 100% = 75 %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2/8 x 100% = 25 %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1/8 x 100% = 12,5 %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0454" name="Rectangle 77"/>
          <p:cNvSpPr>
            <a:spLocks noChangeArrowheads="1"/>
          </p:cNvSpPr>
          <p:nvPr/>
        </p:nvSpPr>
        <p:spPr bwMode="auto">
          <a:xfrm>
            <a:off x="539750" y="5084763"/>
            <a:ext cx="7848600" cy="1190625"/>
          </a:xfrm>
          <a:prstGeom prst="rect">
            <a:avLst/>
          </a:prstGeom>
          <a:noFill/>
          <a:ln w="9525">
            <a:noFill/>
            <a:miter lim="800000"/>
            <a:headEnd/>
            <a:tailEnd/>
          </a:ln>
        </p:spPr>
        <p:txBody>
          <a:bodyPr>
            <a:spAutoFit/>
          </a:bodyPr>
          <a:lstStyle/>
          <a:p>
            <a:pPr eaLnBrk="1" hangingPunct="1"/>
            <a:r>
              <a:rPr lang="en-US" b="1">
                <a:latin typeface="Bookman Old Style" pitchFamily="18" charset="0"/>
              </a:rPr>
              <a:t>CBR rata-rata segmen pertama = (4+ 2 + 3 + 4 + 4 + 6 + 8 + 4 )/8         </a:t>
            </a:r>
          </a:p>
          <a:p>
            <a:pPr eaLnBrk="1" hangingPunct="1"/>
            <a:r>
              <a:rPr lang="en-US" b="1">
                <a:latin typeface="Bookman Old Style" pitchFamily="18" charset="0"/>
              </a:rPr>
              <a:t>                                                = 4,375</a:t>
            </a:r>
          </a:p>
          <a:p>
            <a:pPr eaLnBrk="1" hangingPunct="1"/>
            <a:r>
              <a:rPr lang="en-US" b="1">
                <a:latin typeface="Bookman Old Style" pitchFamily="18" charset="0"/>
              </a:rPr>
              <a:t>CBR segemen = CBR rata-rata – (BR maks – CBRmin)/R</a:t>
            </a:r>
          </a:p>
          <a:p>
            <a:pPr eaLnBrk="1" hangingPunct="1"/>
            <a:r>
              <a:rPr lang="en-US" b="1">
                <a:latin typeface="Bookman Old Style" pitchFamily="18" charset="0"/>
              </a:rPr>
              <a:t>                      = 4,375 – (8-2)/2,96 = 2,34 %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mtClean="0"/>
              <a:t>Grafik CBR</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5"/>
          <p:cNvPicPr>
            <a:picLocks noChangeAspect="1" noChangeArrowheads="1"/>
          </p:cNvPicPr>
          <p:nvPr/>
        </p:nvPicPr>
        <p:blipFill>
          <a:blip r:embed="rId2"/>
          <a:srcRect/>
          <a:stretch>
            <a:fillRect/>
          </a:stretch>
        </p:blipFill>
        <p:spPr bwMode="auto">
          <a:xfrm>
            <a:off x="250825" y="333375"/>
            <a:ext cx="8424863" cy="1600200"/>
          </a:xfrm>
          <a:prstGeom prst="rect">
            <a:avLst/>
          </a:prstGeom>
          <a:noFill/>
          <a:ln w="9525">
            <a:noFill/>
            <a:miter lim="800000"/>
            <a:headEnd/>
            <a:tailEnd/>
          </a:ln>
        </p:spPr>
      </p:pic>
      <p:sp>
        <p:nvSpPr>
          <p:cNvPr id="62467" name="Text Box 6"/>
          <p:cNvSpPr txBox="1">
            <a:spLocks noChangeArrowheads="1"/>
          </p:cNvSpPr>
          <p:nvPr/>
        </p:nvSpPr>
        <p:spPr bwMode="auto">
          <a:xfrm>
            <a:off x="323850" y="1952625"/>
            <a:ext cx="8388350" cy="396875"/>
          </a:xfrm>
          <a:prstGeom prst="rect">
            <a:avLst/>
          </a:prstGeom>
          <a:noFill/>
          <a:ln w="9525">
            <a:noFill/>
            <a:miter lim="800000"/>
            <a:headEnd/>
            <a:tailEnd/>
          </a:ln>
        </p:spPr>
        <p:txBody>
          <a:bodyPr>
            <a:spAutoFit/>
          </a:bodyPr>
          <a:lstStyle/>
          <a:p>
            <a:pPr eaLnBrk="1" hangingPunct="1"/>
            <a:r>
              <a:rPr lang="en-US" sz="2000">
                <a:latin typeface="Times New Roman" pitchFamily="18" charset="0"/>
                <a:sym typeface="Symbol" pitchFamily="18" charset="2"/>
              </a:rPr>
              <a:t>N = LER * 365  10	DDT = 4,3 log CBR-1,7</a:t>
            </a:r>
          </a:p>
        </p:txBody>
      </p:sp>
      <p:sp>
        <p:nvSpPr>
          <p:cNvPr id="62468" name="Text Box 7"/>
          <p:cNvSpPr txBox="1">
            <a:spLocks noChangeArrowheads="1"/>
          </p:cNvSpPr>
          <p:nvPr/>
        </p:nvSpPr>
        <p:spPr bwMode="auto">
          <a:xfrm>
            <a:off x="323850" y="2338388"/>
            <a:ext cx="3960813" cy="1311275"/>
          </a:xfrm>
          <a:prstGeom prst="rect">
            <a:avLst/>
          </a:prstGeom>
          <a:noFill/>
          <a:ln w="9525">
            <a:noFill/>
            <a:miter lim="800000"/>
            <a:headEnd/>
            <a:tailEnd/>
          </a:ln>
        </p:spPr>
        <p:txBody>
          <a:bodyPr>
            <a:spAutoFit/>
          </a:bodyPr>
          <a:lstStyle/>
          <a:p>
            <a:pPr eaLnBrk="1" hangingPunct="1"/>
            <a:r>
              <a:rPr lang="en-US" sz="2000">
                <a:latin typeface="Times New Roman" pitchFamily="18" charset="0"/>
                <a:sym typeface="Symbol" pitchFamily="18" charset="2"/>
              </a:rPr>
              <a:t>Contoh Soal:</a:t>
            </a:r>
          </a:p>
          <a:p>
            <a:pPr eaLnBrk="1" hangingPunct="1"/>
            <a:r>
              <a:rPr lang="en-US" sz="2000">
                <a:latin typeface="Times New Roman" pitchFamily="18" charset="0"/>
                <a:sym typeface="Symbol" pitchFamily="18" charset="2"/>
              </a:rPr>
              <a:t>CBR = 3,4%</a:t>
            </a:r>
          </a:p>
          <a:p>
            <a:pPr eaLnBrk="1" hangingPunct="1"/>
            <a:r>
              <a:rPr lang="en-US" sz="2000">
                <a:latin typeface="Times New Roman" pitchFamily="18" charset="0"/>
                <a:sym typeface="Symbol" pitchFamily="18" charset="2"/>
              </a:rPr>
              <a:t>LER = 140 LSS/hr/lajur rencana</a:t>
            </a:r>
          </a:p>
          <a:p>
            <a:pPr eaLnBrk="1" hangingPunct="1"/>
            <a:r>
              <a:rPr lang="en-US" sz="2000">
                <a:latin typeface="Times New Roman" pitchFamily="18" charset="0"/>
                <a:sym typeface="Symbol" pitchFamily="18" charset="2"/>
              </a:rPr>
              <a:t>IPo = 3,9     1Pt = 2    Fr = 1</a:t>
            </a:r>
          </a:p>
        </p:txBody>
      </p:sp>
      <p:pic>
        <p:nvPicPr>
          <p:cNvPr id="62469" name="Picture 8"/>
          <p:cNvPicPr>
            <a:picLocks noChangeAspect="1" noChangeArrowheads="1"/>
          </p:cNvPicPr>
          <p:nvPr/>
        </p:nvPicPr>
        <p:blipFill>
          <a:blip r:embed="rId3"/>
          <a:srcRect/>
          <a:stretch>
            <a:fillRect/>
          </a:stretch>
        </p:blipFill>
        <p:spPr bwMode="auto">
          <a:xfrm>
            <a:off x="468313" y="3716338"/>
            <a:ext cx="8135937" cy="1358900"/>
          </a:xfrm>
          <a:prstGeom prst="rect">
            <a:avLst/>
          </a:prstGeom>
          <a:noFill/>
          <a:ln w="9525">
            <a:noFill/>
            <a:miter lim="800000"/>
            <a:headEnd/>
            <a:tailEnd/>
          </a:ln>
        </p:spPr>
      </p:pic>
      <p:sp>
        <p:nvSpPr>
          <p:cNvPr id="62470" name="Text Box 9"/>
          <p:cNvSpPr txBox="1">
            <a:spLocks noChangeArrowheads="1"/>
          </p:cNvSpPr>
          <p:nvPr/>
        </p:nvSpPr>
        <p:spPr bwMode="auto">
          <a:xfrm>
            <a:off x="4572000" y="2565400"/>
            <a:ext cx="3960813" cy="1006475"/>
          </a:xfrm>
          <a:prstGeom prst="rect">
            <a:avLst/>
          </a:prstGeom>
          <a:noFill/>
          <a:ln w="9525">
            <a:noFill/>
            <a:miter lim="800000"/>
            <a:headEnd/>
            <a:tailEnd/>
          </a:ln>
        </p:spPr>
        <p:txBody>
          <a:bodyPr>
            <a:spAutoFit/>
          </a:bodyPr>
          <a:lstStyle/>
          <a:p>
            <a:pPr eaLnBrk="1" hangingPunct="1"/>
            <a:r>
              <a:rPr lang="en-US" sz="2000">
                <a:latin typeface="Times New Roman" pitchFamily="18" charset="0"/>
                <a:sym typeface="Symbol" pitchFamily="18" charset="2"/>
              </a:rPr>
              <a:t>DDT = 4,3 log 3,4 + 1,7 = 3,99</a:t>
            </a:r>
          </a:p>
          <a:p>
            <a:pPr eaLnBrk="1" hangingPunct="1"/>
            <a:r>
              <a:rPr lang="en-US" sz="2000">
                <a:latin typeface="Times New Roman" pitchFamily="18" charset="0"/>
                <a:sym typeface="Symbol" pitchFamily="18" charset="2"/>
              </a:rPr>
              <a:t>N = 140 * 365 x 10 = 511.000</a:t>
            </a:r>
          </a:p>
          <a:p>
            <a:pPr eaLnBrk="1" hangingPunct="1"/>
            <a:r>
              <a:rPr lang="en-US" sz="2000">
                <a:latin typeface="Times New Roman" pitchFamily="18" charset="0"/>
                <a:sym typeface="Symbol" pitchFamily="18" charset="2"/>
              </a:rPr>
              <a:t>log N = 5,7084209</a:t>
            </a:r>
          </a:p>
        </p:txBody>
      </p:sp>
      <p:pic>
        <p:nvPicPr>
          <p:cNvPr id="62471" name="Picture 10"/>
          <p:cNvPicPr>
            <a:picLocks noChangeAspect="1" noChangeArrowheads="1"/>
          </p:cNvPicPr>
          <p:nvPr/>
        </p:nvPicPr>
        <p:blipFill>
          <a:blip r:embed="rId4"/>
          <a:srcRect/>
          <a:stretch>
            <a:fillRect/>
          </a:stretch>
        </p:blipFill>
        <p:spPr bwMode="auto">
          <a:xfrm>
            <a:off x="468313" y="5157788"/>
            <a:ext cx="33813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18" name="Group 278"/>
          <p:cNvGraphicFramePr>
            <a:graphicFrameLocks noGrp="1"/>
          </p:cNvGraphicFramePr>
          <p:nvPr>
            <p:ph/>
          </p:nvPr>
        </p:nvGraphicFramePr>
        <p:xfrm>
          <a:off x="647700" y="1282700"/>
          <a:ext cx="7883842" cy="5351780"/>
        </p:xfrm>
        <a:graphic>
          <a:graphicData uri="http://schemas.openxmlformats.org/drawingml/2006/table">
            <a:tbl>
              <a:tblPr/>
              <a:tblGrid>
                <a:gridCol w="208280"/>
                <a:gridCol w="2268537"/>
                <a:gridCol w="641350"/>
                <a:gridCol w="2092325"/>
                <a:gridCol w="360363"/>
                <a:gridCol w="2312987"/>
              </a:tblGrid>
              <a:tr h="777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Comic Sans MS" pitchFamily="66" charset="0"/>
                      </a:endParaRPr>
                    </a:p>
                  </a:txBody>
                  <a:tcPr horzOverflow="overflow">
                    <a:lnL>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omic Sans MS" pitchFamily="66" charset="0"/>
                        </a:rPr>
                        <a:t>Perkerasan  Lentur</a:t>
                      </a:r>
                    </a:p>
                  </a:txBody>
                  <a:tcPr horzOverflow="overflow">
                    <a:lnL>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omic Sans MS" pitchFamily="66" charset="0"/>
                        </a:rPr>
                        <a:t>Perkerasan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Comic Sans MS" pitchFamily="66" charset="0"/>
                        </a:rPr>
                        <a:t>Kaku</a:t>
                      </a: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Comic Sans MS" pitchFamily="66" charset="0"/>
                        </a:rPr>
                        <a:t>Bahan Pengikat</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Aspal</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Semen</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4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Comic Sans MS" pitchFamily="66" charset="0"/>
                          <a:cs typeface="Arial" charset="0"/>
                        </a:rPr>
                        <a:t>٭</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Comic Sans MS" pitchFamily="66" charset="0"/>
                        </a:rPr>
                        <a:t>Repetisi Beban</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Comic Sans MS" pitchFamily="66" charset="0"/>
                          <a:cs typeface="Arial" charset="0"/>
                        </a:rPr>
                        <a:t>٭</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Rutting (lendutan pada jalur roda)</a:t>
                      </a:r>
                      <a:endParaRPr kumimoji="0" lang="ar-SA" sz="2000" b="0" i="0" u="none" strike="noStrike" cap="none" normalizeH="0" baseline="0" smtClean="0">
                        <a:ln>
                          <a:noFill/>
                        </a:ln>
                        <a:solidFill>
                          <a:schemeClr val="tx1"/>
                        </a:solidFill>
                        <a:effectLst/>
                        <a:latin typeface="Comic Sans MS" pitchFamily="66" charset="0"/>
                        <a:cs typeface="Arial"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Comic Sans MS" pitchFamily="66" charset="0"/>
                          <a:cs typeface="Arial" charset="0"/>
                        </a:rPr>
                        <a:t>٭</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Retak-retak (pada permukaan)</a:t>
                      </a:r>
                      <a:endParaRPr kumimoji="0" lang="ar-SA" sz="2000" b="0" i="0" u="none" strike="noStrike" cap="none" normalizeH="0" baseline="0" smtClean="0">
                        <a:ln>
                          <a:noFill/>
                        </a:ln>
                        <a:solidFill>
                          <a:schemeClr val="tx1"/>
                        </a:solidFill>
                        <a:effectLst/>
                        <a:latin typeface="Comic Sans MS" pitchFamily="66" charset="0"/>
                        <a:cs typeface="Arial" charset="0"/>
                      </a:endParaRP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sym typeface="Symbol" pitchFamily="18" charset="2"/>
                        </a:rPr>
                        <a:t></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Comic Sans MS" pitchFamily="66" charset="0"/>
                        </a:rPr>
                        <a:t>Penurunan Tanah Dasar</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sym typeface="Symbol" pitchFamily="18" charset="2"/>
                        </a:rPr>
                        <a:t></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sym typeface="Symbol" pitchFamily="18" charset="2"/>
                        </a:rPr>
                        <a:t>Jalan bergelombang mengikuti tanah dasar</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sym typeface="Symbol" pitchFamily="18" charset="2"/>
                        </a:rPr>
                        <a:t></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sym typeface="Symbol" pitchFamily="18" charset="2"/>
                        </a:rPr>
                        <a:t>Balok di atas perletakan</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4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O</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Comic Sans MS" pitchFamily="66" charset="0"/>
                        </a:rPr>
                        <a:t>Perubahan Temperatur</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O</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Modulus  keka kuan berubah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Timbul tegangan dalam kecil</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O</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Modulus kekakuan tidak berubah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Comic Sans MS" pitchFamily="66" charset="0"/>
                          <a:cs typeface="Arial" charset="0"/>
                        </a:rPr>
                        <a:t>Timbul tegangan dalam besar</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83" name="Rectangle 267"/>
          <p:cNvSpPr>
            <a:spLocks noChangeArrowheads="1"/>
          </p:cNvSpPr>
          <p:nvPr/>
        </p:nvSpPr>
        <p:spPr bwMode="auto">
          <a:xfrm>
            <a:off x="1042988" y="738188"/>
            <a:ext cx="7183437" cy="396875"/>
          </a:xfrm>
          <a:prstGeom prst="rect">
            <a:avLst/>
          </a:prstGeom>
          <a:noFill/>
          <a:ln w="9525">
            <a:noFill/>
            <a:miter lim="800000"/>
            <a:headEnd/>
            <a:tailEnd/>
          </a:ln>
        </p:spPr>
        <p:txBody>
          <a:bodyPr wrap="none">
            <a:spAutoFit/>
          </a:bodyPr>
          <a:lstStyle/>
          <a:p>
            <a:pPr eaLnBrk="1" hangingPunct="1"/>
            <a:r>
              <a:rPr lang="en-US" sz="2000" b="1" u="sng">
                <a:solidFill>
                  <a:schemeClr val="tx2"/>
                </a:solidFill>
                <a:latin typeface="Arial" charset="0"/>
              </a:rPr>
              <a:t>Perbedaan antara perkerasan lentur dan perkerasan kaku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Line 7"/>
          <p:cNvSpPr>
            <a:spLocks noChangeShapeType="1"/>
          </p:cNvSpPr>
          <p:nvPr/>
        </p:nvSpPr>
        <p:spPr bwMode="auto">
          <a:xfrm>
            <a:off x="823913" y="671513"/>
            <a:ext cx="2133600" cy="0"/>
          </a:xfrm>
          <a:prstGeom prst="line">
            <a:avLst/>
          </a:prstGeom>
          <a:noFill/>
          <a:ln w="9525">
            <a:solidFill>
              <a:srgbClr val="000000"/>
            </a:solidFill>
            <a:round/>
            <a:headEnd/>
            <a:tailEnd/>
          </a:ln>
        </p:spPr>
        <p:txBody>
          <a:bodyPr/>
          <a:lstStyle/>
          <a:p>
            <a:endParaRPr lang="id-ID"/>
          </a:p>
        </p:txBody>
      </p:sp>
      <p:sp>
        <p:nvSpPr>
          <p:cNvPr id="63491" name="Line 8"/>
          <p:cNvSpPr>
            <a:spLocks noChangeShapeType="1"/>
          </p:cNvSpPr>
          <p:nvPr/>
        </p:nvSpPr>
        <p:spPr bwMode="auto">
          <a:xfrm>
            <a:off x="823913" y="1014413"/>
            <a:ext cx="2133600" cy="0"/>
          </a:xfrm>
          <a:prstGeom prst="line">
            <a:avLst/>
          </a:prstGeom>
          <a:noFill/>
          <a:ln w="9525">
            <a:solidFill>
              <a:srgbClr val="000000"/>
            </a:solidFill>
            <a:round/>
            <a:headEnd/>
            <a:tailEnd/>
          </a:ln>
        </p:spPr>
        <p:txBody>
          <a:bodyPr/>
          <a:lstStyle/>
          <a:p>
            <a:endParaRPr lang="id-ID"/>
          </a:p>
        </p:txBody>
      </p:sp>
      <p:sp>
        <p:nvSpPr>
          <p:cNvPr id="63492" name="Line 9"/>
          <p:cNvSpPr>
            <a:spLocks noChangeShapeType="1"/>
          </p:cNvSpPr>
          <p:nvPr/>
        </p:nvSpPr>
        <p:spPr bwMode="auto">
          <a:xfrm>
            <a:off x="823913" y="1357313"/>
            <a:ext cx="2133600" cy="0"/>
          </a:xfrm>
          <a:prstGeom prst="line">
            <a:avLst/>
          </a:prstGeom>
          <a:noFill/>
          <a:ln w="9525">
            <a:solidFill>
              <a:srgbClr val="000000"/>
            </a:solidFill>
            <a:round/>
            <a:headEnd/>
            <a:tailEnd/>
          </a:ln>
        </p:spPr>
        <p:txBody>
          <a:bodyPr/>
          <a:lstStyle/>
          <a:p>
            <a:endParaRPr lang="id-ID"/>
          </a:p>
        </p:txBody>
      </p:sp>
      <p:sp>
        <p:nvSpPr>
          <p:cNvPr id="63493" name="Line 10"/>
          <p:cNvSpPr>
            <a:spLocks noChangeShapeType="1"/>
          </p:cNvSpPr>
          <p:nvPr/>
        </p:nvSpPr>
        <p:spPr bwMode="auto">
          <a:xfrm>
            <a:off x="823913" y="1700213"/>
            <a:ext cx="2133600" cy="0"/>
          </a:xfrm>
          <a:prstGeom prst="line">
            <a:avLst/>
          </a:prstGeom>
          <a:noFill/>
          <a:ln w="9525">
            <a:solidFill>
              <a:srgbClr val="000000"/>
            </a:solidFill>
            <a:round/>
            <a:headEnd/>
            <a:tailEnd/>
          </a:ln>
        </p:spPr>
        <p:txBody>
          <a:bodyPr/>
          <a:lstStyle/>
          <a:p>
            <a:endParaRPr lang="id-ID"/>
          </a:p>
        </p:txBody>
      </p:sp>
      <p:sp>
        <p:nvSpPr>
          <p:cNvPr id="63494" name="Text Box 11"/>
          <p:cNvSpPr txBox="1">
            <a:spLocks noChangeArrowheads="1"/>
          </p:cNvSpPr>
          <p:nvPr/>
        </p:nvSpPr>
        <p:spPr bwMode="auto">
          <a:xfrm>
            <a:off x="976313" y="733425"/>
            <a:ext cx="2209800" cy="280988"/>
          </a:xfrm>
          <a:prstGeom prst="rect">
            <a:avLst/>
          </a:prstGeom>
          <a:noFill/>
          <a:ln w="9525">
            <a:noFill/>
            <a:miter lim="800000"/>
            <a:headEnd/>
            <a:tailEnd/>
          </a:ln>
        </p:spPr>
        <p:txBody>
          <a:bodyPr/>
          <a:lstStyle/>
          <a:p>
            <a:pPr eaLnBrk="1" hangingPunct="1"/>
            <a:r>
              <a:rPr lang="en-US" sz="1200" b="1">
                <a:latin typeface="Arial" charset="0"/>
              </a:rPr>
              <a:t>MS = 744      a1 = 0,4</a:t>
            </a:r>
            <a:endParaRPr lang="en-US" b="1">
              <a:latin typeface="Arial" charset="0"/>
            </a:endParaRPr>
          </a:p>
        </p:txBody>
      </p:sp>
      <p:sp>
        <p:nvSpPr>
          <p:cNvPr id="63495" name="Text Box 12"/>
          <p:cNvSpPr txBox="1">
            <a:spLocks noChangeArrowheads="1"/>
          </p:cNvSpPr>
          <p:nvPr/>
        </p:nvSpPr>
        <p:spPr bwMode="auto">
          <a:xfrm>
            <a:off x="976313" y="1076325"/>
            <a:ext cx="2209800" cy="280988"/>
          </a:xfrm>
          <a:prstGeom prst="rect">
            <a:avLst/>
          </a:prstGeom>
          <a:noFill/>
          <a:ln w="9525">
            <a:noFill/>
            <a:miter lim="800000"/>
            <a:headEnd/>
            <a:tailEnd/>
          </a:ln>
        </p:spPr>
        <p:txBody>
          <a:bodyPr/>
          <a:lstStyle/>
          <a:p>
            <a:pPr eaLnBrk="1" hangingPunct="1"/>
            <a:r>
              <a:rPr lang="en-US" sz="1200">
                <a:latin typeface="Arial" charset="0"/>
              </a:rPr>
              <a:t>CBR = 40%    a2 = 0,14</a:t>
            </a:r>
            <a:endParaRPr lang="en-US">
              <a:latin typeface="Arial" charset="0"/>
            </a:endParaRPr>
          </a:p>
        </p:txBody>
      </p:sp>
      <p:sp>
        <p:nvSpPr>
          <p:cNvPr id="63496" name="Text Box 13"/>
          <p:cNvSpPr txBox="1">
            <a:spLocks noChangeArrowheads="1"/>
          </p:cNvSpPr>
          <p:nvPr/>
        </p:nvSpPr>
        <p:spPr bwMode="auto">
          <a:xfrm>
            <a:off x="976313" y="1419225"/>
            <a:ext cx="2209800" cy="280988"/>
          </a:xfrm>
          <a:prstGeom prst="rect">
            <a:avLst/>
          </a:prstGeom>
          <a:noFill/>
          <a:ln w="9525">
            <a:noFill/>
            <a:miter lim="800000"/>
            <a:headEnd/>
            <a:tailEnd/>
          </a:ln>
        </p:spPr>
        <p:txBody>
          <a:bodyPr/>
          <a:lstStyle/>
          <a:p>
            <a:pPr eaLnBrk="1" hangingPunct="1"/>
            <a:r>
              <a:rPr lang="en-US" sz="1200">
                <a:latin typeface="Arial" charset="0"/>
              </a:rPr>
              <a:t>CBR = 70%    a2 = 0,13</a:t>
            </a:r>
            <a:endParaRPr lang="en-US">
              <a:latin typeface="Arial" charset="0"/>
            </a:endParaRPr>
          </a:p>
        </p:txBody>
      </p:sp>
      <p:sp>
        <p:nvSpPr>
          <p:cNvPr id="63497" name="Text Box 14"/>
          <p:cNvSpPr txBox="1">
            <a:spLocks noChangeArrowheads="1"/>
          </p:cNvSpPr>
          <p:nvPr/>
        </p:nvSpPr>
        <p:spPr bwMode="auto">
          <a:xfrm>
            <a:off x="976313" y="1762125"/>
            <a:ext cx="2209800" cy="280988"/>
          </a:xfrm>
          <a:prstGeom prst="rect">
            <a:avLst/>
          </a:prstGeom>
          <a:noFill/>
          <a:ln w="9525">
            <a:noFill/>
            <a:miter lim="800000"/>
            <a:headEnd/>
            <a:tailEnd/>
          </a:ln>
        </p:spPr>
        <p:txBody>
          <a:bodyPr/>
          <a:lstStyle/>
          <a:p>
            <a:pPr eaLnBrk="1" hangingPunct="1"/>
            <a:r>
              <a:rPr lang="en-US" sz="1200">
                <a:latin typeface="Arial" charset="0"/>
              </a:rPr>
              <a:t>CBR = 2,47%</a:t>
            </a:r>
            <a:endParaRPr lang="en-US">
              <a:latin typeface="Arial" charset="0"/>
            </a:endParaRPr>
          </a:p>
        </p:txBody>
      </p:sp>
      <p:sp>
        <p:nvSpPr>
          <p:cNvPr id="63498" name="Line 15"/>
          <p:cNvSpPr>
            <a:spLocks noChangeShapeType="1"/>
          </p:cNvSpPr>
          <p:nvPr/>
        </p:nvSpPr>
        <p:spPr bwMode="auto">
          <a:xfrm>
            <a:off x="3109913" y="671513"/>
            <a:ext cx="0" cy="1143000"/>
          </a:xfrm>
          <a:prstGeom prst="line">
            <a:avLst/>
          </a:prstGeom>
          <a:noFill/>
          <a:ln w="9525">
            <a:solidFill>
              <a:srgbClr val="000000"/>
            </a:solidFill>
            <a:round/>
            <a:headEnd/>
            <a:tailEnd/>
          </a:ln>
        </p:spPr>
        <p:txBody>
          <a:bodyPr/>
          <a:lstStyle/>
          <a:p>
            <a:endParaRPr lang="id-ID"/>
          </a:p>
        </p:txBody>
      </p:sp>
      <p:sp>
        <p:nvSpPr>
          <p:cNvPr id="63499" name="Line 16"/>
          <p:cNvSpPr>
            <a:spLocks noChangeShapeType="1"/>
          </p:cNvSpPr>
          <p:nvPr/>
        </p:nvSpPr>
        <p:spPr bwMode="auto">
          <a:xfrm flipH="1">
            <a:off x="3033713" y="954088"/>
            <a:ext cx="152400" cy="114300"/>
          </a:xfrm>
          <a:prstGeom prst="line">
            <a:avLst/>
          </a:prstGeom>
          <a:noFill/>
          <a:ln w="9525">
            <a:solidFill>
              <a:srgbClr val="000000"/>
            </a:solidFill>
            <a:round/>
            <a:headEnd/>
            <a:tailEnd/>
          </a:ln>
        </p:spPr>
        <p:txBody>
          <a:bodyPr/>
          <a:lstStyle/>
          <a:p>
            <a:endParaRPr lang="id-ID"/>
          </a:p>
        </p:txBody>
      </p:sp>
      <p:sp>
        <p:nvSpPr>
          <p:cNvPr id="63500" name="Line 17"/>
          <p:cNvSpPr>
            <a:spLocks noChangeShapeType="1"/>
          </p:cNvSpPr>
          <p:nvPr/>
        </p:nvSpPr>
        <p:spPr bwMode="auto">
          <a:xfrm flipH="1">
            <a:off x="3033713" y="611188"/>
            <a:ext cx="152400" cy="114300"/>
          </a:xfrm>
          <a:prstGeom prst="line">
            <a:avLst/>
          </a:prstGeom>
          <a:noFill/>
          <a:ln w="9525">
            <a:solidFill>
              <a:srgbClr val="000000"/>
            </a:solidFill>
            <a:round/>
            <a:headEnd/>
            <a:tailEnd/>
          </a:ln>
        </p:spPr>
        <p:txBody>
          <a:bodyPr/>
          <a:lstStyle/>
          <a:p>
            <a:endParaRPr lang="id-ID"/>
          </a:p>
        </p:txBody>
      </p:sp>
      <p:sp>
        <p:nvSpPr>
          <p:cNvPr id="63501" name="Text Box 18"/>
          <p:cNvSpPr txBox="1">
            <a:spLocks noChangeArrowheads="1"/>
          </p:cNvSpPr>
          <p:nvPr/>
        </p:nvSpPr>
        <p:spPr bwMode="auto">
          <a:xfrm>
            <a:off x="3109913" y="733425"/>
            <a:ext cx="685800" cy="280988"/>
          </a:xfrm>
          <a:prstGeom prst="rect">
            <a:avLst/>
          </a:prstGeom>
          <a:noFill/>
          <a:ln w="9525">
            <a:noFill/>
            <a:miter lim="800000"/>
            <a:headEnd/>
            <a:tailEnd/>
          </a:ln>
        </p:spPr>
        <p:txBody>
          <a:bodyPr/>
          <a:lstStyle/>
          <a:p>
            <a:pPr eaLnBrk="1" hangingPunct="1"/>
            <a:r>
              <a:rPr lang="en-US" sz="1200">
                <a:latin typeface="Arial" charset="0"/>
              </a:rPr>
              <a:t>14 cm</a:t>
            </a:r>
            <a:endParaRPr lang="en-US">
              <a:latin typeface="Arial" charset="0"/>
            </a:endParaRPr>
          </a:p>
        </p:txBody>
      </p:sp>
      <p:sp>
        <p:nvSpPr>
          <p:cNvPr id="63502" name="Text Box 19"/>
          <p:cNvSpPr txBox="1">
            <a:spLocks noChangeArrowheads="1"/>
          </p:cNvSpPr>
          <p:nvPr/>
        </p:nvSpPr>
        <p:spPr bwMode="auto">
          <a:xfrm>
            <a:off x="3948113" y="671513"/>
            <a:ext cx="1219200" cy="800100"/>
          </a:xfrm>
          <a:prstGeom prst="rect">
            <a:avLst/>
          </a:prstGeom>
          <a:noFill/>
          <a:ln w="9525">
            <a:noFill/>
            <a:miter lim="800000"/>
            <a:headEnd/>
            <a:tailEnd/>
          </a:ln>
        </p:spPr>
        <p:txBody>
          <a:bodyPr/>
          <a:lstStyle/>
          <a:p>
            <a:pPr eaLnBrk="1" hangingPunct="1"/>
            <a:r>
              <a:rPr lang="en-US" sz="1200">
                <a:latin typeface="Arial" charset="0"/>
              </a:rPr>
              <a:t>FR = 1,5</a:t>
            </a:r>
          </a:p>
          <a:p>
            <a:pPr eaLnBrk="1" hangingPunct="1"/>
            <a:r>
              <a:rPr lang="en-US" sz="1200">
                <a:latin typeface="Arial" charset="0"/>
              </a:rPr>
              <a:t>IPo = 4</a:t>
            </a:r>
          </a:p>
          <a:p>
            <a:pPr eaLnBrk="1" hangingPunct="1"/>
            <a:r>
              <a:rPr lang="en-US" sz="1200">
                <a:latin typeface="Arial" charset="0"/>
              </a:rPr>
              <a:t>IPt = 2,5</a:t>
            </a:r>
            <a:endParaRPr lang="en-US">
              <a:latin typeface="Arial" charset="0"/>
            </a:endParaRPr>
          </a:p>
        </p:txBody>
      </p:sp>
      <p:sp>
        <p:nvSpPr>
          <p:cNvPr id="63503" name="Line 20"/>
          <p:cNvSpPr>
            <a:spLocks noChangeShapeType="1"/>
          </p:cNvSpPr>
          <p:nvPr/>
        </p:nvSpPr>
        <p:spPr bwMode="auto">
          <a:xfrm flipH="1">
            <a:off x="3059113" y="1341438"/>
            <a:ext cx="144462" cy="71437"/>
          </a:xfrm>
          <a:prstGeom prst="line">
            <a:avLst/>
          </a:prstGeom>
          <a:noFill/>
          <a:ln w="9525">
            <a:solidFill>
              <a:schemeClr val="tx1"/>
            </a:solidFill>
            <a:round/>
            <a:headEnd/>
            <a:tailEnd/>
          </a:ln>
        </p:spPr>
        <p:txBody>
          <a:bodyPr/>
          <a:lstStyle/>
          <a:p>
            <a:endParaRPr lang="id-ID"/>
          </a:p>
        </p:txBody>
      </p:sp>
      <p:sp>
        <p:nvSpPr>
          <p:cNvPr id="63504" name="Line 21"/>
          <p:cNvSpPr>
            <a:spLocks noChangeShapeType="1"/>
          </p:cNvSpPr>
          <p:nvPr/>
        </p:nvSpPr>
        <p:spPr bwMode="auto">
          <a:xfrm flipH="1">
            <a:off x="3059113" y="1628775"/>
            <a:ext cx="144462" cy="71438"/>
          </a:xfrm>
          <a:prstGeom prst="line">
            <a:avLst/>
          </a:prstGeom>
          <a:noFill/>
          <a:ln w="9525">
            <a:solidFill>
              <a:schemeClr val="tx1"/>
            </a:solidFill>
            <a:round/>
            <a:headEnd/>
            <a:tailEnd/>
          </a:ln>
        </p:spPr>
        <p:txBody>
          <a:bodyPr/>
          <a:lstStyle/>
          <a:p>
            <a:endParaRPr lang="id-ID"/>
          </a:p>
        </p:txBody>
      </p:sp>
      <p:sp>
        <p:nvSpPr>
          <p:cNvPr id="63505" name="Line 22"/>
          <p:cNvSpPr>
            <a:spLocks noChangeShapeType="1"/>
          </p:cNvSpPr>
          <p:nvPr/>
        </p:nvSpPr>
        <p:spPr bwMode="auto">
          <a:xfrm flipH="1">
            <a:off x="3275013" y="1557338"/>
            <a:ext cx="144462" cy="71437"/>
          </a:xfrm>
          <a:prstGeom prst="line">
            <a:avLst/>
          </a:prstGeom>
          <a:noFill/>
          <a:ln w="9525">
            <a:solidFill>
              <a:schemeClr val="tx1"/>
            </a:solidFill>
            <a:round/>
            <a:headEnd/>
            <a:tailEnd/>
          </a:ln>
        </p:spPr>
        <p:txBody>
          <a:bodyPr/>
          <a:lstStyle/>
          <a:p>
            <a:endParaRPr lang="id-ID"/>
          </a:p>
        </p:txBody>
      </p:sp>
      <p:sp>
        <p:nvSpPr>
          <p:cNvPr id="63506" name="Text Box 23"/>
          <p:cNvSpPr txBox="1">
            <a:spLocks noChangeArrowheads="1"/>
          </p:cNvSpPr>
          <p:nvPr/>
        </p:nvSpPr>
        <p:spPr bwMode="auto">
          <a:xfrm>
            <a:off x="250825" y="2420938"/>
            <a:ext cx="8388350" cy="396875"/>
          </a:xfrm>
          <a:prstGeom prst="rect">
            <a:avLst/>
          </a:prstGeom>
          <a:noFill/>
          <a:ln w="9525">
            <a:noFill/>
            <a:miter lim="800000"/>
            <a:headEnd/>
            <a:tailEnd/>
          </a:ln>
        </p:spPr>
        <p:txBody>
          <a:bodyPr>
            <a:spAutoFit/>
          </a:bodyPr>
          <a:lstStyle/>
          <a:p>
            <a:pPr marL="342900" indent="-342900" eaLnBrk="1" hangingPunct="1">
              <a:buFontTx/>
              <a:buAutoNum type="alphaLcPeriod"/>
            </a:pPr>
            <a:r>
              <a:rPr lang="en-US" sz="2000">
                <a:latin typeface="Times New Roman" pitchFamily="18" charset="0"/>
              </a:rPr>
              <a:t>Berapa LSS yang dapat dipikul oleh lap perk tsb.</a:t>
            </a:r>
            <a:endParaRPr lang="en-US" sz="2000">
              <a:latin typeface="Times New Roman" pitchFamily="18" charset="0"/>
              <a:sym typeface="Symbol" pitchFamily="18" charset="2"/>
            </a:endParaRPr>
          </a:p>
        </p:txBody>
      </p:sp>
      <p:sp>
        <p:nvSpPr>
          <p:cNvPr id="63507" name="Text Box 24"/>
          <p:cNvSpPr txBox="1">
            <a:spLocks noChangeArrowheads="1"/>
          </p:cNvSpPr>
          <p:nvPr/>
        </p:nvSpPr>
        <p:spPr bwMode="auto">
          <a:xfrm>
            <a:off x="250825" y="2816225"/>
            <a:ext cx="8388350" cy="396875"/>
          </a:xfrm>
          <a:prstGeom prst="rect">
            <a:avLst/>
          </a:prstGeom>
          <a:noFill/>
          <a:ln w="9525">
            <a:noFill/>
            <a:miter lim="800000"/>
            <a:headEnd/>
            <a:tailEnd/>
          </a:ln>
        </p:spPr>
        <p:txBody>
          <a:bodyPr>
            <a:spAutoFit/>
          </a:bodyPr>
          <a:lstStyle/>
          <a:p>
            <a:pPr marL="342900" indent="-342900" eaLnBrk="1" hangingPunct="1"/>
            <a:r>
              <a:rPr lang="en-US" sz="2000">
                <a:latin typeface="Times New Roman" pitchFamily="18" charset="0"/>
                <a:sym typeface="Symbol" pitchFamily="18" charset="2"/>
              </a:rPr>
              <a:t>- DDT = 4,3 log 2,47 + 1,7= 3,389</a:t>
            </a:r>
          </a:p>
        </p:txBody>
      </p:sp>
      <p:pic>
        <p:nvPicPr>
          <p:cNvPr id="63508" name="Picture 26"/>
          <p:cNvPicPr>
            <a:picLocks noChangeAspect="1" noChangeArrowheads="1"/>
          </p:cNvPicPr>
          <p:nvPr/>
        </p:nvPicPr>
        <p:blipFill>
          <a:blip r:embed="rId2"/>
          <a:srcRect/>
          <a:stretch>
            <a:fillRect/>
          </a:stretch>
        </p:blipFill>
        <p:spPr bwMode="auto">
          <a:xfrm>
            <a:off x="323850" y="3213100"/>
            <a:ext cx="8424863" cy="2201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4"/>
          <p:cNvPicPr>
            <a:picLocks noChangeAspect="1" noChangeArrowheads="1"/>
          </p:cNvPicPr>
          <p:nvPr/>
        </p:nvPicPr>
        <p:blipFill>
          <a:blip r:embed="rId2"/>
          <a:srcRect/>
          <a:stretch>
            <a:fillRect/>
          </a:stretch>
        </p:blipFill>
        <p:spPr bwMode="auto">
          <a:xfrm>
            <a:off x="684213" y="333375"/>
            <a:ext cx="4103687" cy="3768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4"/>
          <p:cNvSpPr txBox="1">
            <a:spLocks noChangeArrowheads="1"/>
          </p:cNvSpPr>
          <p:nvPr/>
        </p:nvSpPr>
        <p:spPr bwMode="auto">
          <a:xfrm>
            <a:off x="395288" y="620713"/>
            <a:ext cx="8388350" cy="396875"/>
          </a:xfrm>
          <a:prstGeom prst="rect">
            <a:avLst/>
          </a:prstGeom>
          <a:noFill/>
          <a:ln w="9525">
            <a:noFill/>
            <a:miter lim="800000"/>
            <a:headEnd/>
            <a:tailEnd/>
          </a:ln>
        </p:spPr>
        <p:txBody>
          <a:bodyPr>
            <a:spAutoFit/>
          </a:bodyPr>
          <a:lstStyle/>
          <a:p>
            <a:pPr eaLnBrk="1" hangingPunct="1"/>
            <a:r>
              <a:rPr lang="en-US" sz="2000">
                <a:latin typeface="Times New Roman" pitchFamily="18" charset="0"/>
              </a:rPr>
              <a:t>Jika ternyata perkerasan yang dipasang sep d.b. </a:t>
            </a:r>
            <a:endParaRPr lang="en-US" sz="2000">
              <a:latin typeface="Times New Roman" pitchFamily="18" charset="0"/>
              <a:sym typeface="Symbol" pitchFamily="18" charset="2"/>
            </a:endParaRPr>
          </a:p>
        </p:txBody>
      </p:sp>
      <p:sp>
        <p:nvSpPr>
          <p:cNvPr id="65539" name="Line 5"/>
          <p:cNvSpPr>
            <a:spLocks noChangeShapeType="1"/>
          </p:cNvSpPr>
          <p:nvPr/>
        </p:nvSpPr>
        <p:spPr bwMode="auto">
          <a:xfrm>
            <a:off x="395288" y="1196975"/>
            <a:ext cx="2305050" cy="0"/>
          </a:xfrm>
          <a:prstGeom prst="line">
            <a:avLst/>
          </a:prstGeom>
          <a:noFill/>
          <a:ln w="9525">
            <a:solidFill>
              <a:schemeClr val="tx1"/>
            </a:solidFill>
            <a:round/>
            <a:headEnd/>
            <a:tailEnd/>
          </a:ln>
        </p:spPr>
        <p:txBody>
          <a:bodyPr/>
          <a:lstStyle/>
          <a:p>
            <a:endParaRPr lang="id-ID"/>
          </a:p>
        </p:txBody>
      </p:sp>
      <p:sp>
        <p:nvSpPr>
          <p:cNvPr id="65540" name="Line 6"/>
          <p:cNvSpPr>
            <a:spLocks noChangeShapeType="1"/>
          </p:cNvSpPr>
          <p:nvPr/>
        </p:nvSpPr>
        <p:spPr bwMode="auto">
          <a:xfrm>
            <a:off x="395288" y="1628775"/>
            <a:ext cx="2305050" cy="0"/>
          </a:xfrm>
          <a:prstGeom prst="line">
            <a:avLst/>
          </a:prstGeom>
          <a:noFill/>
          <a:ln w="9525">
            <a:solidFill>
              <a:schemeClr val="tx1"/>
            </a:solidFill>
            <a:round/>
            <a:headEnd/>
            <a:tailEnd/>
          </a:ln>
        </p:spPr>
        <p:txBody>
          <a:bodyPr/>
          <a:lstStyle/>
          <a:p>
            <a:endParaRPr lang="id-ID"/>
          </a:p>
        </p:txBody>
      </p:sp>
      <p:sp>
        <p:nvSpPr>
          <p:cNvPr id="65541" name="Line 7"/>
          <p:cNvSpPr>
            <a:spLocks noChangeShapeType="1"/>
          </p:cNvSpPr>
          <p:nvPr/>
        </p:nvSpPr>
        <p:spPr bwMode="auto">
          <a:xfrm>
            <a:off x="395288" y="2060575"/>
            <a:ext cx="2305050" cy="0"/>
          </a:xfrm>
          <a:prstGeom prst="line">
            <a:avLst/>
          </a:prstGeom>
          <a:noFill/>
          <a:ln w="9525">
            <a:solidFill>
              <a:schemeClr val="tx1"/>
            </a:solidFill>
            <a:round/>
            <a:headEnd/>
            <a:tailEnd/>
          </a:ln>
        </p:spPr>
        <p:txBody>
          <a:bodyPr/>
          <a:lstStyle/>
          <a:p>
            <a:endParaRPr lang="id-ID"/>
          </a:p>
        </p:txBody>
      </p:sp>
      <p:sp>
        <p:nvSpPr>
          <p:cNvPr id="65542" name="Line 8"/>
          <p:cNvSpPr>
            <a:spLocks noChangeShapeType="1"/>
          </p:cNvSpPr>
          <p:nvPr/>
        </p:nvSpPr>
        <p:spPr bwMode="auto">
          <a:xfrm>
            <a:off x="395288" y="2492375"/>
            <a:ext cx="2305050" cy="0"/>
          </a:xfrm>
          <a:prstGeom prst="line">
            <a:avLst/>
          </a:prstGeom>
          <a:noFill/>
          <a:ln w="9525">
            <a:solidFill>
              <a:schemeClr val="tx1"/>
            </a:solidFill>
            <a:round/>
            <a:headEnd/>
            <a:tailEnd/>
          </a:ln>
        </p:spPr>
        <p:txBody>
          <a:bodyPr/>
          <a:lstStyle/>
          <a:p>
            <a:endParaRPr lang="id-ID"/>
          </a:p>
        </p:txBody>
      </p:sp>
      <p:sp>
        <p:nvSpPr>
          <p:cNvPr id="65543" name="Text Box 9"/>
          <p:cNvSpPr txBox="1">
            <a:spLocks noChangeArrowheads="1"/>
          </p:cNvSpPr>
          <p:nvPr/>
        </p:nvSpPr>
        <p:spPr bwMode="auto">
          <a:xfrm>
            <a:off x="468313" y="1190625"/>
            <a:ext cx="501650" cy="366713"/>
          </a:xfrm>
          <a:prstGeom prst="rect">
            <a:avLst/>
          </a:prstGeom>
          <a:noFill/>
          <a:ln w="9525">
            <a:noFill/>
            <a:miter lim="800000"/>
            <a:headEnd/>
            <a:tailEnd/>
          </a:ln>
        </p:spPr>
        <p:txBody>
          <a:bodyPr wrap="none">
            <a:spAutoFit/>
          </a:bodyPr>
          <a:lstStyle/>
          <a:p>
            <a:pPr eaLnBrk="1" hangingPunct="1"/>
            <a:r>
              <a:rPr lang="en-US">
                <a:latin typeface="Arial" charset="0"/>
              </a:rPr>
              <a:t>0,4</a:t>
            </a:r>
          </a:p>
        </p:txBody>
      </p:sp>
      <p:sp>
        <p:nvSpPr>
          <p:cNvPr id="65544" name="Text Box 10"/>
          <p:cNvSpPr txBox="1">
            <a:spLocks noChangeArrowheads="1"/>
          </p:cNvSpPr>
          <p:nvPr/>
        </p:nvSpPr>
        <p:spPr bwMode="auto">
          <a:xfrm>
            <a:off x="468313" y="1647825"/>
            <a:ext cx="628650" cy="366713"/>
          </a:xfrm>
          <a:prstGeom prst="rect">
            <a:avLst/>
          </a:prstGeom>
          <a:noFill/>
          <a:ln w="9525">
            <a:noFill/>
            <a:miter lim="800000"/>
            <a:headEnd/>
            <a:tailEnd/>
          </a:ln>
        </p:spPr>
        <p:txBody>
          <a:bodyPr wrap="none">
            <a:spAutoFit/>
          </a:bodyPr>
          <a:lstStyle/>
          <a:p>
            <a:pPr eaLnBrk="1" hangingPunct="1"/>
            <a:r>
              <a:rPr lang="en-US">
                <a:latin typeface="Arial" charset="0"/>
              </a:rPr>
              <a:t>0,14</a:t>
            </a:r>
          </a:p>
        </p:txBody>
      </p:sp>
      <p:sp>
        <p:nvSpPr>
          <p:cNvPr id="65545" name="Text Box 11"/>
          <p:cNvSpPr txBox="1">
            <a:spLocks noChangeArrowheads="1"/>
          </p:cNvSpPr>
          <p:nvPr/>
        </p:nvSpPr>
        <p:spPr bwMode="auto">
          <a:xfrm>
            <a:off x="487363" y="2081213"/>
            <a:ext cx="628650" cy="366712"/>
          </a:xfrm>
          <a:prstGeom prst="rect">
            <a:avLst/>
          </a:prstGeom>
          <a:noFill/>
          <a:ln w="9525">
            <a:noFill/>
            <a:miter lim="800000"/>
            <a:headEnd/>
            <a:tailEnd/>
          </a:ln>
        </p:spPr>
        <p:txBody>
          <a:bodyPr wrap="none">
            <a:spAutoFit/>
          </a:bodyPr>
          <a:lstStyle/>
          <a:p>
            <a:pPr eaLnBrk="1" hangingPunct="1"/>
            <a:r>
              <a:rPr lang="en-US">
                <a:latin typeface="Arial" charset="0"/>
              </a:rPr>
              <a:t>0,13</a:t>
            </a:r>
          </a:p>
        </p:txBody>
      </p:sp>
      <p:sp>
        <p:nvSpPr>
          <p:cNvPr id="65546" name="Text Box 12"/>
          <p:cNvSpPr txBox="1">
            <a:spLocks noChangeArrowheads="1"/>
          </p:cNvSpPr>
          <p:nvPr/>
        </p:nvSpPr>
        <p:spPr bwMode="auto">
          <a:xfrm>
            <a:off x="2844800" y="1196975"/>
            <a:ext cx="806450" cy="366713"/>
          </a:xfrm>
          <a:prstGeom prst="rect">
            <a:avLst/>
          </a:prstGeom>
          <a:noFill/>
          <a:ln w="9525">
            <a:noFill/>
            <a:miter lim="800000"/>
            <a:headEnd/>
            <a:tailEnd/>
          </a:ln>
        </p:spPr>
        <p:txBody>
          <a:bodyPr wrap="none">
            <a:spAutoFit/>
          </a:bodyPr>
          <a:lstStyle/>
          <a:p>
            <a:pPr eaLnBrk="1" hangingPunct="1"/>
            <a:r>
              <a:rPr lang="en-US">
                <a:latin typeface="Arial" charset="0"/>
              </a:rPr>
              <a:t>10 cm</a:t>
            </a:r>
          </a:p>
        </p:txBody>
      </p:sp>
      <p:sp>
        <p:nvSpPr>
          <p:cNvPr id="65547" name="Text Box 13"/>
          <p:cNvSpPr txBox="1">
            <a:spLocks noChangeArrowheads="1"/>
          </p:cNvSpPr>
          <p:nvPr/>
        </p:nvSpPr>
        <p:spPr bwMode="auto">
          <a:xfrm>
            <a:off x="2844800" y="1654175"/>
            <a:ext cx="806450" cy="366713"/>
          </a:xfrm>
          <a:prstGeom prst="rect">
            <a:avLst/>
          </a:prstGeom>
          <a:noFill/>
          <a:ln w="9525">
            <a:noFill/>
            <a:miter lim="800000"/>
            <a:headEnd/>
            <a:tailEnd/>
          </a:ln>
        </p:spPr>
        <p:txBody>
          <a:bodyPr wrap="none">
            <a:spAutoFit/>
          </a:bodyPr>
          <a:lstStyle/>
          <a:p>
            <a:pPr eaLnBrk="1" hangingPunct="1"/>
            <a:r>
              <a:rPr lang="en-US">
                <a:latin typeface="Arial" charset="0"/>
              </a:rPr>
              <a:t>25 cm</a:t>
            </a:r>
          </a:p>
        </p:txBody>
      </p:sp>
      <p:sp>
        <p:nvSpPr>
          <p:cNvPr id="65548" name="Text Box 14"/>
          <p:cNvSpPr txBox="1">
            <a:spLocks noChangeArrowheads="1"/>
          </p:cNvSpPr>
          <p:nvPr/>
        </p:nvSpPr>
        <p:spPr bwMode="auto">
          <a:xfrm>
            <a:off x="2863850" y="2087563"/>
            <a:ext cx="806450" cy="366712"/>
          </a:xfrm>
          <a:prstGeom prst="rect">
            <a:avLst/>
          </a:prstGeom>
          <a:noFill/>
          <a:ln w="9525">
            <a:noFill/>
            <a:miter lim="800000"/>
            <a:headEnd/>
            <a:tailEnd/>
          </a:ln>
        </p:spPr>
        <p:txBody>
          <a:bodyPr wrap="none">
            <a:spAutoFit/>
          </a:bodyPr>
          <a:lstStyle/>
          <a:p>
            <a:pPr eaLnBrk="1" hangingPunct="1"/>
            <a:r>
              <a:rPr lang="en-US">
                <a:latin typeface="Arial" charset="0"/>
              </a:rPr>
              <a:t>41 cm</a:t>
            </a:r>
          </a:p>
        </p:txBody>
      </p:sp>
      <p:sp>
        <p:nvSpPr>
          <p:cNvPr id="65549" name="Text Box 15"/>
          <p:cNvSpPr txBox="1">
            <a:spLocks noChangeArrowheads="1"/>
          </p:cNvSpPr>
          <p:nvPr/>
        </p:nvSpPr>
        <p:spPr bwMode="auto">
          <a:xfrm>
            <a:off x="4121150" y="1243013"/>
            <a:ext cx="2101850" cy="366712"/>
          </a:xfrm>
          <a:prstGeom prst="rect">
            <a:avLst/>
          </a:prstGeom>
          <a:noFill/>
          <a:ln w="9525">
            <a:noFill/>
            <a:miter lim="800000"/>
            <a:headEnd/>
            <a:tailEnd/>
          </a:ln>
        </p:spPr>
        <p:txBody>
          <a:bodyPr wrap="none">
            <a:spAutoFit/>
          </a:bodyPr>
          <a:lstStyle/>
          <a:p>
            <a:pPr eaLnBrk="1" hangingPunct="1"/>
            <a:r>
              <a:rPr lang="en-US">
                <a:latin typeface="Arial" charset="0"/>
              </a:rPr>
              <a:t>Berapa sisa umur?</a:t>
            </a:r>
          </a:p>
        </p:txBody>
      </p:sp>
      <p:pic>
        <p:nvPicPr>
          <p:cNvPr id="65550" name="Picture 18"/>
          <p:cNvPicPr>
            <a:picLocks noChangeAspect="1" noChangeArrowheads="1"/>
          </p:cNvPicPr>
          <p:nvPr/>
        </p:nvPicPr>
        <p:blipFill>
          <a:blip r:embed="rId2"/>
          <a:srcRect/>
          <a:stretch>
            <a:fillRect/>
          </a:stretch>
        </p:blipFill>
        <p:spPr bwMode="auto">
          <a:xfrm>
            <a:off x="395288" y="2781300"/>
            <a:ext cx="6543675" cy="2124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4" descr="Untitled-5"/>
          <p:cNvPicPr>
            <a:picLocks noChangeAspect="1" noChangeArrowheads="1"/>
          </p:cNvPicPr>
          <p:nvPr/>
        </p:nvPicPr>
        <p:blipFill>
          <a:blip r:embed="rId2"/>
          <a:srcRect/>
          <a:stretch>
            <a:fillRect/>
          </a:stretch>
        </p:blipFill>
        <p:spPr bwMode="auto">
          <a:xfrm>
            <a:off x="755650" y="0"/>
            <a:ext cx="7632700" cy="688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4" descr="Untitled-6"/>
          <p:cNvPicPr>
            <a:picLocks noChangeAspect="1" noChangeArrowheads="1"/>
          </p:cNvPicPr>
          <p:nvPr/>
        </p:nvPicPr>
        <p:blipFill>
          <a:blip r:embed="rId2"/>
          <a:srcRect/>
          <a:stretch>
            <a:fillRect/>
          </a:stretch>
        </p:blipFill>
        <p:spPr bwMode="auto">
          <a:xfrm>
            <a:off x="466725" y="-4763"/>
            <a:ext cx="8208963" cy="6862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188913"/>
            <a:ext cx="8229600" cy="633412"/>
          </a:xfrm>
        </p:spPr>
        <p:txBody>
          <a:bodyPr/>
          <a:lstStyle/>
          <a:p>
            <a:pPr algn="l" eaLnBrk="1" hangingPunct="1"/>
            <a:r>
              <a:rPr lang="en-US" sz="2800" b="1" u="sng" smtClean="0"/>
              <a:t>Kriteria Konstruksi Perkerasan Lentur</a:t>
            </a:r>
          </a:p>
        </p:txBody>
      </p:sp>
      <p:sp>
        <p:nvSpPr>
          <p:cNvPr id="11267" name="Rectangle 3"/>
          <p:cNvSpPr>
            <a:spLocks noChangeArrowheads="1"/>
          </p:cNvSpPr>
          <p:nvPr/>
        </p:nvSpPr>
        <p:spPr bwMode="auto">
          <a:xfrm>
            <a:off x="539750" y="908050"/>
            <a:ext cx="7993063" cy="433388"/>
          </a:xfrm>
          <a:prstGeom prst="rect">
            <a:avLst/>
          </a:prstGeom>
          <a:noFill/>
          <a:ln w="9525">
            <a:noFill/>
            <a:miter lim="800000"/>
            <a:headEnd/>
            <a:tailEnd/>
          </a:ln>
        </p:spPr>
        <p:txBody>
          <a:bodyPr anchor="ctr"/>
          <a:lstStyle/>
          <a:p>
            <a:pPr marL="838200" indent="-838200" eaLnBrk="1" hangingPunct="1">
              <a:spcBef>
                <a:spcPct val="10000"/>
              </a:spcBef>
              <a:buFont typeface="Times New Roman" pitchFamily="18" charset="0"/>
              <a:buNone/>
              <a:tabLst>
                <a:tab pos="533400" algn="l"/>
              </a:tabLst>
            </a:pPr>
            <a:r>
              <a:rPr lang="en-US" sz="2400" b="1">
                <a:latin typeface="Times New Roman" pitchFamily="18" charset="0"/>
              </a:rPr>
              <a:t>1.	Syarat Berlalu Lintas</a:t>
            </a:r>
            <a:endParaRPr lang="en-US" sz="2400">
              <a:latin typeface="Times New Roman" pitchFamily="18" charset="0"/>
            </a:endParaRPr>
          </a:p>
        </p:txBody>
      </p:sp>
      <p:sp>
        <p:nvSpPr>
          <p:cNvPr id="11268" name="Rectangle 7"/>
          <p:cNvSpPr>
            <a:spLocks noChangeArrowheads="1"/>
          </p:cNvSpPr>
          <p:nvPr/>
        </p:nvSpPr>
        <p:spPr bwMode="auto">
          <a:xfrm>
            <a:off x="1150938" y="1196975"/>
            <a:ext cx="7993062" cy="2447925"/>
          </a:xfrm>
          <a:prstGeom prst="rect">
            <a:avLst/>
          </a:prstGeom>
          <a:noFill/>
          <a:ln w="9525">
            <a:noFill/>
            <a:miter lim="800000"/>
            <a:headEnd/>
            <a:tailEnd/>
          </a:ln>
        </p:spPr>
        <p:txBody>
          <a:bodyPr anchor="ctr"/>
          <a:lstStyle/>
          <a:p>
            <a:pPr eaLnBrk="1" hangingPunct="1">
              <a:spcBef>
                <a:spcPct val="10000"/>
              </a:spcBef>
              <a:buFont typeface="Times New Roman" pitchFamily="18" charset="0"/>
              <a:buAutoNum type="alphaLcPeriod"/>
              <a:tabLst>
                <a:tab pos="52388" algn="l"/>
                <a:tab pos="463550" algn="l"/>
              </a:tabLst>
            </a:pPr>
            <a:r>
              <a:rPr lang="en-US" sz="2400">
                <a:latin typeface="Times New Roman" pitchFamily="18" charset="0"/>
              </a:rPr>
              <a:t>	Permukaan rata, tidak bergelombang, tidak melendut dan 		berlubang </a:t>
            </a:r>
            <a:br>
              <a:rPr lang="en-US" sz="2400">
                <a:latin typeface="Times New Roman" pitchFamily="18" charset="0"/>
              </a:rPr>
            </a:br>
            <a:r>
              <a:rPr lang="en-US" sz="2400">
                <a:latin typeface="Times New Roman" pitchFamily="18" charset="0"/>
              </a:rPr>
              <a:t>b. 	Permukaan cukup kaku, tidak berubah akibat beban </a:t>
            </a:r>
            <a:br>
              <a:rPr lang="en-US" sz="2400">
                <a:latin typeface="Times New Roman" pitchFamily="18" charset="0"/>
              </a:rPr>
            </a:br>
            <a:r>
              <a:rPr lang="en-US" sz="2400">
                <a:latin typeface="Times New Roman" pitchFamily="18" charset="0"/>
              </a:rPr>
              <a:t>c.	Permukaan cukup kesat tidak slip  </a:t>
            </a:r>
            <a:br>
              <a:rPr lang="en-US" sz="2400">
                <a:latin typeface="Times New Roman" pitchFamily="18" charset="0"/>
              </a:rPr>
            </a:br>
            <a:r>
              <a:rPr lang="en-US" sz="2400">
                <a:latin typeface="Times New Roman" pitchFamily="18" charset="0"/>
              </a:rPr>
              <a:t>d.	Permukaan tidak mengkilat atau silau </a:t>
            </a:r>
            <a:br>
              <a:rPr lang="en-US" sz="2400">
                <a:latin typeface="Times New Roman" pitchFamily="18" charset="0"/>
              </a:rPr>
            </a:br>
            <a:endParaRPr lang="en-US" sz="2400">
              <a:latin typeface="Times New Roman" pitchFamily="18" charset="0"/>
            </a:endParaRPr>
          </a:p>
        </p:txBody>
      </p:sp>
      <p:sp>
        <p:nvSpPr>
          <p:cNvPr id="11269" name="Rectangle 8"/>
          <p:cNvSpPr>
            <a:spLocks noChangeArrowheads="1"/>
          </p:cNvSpPr>
          <p:nvPr/>
        </p:nvSpPr>
        <p:spPr bwMode="auto">
          <a:xfrm>
            <a:off x="539750" y="3644900"/>
            <a:ext cx="7993063" cy="503238"/>
          </a:xfrm>
          <a:prstGeom prst="rect">
            <a:avLst/>
          </a:prstGeom>
          <a:noFill/>
          <a:ln w="9525">
            <a:noFill/>
            <a:miter lim="800000"/>
            <a:headEnd/>
            <a:tailEnd/>
          </a:ln>
        </p:spPr>
        <p:txBody>
          <a:bodyPr anchor="ctr"/>
          <a:lstStyle/>
          <a:p>
            <a:pPr marL="838200" indent="-838200" eaLnBrk="1" hangingPunct="1">
              <a:spcBef>
                <a:spcPct val="10000"/>
              </a:spcBef>
              <a:buFont typeface="Times New Roman" pitchFamily="18" charset="0"/>
              <a:buNone/>
              <a:tabLst>
                <a:tab pos="533400" algn="l"/>
              </a:tabLst>
            </a:pPr>
            <a:r>
              <a:rPr lang="en-US" sz="2400" b="1">
                <a:latin typeface="Times New Roman" pitchFamily="18" charset="0"/>
              </a:rPr>
              <a:t>2.	Syarat Kekuatan/Struktural</a:t>
            </a:r>
          </a:p>
        </p:txBody>
      </p:sp>
      <p:sp>
        <p:nvSpPr>
          <p:cNvPr id="11270" name="Rectangle 9"/>
          <p:cNvSpPr>
            <a:spLocks noChangeArrowheads="1"/>
          </p:cNvSpPr>
          <p:nvPr/>
        </p:nvSpPr>
        <p:spPr bwMode="auto">
          <a:xfrm>
            <a:off x="1150938" y="4149725"/>
            <a:ext cx="7993062" cy="1584325"/>
          </a:xfrm>
          <a:prstGeom prst="rect">
            <a:avLst/>
          </a:prstGeom>
          <a:noFill/>
          <a:ln w="9525">
            <a:noFill/>
            <a:miter lim="800000"/>
            <a:headEnd/>
            <a:tailEnd/>
          </a:ln>
        </p:spPr>
        <p:txBody>
          <a:bodyPr anchor="ctr"/>
          <a:lstStyle/>
          <a:p>
            <a:pPr marL="52388" indent="-52388" eaLnBrk="1" hangingPunct="1">
              <a:spcBef>
                <a:spcPct val="10000"/>
              </a:spcBef>
              <a:buFont typeface="Times New Roman" pitchFamily="18" charset="0"/>
              <a:buAutoNum type="alphaLcPeriod"/>
              <a:tabLst>
                <a:tab pos="0" algn="l"/>
                <a:tab pos="463550" algn="l"/>
              </a:tabLst>
            </a:pPr>
            <a:r>
              <a:rPr lang="en-US" sz="2400">
                <a:latin typeface="Times New Roman" pitchFamily="18" charset="0"/>
              </a:rPr>
              <a:t>	Ketebalan cukup, menyebarkan beban ketanah dasar</a:t>
            </a:r>
            <a:br>
              <a:rPr lang="en-US" sz="2400">
                <a:latin typeface="Times New Roman" pitchFamily="18" charset="0"/>
              </a:rPr>
            </a:br>
            <a:r>
              <a:rPr lang="en-US" sz="2400">
                <a:latin typeface="Times New Roman" pitchFamily="18" charset="0"/>
              </a:rPr>
              <a:t>b.	Kedap air, air tidak mudah meresap ke lapisan bawah</a:t>
            </a:r>
            <a:br>
              <a:rPr lang="en-US" sz="2400">
                <a:latin typeface="Times New Roman" pitchFamily="18" charset="0"/>
              </a:rPr>
            </a:br>
            <a:r>
              <a:rPr lang="en-US" sz="2400">
                <a:latin typeface="Times New Roman" pitchFamily="18" charset="0"/>
              </a:rPr>
              <a:t>c.	Permukaan miring untuk pengaliran air</a:t>
            </a:r>
            <a:br>
              <a:rPr lang="en-US" sz="2400">
                <a:latin typeface="Times New Roman" pitchFamily="18" charset="0"/>
              </a:rPr>
            </a:br>
            <a:r>
              <a:rPr lang="en-US" sz="2400">
                <a:latin typeface="Times New Roman" pitchFamily="18" charset="0"/>
              </a:rPr>
              <a:t>d.	Kekakuan cukup sehingga deformasi kecil</a:t>
            </a:r>
          </a:p>
        </p:txBody>
      </p:sp>
      <p:sp>
        <p:nvSpPr>
          <p:cNvPr id="11271" name="Rectangle 11"/>
          <p:cNvSpPr>
            <a:spLocks noChangeArrowheads="1"/>
          </p:cNvSpPr>
          <p:nvPr/>
        </p:nvSpPr>
        <p:spPr bwMode="auto">
          <a:xfrm>
            <a:off x="755650" y="5445125"/>
            <a:ext cx="7993063" cy="1412875"/>
          </a:xfrm>
          <a:prstGeom prst="rect">
            <a:avLst/>
          </a:prstGeom>
          <a:noFill/>
          <a:ln w="9525">
            <a:noFill/>
            <a:miter lim="800000"/>
            <a:headEnd/>
            <a:tailEnd/>
          </a:ln>
        </p:spPr>
        <p:txBody>
          <a:bodyPr anchor="ctr"/>
          <a:lstStyle/>
          <a:p>
            <a:pPr marL="441325" indent="-441325" eaLnBrk="1" hangingPunct="1">
              <a:spcBef>
                <a:spcPct val="10000"/>
              </a:spcBef>
              <a:buFont typeface="Times New Roman" pitchFamily="18" charset="0"/>
              <a:buNone/>
              <a:tabLst>
                <a:tab pos="441325" algn="l"/>
              </a:tabLst>
            </a:pPr>
            <a:endParaRPr lang="id-ID" sz="240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a:xfrm>
            <a:off x="457200" y="274638"/>
            <a:ext cx="8229600" cy="2146300"/>
          </a:xfrm>
          <a:noFill/>
        </p:spPr>
        <p:txBody>
          <a:bodyPr anchor="ctr">
            <a:normAutofit/>
          </a:bodyPr>
          <a:lstStyle/>
          <a:p>
            <a:pPr marL="441325" indent="-441325" algn="l" eaLnBrk="1" hangingPunct="1">
              <a:spcBef>
                <a:spcPct val="10000"/>
              </a:spcBef>
              <a:buFont typeface="Times New Roman" pitchFamily="18" charset="0"/>
              <a:buNone/>
              <a:tabLst>
                <a:tab pos="441325" algn="l"/>
              </a:tabLst>
            </a:pPr>
            <a:r>
              <a:rPr lang="en-US" sz="3200" smtClean="0"/>
              <a:t>    Untuk dapat memenuhi hal-hal tersebut diatas, perencanan dan pelaksanaan konstruksi perkerasan lentur jalan harus mencakup</a:t>
            </a:r>
            <a:r>
              <a:rPr lang="en-US" sz="2800" smtClean="0"/>
              <a:t>:</a:t>
            </a:r>
          </a:p>
        </p:txBody>
      </p:sp>
      <p:sp>
        <p:nvSpPr>
          <p:cNvPr id="12290" name="Rectangle 3"/>
          <p:cNvSpPr>
            <a:spLocks noGrp="1" noChangeArrowheads="1"/>
          </p:cNvSpPr>
          <p:nvPr>
            <p:ph idx="1"/>
          </p:nvPr>
        </p:nvSpPr>
        <p:spPr>
          <a:xfrm>
            <a:off x="685800" y="3014663"/>
            <a:ext cx="7696200" cy="2471737"/>
          </a:xfrm>
        </p:spPr>
        <p:txBody>
          <a:bodyPr/>
          <a:lstStyle/>
          <a:p>
            <a:pPr marL="609600" indent="-609600" eaLnBrk="1" hangingPunct="1">
              <a:buFontTx/>
              <a:buAutoNum type="arabicPeriod"/>
            </a:pPr>
            <a:r>
              <a:rPr lang="en-US" smtClean="0"/>
              <a:t>Perencanaan tebal masing-masing lapisan perkerasan </a:t>
            </a:r>
          </a:p>
          <a:p>
            <a:pPr marL="609600" indent="-609600" eaLnBrk="1" hangingPunct="1">
              <a:buFontTx/>
              <a:buAutoNum type="arabicPeriod"/>
            </a:pPr>
            <a:r>
              <a:rPr lang="en-US" smtClean="0"/>
              <a:t>Analisa campuran bahan</a:t>
            </a:r>
          </a:p>
          <a:p>
            <a:pPr marL="609600" indent="-609600" eaLnBrk="1" hangingPunct="1">
              <a:buFontTx/>
              <a:buAutoNum type="arabicPeriod"/>
            </a:pPr>
            <a:r>
              <a:rPr lang="en-US" smtClean="0"/>
              <a:t>Pengawasan pelaksanaan pekerjaan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1143000"/>
          </a:xfrm>
        </p:spPr>
        <p:txBody>
          <a:bodyPr>
            <a:normAutofit/>
          </a:bodyPr>
          <a:lstStyle/>
          <a:p>
            <a:pPr eaLnBrk="1" hangingPunct="1"/>
            <a:r>
              <a:rPr lang="en-US" sz="3200" smtClean="0"/>
              <a:t>Jenis dan fungsi Lapisan Perkerasan </a:t>
            </a:r>
            <a:br>
              <a:rPr lang="en-US" sz="3200" smtClean="0"/>
            </a:br>
            <a:endParaRPr lang="en-US" sz="3200" smtClean="0"/>
          </a:p>
        </p:txBody>
      </p:sp>
      <p:sp>
        <p:nvSpPr>
          <p:cNvPr id="13315" name="Rectangle 3"/>
          <p:cNvSpPr>
            <a:spLocks noGrp="1" noChangeArrowheads="1"/>
          </p:cNvSpPr>
          <p:nvPr>
            <p:ph idx="1"/>
          </p:nvPr>
        </p:nvSpPr>
        <p:spPr>
          <a:xfrm>
            <a:off x="323850" y="981075"/>
            <a:ext cx="8229600" cy="5688013"/>
          </a:xfrm>
        </p:spPr>
        <p:txBody>
          <a:bodyPr/>
          <a:lstStyle/>
          <a:p>
            <a:pPr marL="609600" indent="-609600" eaLnBrk="1" hangingPunct="1">
              <a:buFontTx/>
              <a:buAutoNum type="arabicPeriod"/>
            </a:pPr>
            <a:r>
              <a:rPr lang="en-US" sz="2400" smtClean="0"/>
              <a:t>Lapisan Permukaan (</a:t>
            </a:r>
            <a:r>
              <a:rPr lang="en-US" sz="2400" i="1" smtClean="0"/>
              <a:t>surface course</a:t>
            </a:r>
            <a:r>
              <a:rPr lang="en-US" sz="2400" smtClean="0"/>
              <a:t>)</a:t>
            </a:r>
          </a:p>
          <a:p>
            <a:pPr marL="609600" indent="-609600" eaLnBrk="1" hangingPunct="1">
              <a:buFontTx/>
              <a:buNone/>
            </a:pPr>
            <a:r>
              <a:rPr lang="en-US" sz="2400" smtClean="0"/>
              <a:t>	penahan beban roda, stabilitas tinggi untuk menahan beban, kedap air sehingga air tidak meresap kebawahnya, lapis aus yang menahan gesekan akibat rem, dan menyebarkan beban kebawahnya.</a:t>
            </a:r>
          </a:p>
          <a:p>
            <a:pPr marL="609600" indent="-609600" eaLnBrk="1" hangingPunct="1">
              <a:lnSpc>
                <a:spcPct val="155000"/>
              </a:lnSpc>
              <a:spcBef>
                <a:spcPct val="45000"/>
              </a:spcBef>
              <a:buFontTx/>
              <a:buNone/>
            </a:pPr>
            <a:r>
              <a:rPr lang="en-US" sz="2400" smtClean="0"/>
              <a:t>2.	Lapisan Pondasi Atas (</a:t>
            </a:r>
            <a:r>
              <a:rPr lang="en-US" sz="2400" i="1" smtClean="0"/>
              <a:t>base course</a:t>
            </a:r>
            <a:r>
              <a:rPr lang="en-US" sz="2400" smtClean="0"/>
              <a:t>)</a:t>
            </a:r>
          </a:p>
          <a:p>
            <a:pPr marL="609600" indent="-609600" eaLnBrk="1" hangingPunct="1">
              <a:buFontTx/>
              <a:buNone/>
            </a:pPr>
            <a:r>
              <a:rPr lang="en-US" sz="2400" smtClean="0"/>
              <a:t>	bagian perkerasan yang menahan gaya lintang dari beban roda dan menyebarkan beban ke bawahnya, lapisan peresapan untuk pondasi bawah, dan bantalan lapisan permukaan</a:t>
            </a:r>
          </a:p>
          <a:p>
            <a:pPr marL="609600" indent="-609600" eaLnBrk="1" hangingPunct="1">
              <a:lnSpc>
                <a:spcPct val="155000"/>
              </a:lnSpc>
              <a:buFontTx/>
              <a:buNone/>
            </a:pPr>
            <a:r>
              <a:rPr lang="en-US" sz="240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2070</TotalTime>
  <Words>2891</Words>
  <Application>Microsoft Office PowerPoint</Application>
  <PresentationFormat>On-screen Show (4:3)</PresentationFormat>
  <Paragraphs>697</Paragraphs>
  <Slides>64</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66" baseType="lpstr">
      <vt:lpstr>Office Theme</vt:lpstr>
      <vt:lpstr>Equation</vt:lpstr>
      <vt:lpstr>PERANCANGAN   PERKERASAN  JALAN RAYA </vt:lpstr>
      <vt:lpstr>Slide 2</vt:lpstr>
      <vt:lpstr>PENDAHULUAN</vt:lpstr>
      <vt:lpstr>Slide 4</vt:lpstr>
      <vt:lpstr>PERANCANGAN TEBAL PERKERASAN</vt:lpstr>
      <vt:lpstr>Slide 6</vt:lpstr>
      <vt:lpstr>Kriteria Konstruksi Perkerasan Lentur</vt:lpstr>
      <vt:lpstr>    Untuk dapat memenuhi hal-hal tersebut diatas, perencanan dan pelaksanaan konstruksi perkerasan lentur jalan harus mencakup:</vt:lpstr>
      <vt:lpstr>Jenis dan fungsi Lapisan Perkerasan  </vt:lpstr>
      <vt:lpstr>Jenis dan fungsi Lapisan Perkerasan  </vt:lpstr>
      <vt:lpstr>FAKTOR-FAKTOR YANG MEMPENGARUHI PERENCANAAN TEBAL PERKERASAN </vt:lpstr>
      <vt:lpstr>Slide 12</vt:lpstr>
      <vt:lpstr>Slide 13</vt:lpstr>
      <vt:lpstr>Slide 14</vt:lpstr>
      <vt:lpstr>Repetisi Lintasan Sumbu Standart </vt:lpstr>
      <vt:lpstr>Slide 16</vt:lpstr>
      <vt:lpstr>Beban Sumbu Standar adalah   sumbu tunggal roda ganda dengan beban 8,16 ton</vt:lpstr>
      <vt:lpstr>Angka Ekivalen</vt:lpstr>
      <vt:lpstr>Slide 19</vt:lpstr>
      <vt:lpstr>Slide 20</vt:lpstr>
      <vt:lpstr>Slide 21</vt:lpstr>
      <vt:lpstr>Menentukan Angka Ekivalen</vt:lpstr>
      <vt:lpstr>Slide 23</vt:lpstr>
      <vt:lpstr>Contoh distribusi jumlah kendaran pada lajur lalu lintas</vt:lpstr>
      <vt:lpstr>Faktor Umur Rencana ( N ) Faktor Umur rencana merupakan variabel dalam umur rencana dan faktor pertumbuhan lalu lintas yang dihitung  dengan menggunakan rumus:</vt:lpstr>
      <vt:lpstr>Slide 26</vt:lpstr>
      <vt:lpstr>Slide 27</vt:lpstr>
      <vt:lpstr>TANAH DASAR pada Lapisan Perkerasan</vt:lpstr>
      <vt:lpstr>Kemungkinan sampel (contoh) yang di test (uji)</vt:lpstr>
      <vt:lpstr>Slide 30</vt:lpstr>
      <vt:lpstr>Slide 31</vt:lpstr>
      <vt:lpstr>CBR Segmen Jalan</vt:lpstr>
      <vt:lpstr>Nilai CBR </vt:lpstr>
      <vt:lpstr>Slide 34</vt:lpstr>
      <vt:lpstr>3.  FUNGSI JALAN</vt:lpstr>
      <vt:lpstr>a.  Kelas jalan menurut fungsi</vt:lpstr>
      <vt:lpstr>2.  KINERJA PERKERASAN JALAN (Pavement Performance)</vt:lpstr>
      <vt:lpstr>3.  UMUR RENCANA</vt:lpstr>
      <vt:lpstr>  Volume Lalu Lintas</vt:lpstr>
      <vt:lpstr>  Angka Ekivalensi Beban Sumbu</vt:lpstr>
      <vt:lpstr>Slide 41</vt:lpstr>
      <vt:lpstr>Slide 42</vt:lpstr>
      <vt:lpstr>Slide 43</vt:lpstr>
      <vt:lpstr>Slide 44</vt:lpstr>
      <vt:lpstr>Slide 45</vt:lpstr>
      <vt:lpstr>Slide 46</vt:lpstr>
      <vt:lpstr>           Penentuan Jumlah Lajur Lebar perkerasan (L)  Jumlah lajur            L &lt;  5,5 m  1 lajur   5,5   m &lt; L &lt; 8,25 m  2 lajur    8,25 m &lt; L &lt; 11,25 m  3 lajur  11,25 m &lt; L &lt; 15,00 m  4 lajur  15,00 m &lt; L &lt; 18,75 m  5 lajur  18,75 m &lt; L &lt; 22,00 m  6 lajur  </vt:lpstr>
      <vt:lpstr>Slide 48</vt:lpstr>
      <vt:lpstr>Masukan bagan alir disini</vt:lpstr>
      <vt:lpstr>Slide 50</vt:lpstr>
      <vt:lpstr>Slide 51</vt:lpstr>
      <vt:lpstr>Contoh Soal: Perencanaan Ketebalan Perkerasan Lentur Jalan Baru</vt:lpstr>
      <vt:lpstr>Slide 53</vt:lpstr>
      <vt:lpstr>       LET = ½  (LEP+LEA)   =  ½ (926.27 + 2970.6 )  =    1948,435  lintas ekivalen/hari/lajur rencana LER  =  LET * FP  = 1948.435* 20/10 =    3897 lintas ekivalen/hari/lajur rencana       Jika lapis permukaan adalah Laston dengan Indeks Permukaan Awal IPo = 3,9 – 3,5  Jika LER &gt;  1000 dan klasifikasi jalan Kolektor maka IPt adalah 2,5            </vt:lpstr>
      <vt:lpstr>Nilai CBR = 7 %, dengan menggunakan korelasi dengan DDT diperoleh nilai DDT adalah = 5,5  Faktor Regional: jumlah kendaraan berat &lt; 30 %, Iklim I dan Kelandaian II maka Faktor Regional adalah  1,0  Lintas Ekivalen rencana adalah 3897 lintas ekiv/hr/lajur rencana  Dengan menggunakan kurva Indeks  Permukaan Awal IPo = 3,9 – 3,5  dan Indeks Permukaan Akhir 2,5  maka diperoleh Nilai ITP (koreksi) =  11,4    ITP = a1D1 + a2D2 + a3D3   Jika ketebalan lapis permukaan dan pondasi atas diambil minimum yaitu untuk ITP 11,4 adalah 10 cm dan 20 cm dengan nilai a1  a2 adalah 0,4 dan 0,28  dan a3 = 0,13  11, 4   = 0,4 * 10  + 0,28 * 20 + 0,13 D3   maka diperoleh nilai    D3  = 13,84 cm    </vt:lpstr>
      <vt:lpstr>Ketebalan masing-masing lapis perkerasan </vt:lpstr>
      <vt:lpstr>Slide 57</vt:lpstr>
      <vt:lpstr>Grafik CBR</vt:lpstr>
      <vt:lpstr>Slide 59</vt:lpstr>
      <vt:lpstr>Slide 60</vt:lpstr>
      <vt:lpstr>Slide 61</vt:lpstr>
      <vt:lpstr>Slide 62</vt:lpstr>
      <vt:lpstr>Slide 63</vt:lpstr>
      <vt:lpstr>Slide 64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REKAYASA JALAN RAYA II</dc:title>
  <dc:creator>Windows Xp</dc:creator>
  <cp:lastModifiedBy>hp-mini</cp:lastModifiedBy>
  <cp:revision>170</cp:revision>
  <dcterms:created xsi:type="dcterms:W3CDTF">2004-10-08T01:37:43Z</dcterms:created>
  <dcterms:modified xsi:type="dcterms:W3CDTF">2002-04-24T02:31:44Z</dcterms:modified>
</cp:coreProperties>
</file>