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4825" cy="9871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702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375775"/>
            <a:ext cx="29702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6DB9E6-9928-45AD-B50E-3FF2E183C7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03354-11C8-4E3B-8085-8BFB22F92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B7A1A-1709-48ED-AF6B-CDEEFA914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C4446-9F1D-484B-AD4C-76914A84E7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92C3B-480F-4EC1-9B38-947EE0646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6FC4E-4D2F-4B11-8D67-47076E0CAA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8E75D-BF42-4985-9465-FEF117DF2D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1C81F-82CA-4EA8-BDFC-8DA4E4B5B0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AC8FC-E836-48EF-87F1-7EA8602D84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F05DC-DD96-4127-B452-037E9E2495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95567-6900-42E0-8A86-707653AC3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68387-E2C3-4524-B3C0-AD9199E139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BAED59-BF35-41E3-9914-7BA3B1436D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/>
          <a:lstStyle/>
          <a:p>
            <a:r>
              <a:rPr lang="en-US" sz="4000" b="1">
                <a:solidFill>
                  <a:srgbClr val="008000"/>
                </a:solidFill>
              </a:rPr>
              <a:t>PENGANTAR PERENCANAAN JALAN RAYA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400800" cy="1143000"/>
          </a:xfrm>
        </p:spPr>
        <p:txBody>
          <a:bodyPr/>
          <a:lstStyle/>
          <a:p>
            <a:r>
              <a:rPr lang="en-US" sz="2000" b="1"/>
              <a:t>SO324 - REKAYASA TRANSPORTASI</a:t>
            </a:r>
          </a:p>
          <a:p>
            <a:r>
              <a:rPr lang="en-US" sz="2000" b="1"/>
              <a:t>UNIVERSITAS BINA NUSANTARA</a:t>
            </a:r>
          </a:p>
          <a:p>
            <a:r>
              <a:rPr lang="en-US" sz="2000" b="1"/>
              <a:t>2006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r>
              <a:rPr lang="fi-FI" sz="3600" b="1">
                <a:solidFill>
                  <a:srgbClr val="008000"/>
                </a:solidFill>
              </a:rPr>
              <a:t>LALU LINTAS</a:t>
            </a:r>
            <a:endParaRPr lang="en-US" sz="3600">
              <a:solidFill>
                <a:srgbClr val="008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600"/>
              <a:t>Data lalu lintas merupakan dasar utama perencanaan geometrik dan penentuan tingkat pelayanan jalan</a:t>
            </a:r>
            <a:endParaRPr lang="en-US" sz="1600"/>
          </a:p>
          <a:p>
            <a:pPr>
              <a:lnSpc>
                <a:spcPct val="80000"/>
              </a:lnSpc>
            </a:pPr>
            <a:r>
              <a:rPr lang="fi-FI" sz="1600"/>
              <a:t>Volume lalu lintas menentukan jumlah jalur, jumlah lajur, dan lebar perkerasan</a:t>
            </a:r>
            <a:endParaRPr lang="en-US" sz="1600"/>
          </a:p>
          <a:p>
            <a:pPr>
              <a:lnSpc>
                <a:spcPct val="80000"/>
              </a:lnSpc>
            </a:pPr>
            <a:r>
              <a:rPr lang="fi-FI" sz="1600"/>
              <a:t>Besaran volume lalu lintas dinyatakan dalam S M P (Satuan Mobil Penumpang)</a:t>
            </a:r>
            <a:endParaRPr lang="en-US" sz="1600"/>
          </a:p>
          <a:p>
            <a:pPr>
              <a:lnSpc>
                <a:spcPct val="80000"/>
              </a:lnSpc>
            </a:pPr>
            <a:r>
              <a:rPr lang="fi-FI" sz="1600"/>
              <a:t>Data dasar adalah Lalu Lintas Harian Rata-rata (LHR)</a:t>
            </a:r>
            <a:endParaRPr lang="en-US" sz="1600"/>
          </a:p>
          <a:p>
            <a:pPr>
              <a:lnSpc>
                <a:spcPct val="80000"/>
              </a:lnSpc>
            </a:pPr>
            <a:r>
              <a:rPr lang="fi-FI" sz="1600"/>
              <a:t>Dari LHR dihitung Volume Lalu Lintas Rencana yaitu:</a:t>
            </a:r>
            <a:endParaRPr lang="en-US" sz="1600"/>
          </a:p>
          <a:p>
            <a:pPr lvl="1">
              <a:lnSpc>
                <a:spcPct val="80000"/>
              </a:lnSpc>
            </a:pPr>
            <a:r>
              <a:rPr lang="fi-FI" sz="1600"/>
              <a:t>VLHR (Volume Lalu Lintas Harian Rencana), &amp;</a:t>
            </a:r>
            <a:endParaRPr lang="en-US" sz="1600"/>
          </a:p>
          <a:p>
            <a:pPr lvl="1">
              <a:lnSpc>
                <a:spcPct val="80000"/>
              </a:lnSpc>
            </a:pPr>
            <a:r>
              <a:rPr lang="fi-FI" sz="1600"/>
              <a:t>VJR (Volume Jam Rencana) </a:t>
            </a:r>
            <a:r>
              <a:rPr lang="fi-FI" sz="1600">
                <a:sym typeface="Wingdings" pitchFamily="2" charset="2"/>
              </a:rPr>
              <a:t></a:t>
            </a:r>
            <a:r>
              <a:rPr lang="fi-FI" sz="1600"/>
              <a:t> VJR = VLHR * K/F</a:t>
            </a:r>
            <a:endParaRPr lang="en-US" sz="1600"/>
          </a:p>
          <a:p>
            <a:pPr>
              <a:lnSpc>
                <a:spcPct val="80000"/>
              </a:lnSpc>
            </a:pPr>
            <a:r>
              <a:rPr lang="fi-FI" sz="1600"/>
              <a:t>Komposisi lalu lintas</a:t>
            </a:r>
            <a:endParaRPr lang="en-US" sz="1600"/>
          </a:p>
          <a:p>
            <a:pPr>
              <a:lnSpc>
                <a:spcPct val="80000"/>
              </a:lnSpc>
            </a:pPr>
            <a:r>
              <a:rPr lang="fi-FI" sz="1600"/>
              <a:t>Kecepatan Rencana:</a:t>
            </a:r>
            <a:endParaRPr lang="en-US" sz="1600"/>
          </a:p>
          <a:p>
            <a:pPr lvl="1">
              <a:lnSpc>
                <a:spcPct val="80000"/>
              </a:lnSpc>
            </a:pPr>
            <a:r>
              <a:rPr lang="fi-FI" sz="1600"/>
              <a:t>Adalah kecepatan yang dipilih untuk perencanaan yang mengkorelasikan bentuk-bentuk setiap bagian jalan yang mempengaruhi keamanan perjalanan kendaraan.</a:t>
            </a:r>
            <a:endParaRPr lang="en-US" sz="1600"/>
          </a:p>
          <a:p>
            <a:pPr lvl="1">
              <a:lnSpc>
                <a:spcPct val="80000"/>
              </a:lnSpc>
            </a:pPr>
            <a:r>
              <a:rPr lang="fi-FI" sz="1600"/>
              <a:t>Kecepatan ini merupakan kecepatan menerus tertinggi dimana kendaraan dapat berjalan dengan aman bila cuaca mengijinkan dan kepadatan lalu lintas rendah, sehingga hanya bentuk jalan saja yang menentukan keamanan perjalanan kendaraan.</a:t>
            </a:r>
            <a:endParaRPr lang="en-US" sz="1600"/>
          </a:p>
          <a:p>
            <a:pPr lvl="1">
              <a:lnSpc>
                <a:spcPct val="80000"/>
              </a:lnSpc>
            </a:pPr>
            <a:r>
              <a:rPr lang="fi-FI" sz="1600"/>
              <a:t>Penentuan Kecepatan Rencana harus dilakukan secara seksama dengan mempertimbangkan:</a:t>
            </a:r>
            <a:endParaRPr lang="en-US" sz="1600"/>
          </a:p>
          <a:p>
            <a:pPr lvl="2">
              <a:lnSpc>
                <a:spcPct val="80000"/>
              </a:lnSpc>
            </a:pPr>
            <a:r>
              <a:rPr lang="fi-FI" sz="1600"/>
              <a:t>Sifat medan</a:t>
            </a:r>
            <a:endParaRPr lang="en-US" sz="1600"/>
          </a:p>
          <a:p>
            <a:pPr lvl="2">
              <a:lnSpc>
                <a:spcPct val="80000"/>
              </a:lnSpc>
            </a:pPr>
            <a:r>
              <a:rPr lang="fi-FI" sz="1600"/>
              <a:t>Type jalan</a:t>
            </a:r>
            <a:endParaRPr lang="en-US" sz="1600"/>
          </a:p>
          <a:p>
            <a:pPr lvl="2">
              <a:lnSpc>
                <a:spcPct val="80000"/>
              </a:lnSpc>
            </a:pPr>
            <a:r>
              <a:rPr lang="fi-FI" sz="1600"/>
              <a:t>Biaya konstruksi (pembangunan)</a:t>
            </a:r>
            <a:endParaRPr lang="en-US" sz="1600"/>
          </a:p>
          <a:p>
            <a:pPr lvl="2">
              <a:lnSpc>
                <a:spcPct val="80000"/>
              </a:lnSpc>
            </a:pPr>
            <a:r>
              <a:rPr lang="fi-FI" sz="1600"/>
              <a:t>Antisipasi trend perkembangan kecepatan kendaraan yang akan datang.</a:t>
            </a:r>
            <a:endParaRPr lang="en-US"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008000"/>
                </a:solidFill>
              </a:rPr>
              <a:t>CONTOH PERHITUNGAN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PERKERASAN JALAN RAYA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b="1">
                <a:solidFill>
                  <a:srgbClr val="008000"/>
                </a:solidFill>
              </a:rPr>
              <a:t>KLASIFIKASI DAN FUNGSI JALAN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r>
              <a:rPr lang="en-US" sz="2400"/>
              <a:t>KLASIFIKASI FUNGSIONAL</a:t>
            </a:r>
          </a:p>
          <a:p>
            <a:pPr lvl="1"/>
            <a:r>
              <a:rPr lang="fi-FI" sz="2000"/>
              <a:t>Sistem Jaringan Primer</a:t>
            </a:r>
          </a:p>
          <a:p>
            <a:pPr lvl="2"/>
            <a:r>
              <a:rPr lang="fi-FI" sz="1600"/>
              <a:t>Arteri Primer</a:t>
            </a:r>
          </a:p>
          <a:p>
            <a:pPr lvl="2"/>
            <a:r>
              <a:rPr lang="fi-FI" sz="1600"/>
              <a:t>Kolektor Primer</a:t>
            </a:r>
          </a:p>
          <a:p>
            <a:pPr lvl="2"/>
            <a:r>
              <a:rPr lang="fi-FI" sz="1600"/>
              <a:t>Lokal Primer</a:t>
            </a:r>
          </a:p>
          <a:p>
            <a:pPr lvl="1"/>
            <a:r>
              <a:rPr lang="fi-FI" sz="2000"/>
              <a:t>Sistem Jaringan Sekunder</a:t>
            </a:r>
          </a:p>
          <a:p>
            <a:pPr lvl="2"/>
            <a:r>
              <a:rPr lang="fi-FI" sz="1600"/>
              <a:t>Arteri Sekunder</a:t>
            </a:r>
          </a:p>
          <a:p>
            <a:pPr lvl="2"/>
            <a:r>
              <a:rPr lang="fi-FI" sz="1600"/>
              <a:t>Kolektor Sekunder</a:t>
            </a:r>
          </a:p>
          <a:p>
            <a:pPr lvl="2"/>
            <a:r>
              <a:rPr lang="fi-FI" sz="1600"/>
              <a:t>Lokal Sekunder</a:t>
            </a:r>
          </a:p>
          <a:p>
            <a:r>
              <a:rPr lang="fi-FI" sz="2400"/>
              <a:t>KLASIFIKASI JALAN</a:t>
            </a:r>
          </a:p>
          <a:p>
            <a:pPr lvl="2"/>
            <a:r>
              <a:rPr lang="fi-FI" sz="1600"/>
              <a:t>Klasifikasi Fungsi Jalan</a:t>
            </a:r>
          </a:p>
          <a:p>
            <a:pPr lvl="2"/>
            <a:r>
              <a:rPr lang="fi-FI" sz="1600"/>
              <a:t>Kelas Jalan</a:t>
            </a:r>
          </a:p>
          <a:p>
            <a:pPr lvl="2"/>
            <a:r>
              <a:rPr lang="fi-FI" sz="1600"/>
              <a:t>Medan Jalan</a:t>
            </a:r>
          </a:p>
          <a:p>
            <a:pPr lvl="2"/>
            <a:r>
              <a:rPr lang="fi-FI" sz="1600"/>
              <a:t>Wewenang Pengelolaan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3200" b="1">
                <a:solidFill>
                  <a:srgbClr val="008000"/>
                </a:solidFill>
              </a:rPr>
              <a:t>KARAKTERISTIK JALAN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sz="2000"/>
              <a:t>BAGIAN-BAGIAN JALAN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DAMAJA (Daerah Manfaat Jalan)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DAMIJA (Daerah Milik Jalan)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DAWASJA (Daerah Pengawasan Jalan)</a:t>
            </a:r>
          </a:p>
          <a:p>
            <a:pPr>
              <a:lnSpc>
                <a:spcPct val="90000"/>
              </a:lnSpc>
            </a:pPr>
            <a:r>
              <a:rPr lang="fi-FI" sz="1800"/>
              <a:t>POTONGAN MELINTANG JALAN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Jalur Lalu Lintas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Lajur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Bahu Jalan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Median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Fasilitas Pejalan Kaki</a:t>
            </a:r>
          </a:p>
          <a:p>
            <a:pPr>
              <a:lnSpc>
                <a:spcPct val="90000"/>
              </a:lnSpc>
            </a:pPr>
            <a:r>
              <a:rPr lang="fi-FI" sz="1800"/>
              <a:t>VOLUME LALU LINTAS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S M P (Satuan Mobil Penumpang)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Volume Lalu Lintas Rencana</a:t>
            </a:r>
          </a:p>
          <a:p>
            <a:pPr lvl="2">
              <a:lnSpc>
                <a:spcPct val="90000"/>
              </a:lnSpc>
            </a:pPr>
            <a:r>
              <a:rPr lang="fi-FI" sz="1400"/>
              <a:t>VLHR (Volume Lalu Lintas Harian Rencana)</a:t>
            </a:r>
          </a:p>
          <a:p>
            <a:pPr lvl="2">
              <a:lnSpc>
                <a:spcPct val="90000"/>
              </a:lnSpc>
            </a:pPr>
            <a:r>
              <a:rPr lang="fi-FI" sz="1400"/>
              <a:t>VJR (Volume Jam Rencana) </a:t>
            </a:r>
            <a:r>
              <a:rPr lang="fi-FI" sz="1400">
                <a:sym typeface="Wingdings" pitchFamily="2" charset="2"/>
              </a:rPr>
              <a:t> VJR = VLHR * K/F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Kecepatan Rencana</a:t>
            </a:r>
          </a:p>
          <a:p>
            <a:pPr>
              <a:lnSpc>
                <a:spcPct val="90000"/>
              </a:lnSpc>
            </a:pPr>
            <a:r>
              <a:rPr lang="fi-FI" sz="1800"/>
              <a:t>JARAK PANDANG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Jarak Pandangan Henti (Jh)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Jarak Pandang Mendahului (Jd)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r>
              <a:rPr lang="en-US" sz="3200" b="1">
                <a:solidFill>
                  <a:srgbClr val="008000"/>
                </a:solidFill>
              </a:rPr>
              <a:t>TAHAPAN PERENCANAAN JALAN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2400"/>
              <a:t>PENENTUAN TRASE JALAN</a:t>
            </a:r>
          </a:p>
          <a:p>
            <a:pPr lvl="1">
              <a:lnSpc>
                <a:spcPct val="80000"/>
              </a:lnSpc>
            </a:pPr>
            <a:r>
              <a:rPr lang="fi-FI" sz="2000"/>
              <a:t>Metode Konvensional</a:t>
            </a:r>
          </a:p>
          <a:p>
            <a:pPr lvl="1">
              <a:lnSpc>
                <a:spcPct val="80000"/>
              </a:lnSpc>
            </a:pPr>
            <a:r>
              <a:rPr lang="fi-FI" sz="2000"/>
              <a:t>Metoda Modern Dengan Teknik Fotogrametri</a:t>
            </a:r>
          </a:p>
          <a:p>
            <a:pPr>
              <a:lnSpc>
                <a:spcPct val="80000"/>
              </a:lnSpc>
            </a:pPr>
            <a:r>
              <a:rPr lang="fi-FI" sz="2400"/>
              <a:t>ANALISIS LALU LINTAS</a:t>
            </a:r>
          </a:p>
          <a:p>
            <a:pPr lvl="1">
              <a:lnSpc>
                <a:spcPct val="80000"/>
              </a:lnSpc>
            </a:pPr>
            <a:r>
              <a:rPr lang="fi-FI" sz="2000"/>
              <a:t>Volume dan Jumlah Lalu Lintas</a:t>
            </a:r>
          </a:p>
          <a:p>
            <a:pPr lvl="1">
              <a:lnSpc>
                <a:spcPct val="80000"/>
              </a:lnSpc>
            </a:pPr>
            <a:r>
              <a:rPr lang="fi-FI" sz="2000"/>
              <a:t>Sifat dan Komposisi Lalu Lintas</a:t>
            </a:r>
          </a:p>
          <a:p>
            <a:pPr lvl="1">
              <a:lnSpc>
                <a:spcPct val="80000"/>
              </a:lnSpc>
            </a:pPr>
            <a:r>
              <a:rPr lang="fi-FI" sz="2000"/>
              <a:t>Kapasitas</a:t>
            </a:r>
          </a:p>
          <a:p>
            <a:pPr>
              <a:lnSpc>
                <a:spcPct val="80000"/>
              </a:lnSpc>
            </a:pPr>
            <a:r>
              <a:rPr lang="fi-FI" sz="2400"/>
              <a:t>PENENTUAN KECEPATAN RENCANA</a:t>
            </a:r>
          </a:p>
          <a:p>
            <a:pPr>
              <a:lnSpc>
                <a:spcPct val="80000"/>
              </a:lnSpc>
            </a:pPr>
            <a:r>
              <a:rPr lang="fi-FI" sz="2400"/>
              <a:t>PERENCANAAN GEOMETRIK (HORISONTAL &amp; VERTIKAL)</a:t>
            </a:r>
          </a:p>
          <a:p>
            <a:pPr>
              <a:lnSpc>
                <a:spcPct val="80000"/>
              </a:lnSpc>
            </a:pPr>
            <a:r>
              <a:rPr lang="fi-FI" sz="2400"/>
              <a:t>PERHITUNGAN KUANTITAS PEKERJAAN TANAH</a:t>
            </a:r>
          </a:p>
          <a:p>
            <a:pPr>
              <a:lnSpc>
                <a:spcPct val="80000"/>
              </a:lnSpc>
            </a:pPr>
            <a:r>
              <a:rPr lang="fi-FI" sz="2400"/>
              <a:t>PERENCANAAN PERKERASAN JALAN</a:t>
            </a:r>
          </a:p>
          <a:p>
            <a:pPr>
              <a:lnSpc>
                <a:spcPct val="80000"/>
              </a:lnSpc>
            </a:pPr>
            <a:r>
              <a:rPr lang="fi-FI" sz="2400"/>
              <a:t>PERHITUNGAN ANGGARAN BIAYA</a:t>
            </a:r>
          </a:p>
          <a:p>
            <a:pPr>
              <a:lnSpc>
                <a:spcPct val="80000"/>
              </a:lnSpc>
            </a:pPr>
            <a:r>
              <a:rPr lang="fi-FI" sz="2400"/>
              <a:t>KEAMANAN LALU LINTAS</a:t>
            </a:r>
          </a:p>
          <a:p>
            <a:pPr>
              <a:lnSpc>
                <a:spcPct val="80000"/>
              </a:lnSpc>
            </a:pPr>
            <a:r>
              <a:rPr lang="fi-FI" sz="2400"/>
              <a:t>ANALISIS EKONOMI DAN KEUANGAN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b="1">
                <a:solidFill>
                  <a:srgbClr val="008000"/>
                </a:solidFill>
              </a:rPr>
              <a:t>PERENCANAAN GEOMETRIK JALAN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fi-FI" sz="2800"/>
              <a:t>STANDARD PERENCANAAN</a:t>
            </a:r>
          </a:p>
          <a:p>
            <a:pPr lvl="1"/>
            <a:r>
              <a:rPr lang="fi-FI" sz="2400"/>
              <a:t>Peraturan Perencanaan Geometrik Jalan Raya No. 13/1970 Direktorat Jenderal Bina Marga</a:t>
            </a:r>
          </a:p>
          <a:p>
            <a:pPr lvl="1"/>
            <a:r>
              <a:rPr lang="fi-FI" sz="2400"/>
              <a:t>Spesifikasi Standard untuk Perencanaan Geometrik Jalan Luar Kota, SubDit Perencanaan Teknik, Direktorat Jenderal Bina Marga, 1990</a:t>
            </a:r>
          </a:p>
          <a:p>
            <a:pPr lvl="1"/>
            <a:r>
              <a:rPr lang="fi-FI" sz="2400"/>
              <a:t>Tata Cara Perencanaan Geometrik Jalan Antar Kota No. 038/BM/1997, Direktorat Jenderal Bina Marga</a:t>
            </a:r>
          </a:p>
          <a:p>
            <a:pPr lvl="1"/>
            <a:r>
              <a:rPr lang="fi-FI" sz="2400"/>
              <a:t>Standard Perencanaan Geometrik untuk Jalan Perkotaan, Direktorat Jenderal Bina Marga, 1992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487363"/>
          </a:xfrm>
        </p:spPr>
        <p:txBody>
          <a:bodyPr/>
          <a:lstStyle/>
          <a:p>
            <a:r>
              <a:rPr lang="en-US" sz="2100" b="1">
                <a:solidFill>
                  <a:srgbClr val="008000"/>
                </a:solidFill>
              </a:rPr>
              <a:t>LANGKAH-LANGKAH PERENCANAAN GEOMETRIK JALAN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fi-FI" sz="2000"/>
              <a:t>Penyediaan Gambar Situasi, Skala 1:1000</a:t>
            </a:r>
          </a:p>
          <a:p>
            <a:pPr marL="609600" indent="-609600">
              <a:buFontTx/>
              <a:buAutoNum type="arabicPeriod"/>
            </a:pPr>
            <a:r>
              <a:rPr lang="fi-FI" sz="2000"/>
              <a:t>Penentuan Trace Jalan</a:t>
            </a:r>
          </a:p>
          <a:p>
            <a:pPr marL="609600" indent="-609600">
              <a:buFontTx/>
              <a:buAutoNum type="arabicPeriod"/>
            </a:pPr>
            <a:r>
              <a:rPr lang="fi-FI" sz="2000"/>
              <a:t>Penentuan Koordinat PI</a:t>
            </a:r>
          </a:p>
          <a:p>
            <a:pPr marL="609600" indent="-609600">
              <a:buFontTx/>
              <a:buAutoNum type="arabicPeriod"/>
            </a:pPr>
            <a:r>
              <a:rPr lang="fi-FI" sz="2000"/>
              <a:t>Kriteria Perencanaan:</a:t>
            </a:r>
          </a:p>
          <a:p>
            <a:pPr marL="1371600" lvl="2" indent="-457200"/>
            <a:r>
              <a:rPr lang="fi-FI" sz="1800"/>
              <a:t>Alinyemen Horisontal</a:t>
            </a:r>
          </a:p>
          <a:p>
            <a:pPr marL="1371600" lvl="2" indent="-457200"/>
            <a:r>
              <a:rPr lang="fi-FI" sz="1800"/>
              <a:t>Alinyemen Vertikal</a:t>
            </a:r>
          </a:p>
          <a:p>
            <a:pPr marL="1371600" lvl="2" indent="-457200"/>
            <a:r>
              <a:rPr lang="fi-FI" sz="1800"/>
              <a:t>Pelebaran Pada Tikungan</a:t>
            </a:r>
          </a:p>
          <a:p>
            <a:pPr marL="1371600" lvl="2" indent="-457200"/>
            <a:r>
              <a:rPr lang="fi-FI" sz="1800"/>
              <a:t>Kebebasan Samping</a:t>
            </a:r>
          </a:p>
          <a:p>
            <a:pPr marL="609600" indent="-609600">
              <a:buFontTx/>
              <a:buAutoNum type="arabicPeriod"/>
            </a:pPr>
            <a:r>
              <a:rPr lang="fi-FI" sz="2000"/>
              <a:t>Penentuan Jenis Tikungan</a:t>
            </a:r>
          </a:p>
          <a:p>
            <a:pPr marL="1371600" lvl="2" indent="-457200"/>
            <a:r>
              <a:rPr lang="fi-FI" sz="1800"/>
              <a:t>Full Circle (FC)</a:t>
            </a:r>
          </a:p>
          <a:p>
            <a:pPr marL="1371600" lvl="2" indent="-457200"/>
            <a:r>
              <a:rPr lang="fi-FI" sz="1800"/>
              <a:t>Spiral – Circle – Spiral (SCS)</a:t>
            </a:r>
          </a:p>
          <a:p>
            <a:pPr marL="1371600" lvl="2" indent="-457200"/>
            <a:r>
              <a:rPr lang="fi-FI" sz="1800"/>
              <a:t>Spiral – Spiral (SS)</a:t>
            </a:r>
          </a:p>
          <a:p>
            <a:pPr marL="609600" indent="-609600">
              <a:buFontTx/>
              <a:buAutoNum type="arabicPeriod"/>
            </a:pPr>
            <a:r>
              <a:rPr lang="fi-FI" sz="2000"/>
              <a:t>Penggambaran Hasil Rencana</a:t>
            </a:r>
          </a:p>
          <a:p>
            <a:pPr marL="1371600" lvl="2" indent="-457200"/>
            <a:r>
              <a:rPr lang="fi-FI" sz="1800"/>
              <a:t>Plan (Alinyemen Horisontal)</a:t>
            </a:r>
          </a:p>
          <a:p>
            <a:pPr marL="1371600" lvl="2" indent="-457200"/>
            <a:r>
              <a:rPr lang="fi-FI" sz="1800"/>
              <a:t>Profil Memanjang (Alinyemen Vertikal)</a:t>
            </a:r>
          </a:p>
          <a:p>
            <a:pPr marL="1371600" lvl="2" indent="-457200"/>
            <a:r>
              <a:rPr lang="fi-FI" sz="1800"/>
              <a:t>Penampang Melintang (Cross Section)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b="1">
                <a:solidFill>
                  <a:srgbClr val="008000"/>
                </a:solidFill>
              </a:rPr>
              <a:t>PROSES PERENCANAAN</a:t>
            </a:r>
            <a:br>
              <a:rPr lang="en-US" sz="2000" b="1">
                <a:solidFill>
                  <a:srgbClr val="008000"/>
                </a:solidFill>
              </a:rPr>
            </a:br>
            <a:r>
              <a:rPr lang="en-US" sz="2000" b="1">
                <a:solidFill>
                  <a:srgbClr val="008000"/>
                </a:solidFill>
              </a:rPr>
              <a:t>GEOMETRIK JALAN</a:t>
            </a:r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4168775" y="152400"/>
          <a:ext cx="4600575" cy="6553200"/>
        </p:xfrm>
        <a:graphic>
          <a:graphicData uri="http://schemas.openxmlformats.org/presentationml/2006/ole">
            <p:oleObj spid="_x0000_s9225" name="Visio" r:id="rId3" imgW="7290997" imgH="10384701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r>
              <a:rPr lang="fi-FI" sz="3200" b="1">
                <a:solidFill>
                  <a:srgbClr val="008000"/>
                </a:solidFill>
              </a:rPr>
              <a:t>PERENCANAAN GEOMETRIK</a:t>
            </a:r>
            <a:endParaRPr lang="en-US" sz="3200" b="1">
              <a:solidFill>
                <a:srgbClr val="008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2400"/>
              <a:t>Adalah aspek-aspek perencanaan bagian-bagian jalan (trase, lebar, tikungan, landai, &amp; jarak pandangan) dan juga kombinasi dari bagian-bagian tersebut sesuai dengan tuntutan dan sifat-sifat lalu lintas dengan tujuan untuk menciptakan hubungan yang baik antara waktu dan ruang dengan kendaraan agar dicapai efisiensi, keamanan dan kenyamanan secara optimal dalam batas-batas kelayakan ekonomi.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fi-FI" sz="2400"/>
              <a:t>Perencanaan geometrik terkait dengan arus lalu lintas, perencanaan konstruksi jalan berkaitan dengan beban lalu lintas.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fi-FI" sz="2400"/>
              <a:t>Perencanaan geometrik merupakan tahap lanjutan setelah proses perancangan (planning). Proses planning berkaitan dengan analisis pengaruh jalan terhadap perkembangan wilayah, sifat lalu lintas yang harus dilayani, &amp; kualitas pelayanan.</a:t>
            </a:r>
            <a:r>
              <a:rPr lang="en-US" sz="240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r>
              <a:rPr lang="fi-FI" sz="2800" b="1">
                <a:solidFill>
                  <a:srgbClr val="008000"/>
                </a:solidFill>
              </a:rPr>
              <a:t>KEADAAN FISIK DAN TOPOGRAFI MEDAN</a:t>
            </a:r>
            <a:endParaRPr lang="en-US" sz="2800" b="1">
              <a:solidFill>
                <a:srgbClr val="008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2200"/>
              <a:t>Sangat mempengaruhi perencanaan bagian-bagian jalan</a:t>
            </a:r>
            <a:endParaRPr lang="en-US" sz="2200"/>
          </a:p>
          <a:p>
            <a:pPr>
              <a:lnSpc>
                <a:spcPct val="80000"/>
              </a:lnSpc>
            </a:pPr>
            <a:r>
              <a:rPr lang="fi-FI" sz="2200"/>
              <a:t>Keadaan tanah dasar mempengaruhi lokasi dan bentuk geometrik jalan</a:t>
            </a:r>
            <a:endParaRPr lang="en-US" sz="2200"/>
          </a:p>
          <a:p>
            <a:pPr>
              <a:lnSpc>
                <a:spcPct val="80000"/>
              </a:lnSpc>
            </a:pPr>
            <a:r>
              <a:rPr lang="fi-FI" sz="2200"/>
              <a:t>Tanah dasar jelek atau air tanah yang tinggi maka mungkin trase harus pindah atau perlu timbunan tinggi</a:t>
            </a:r>
            <a:endParaRPr lang="en-US" sz="2200"/>
          </a:p>
          <a:p>
            <a:pPr>
              <a:lnSpc>
                <a:spcPct val="80000"/>
              </a:lnSpc>
            </a:pPr>
            <a:r>
              <a:rPr lang="fi-FI" sz="2200"/>
              <a:t>Di daerah dengan curah hujan tinggi perlu lereng melintang lebih besar atau alinyemen jauh lebih tinggi dari tanah asli.</a:t>
            </a:r>
            <a:endParaRPr lang="en-US" sz="2200"/>
          </a:p>
          <a:p>
            <a:pPr>
              <a:lnSpc>
                <a:spcPct val="80000"/>
              </a:lnSpc>
            </a:pPr>
            <a:r>
              <a:rPr lang="fi-FI" sz="2200"/>
              <a:t>Untuk daerah datar perlu perencanaan drainase yang baik</a:t>
            </a:r>
            <a:endParaRPr lang="en-US" sz="2200"/>
          </a:p>
          <a:p>
            <a:pPr>
              <a:lnSpc>
                <a:spcPct val="80000"/>
              </a:lnSpc>
            </a:pPr>
            <a:r>
              <a:rPr lang="fi-FI" sz="2200"/>
              <a:t>Daerah pegunungan mempengaruhi pemilihan lokasi dan bagian-bagian jalan lainnya, bahkan type jalan.</a:t>
            </a:r>
            <a:endParaRPr lang="en-US" sz="2200"/>
          </a:p>
          <a:p>
            <a:pPr>
              <a:lnSpc>
                <a:spcPct val="80000"/>
              </a:lnSpc>
            </a:pPr>
            <a:r>
              <a:rPr lang="fi-FI" sz="2200"/>
              <a:t>Daerah pertanian dan industri banyak kendaraan truk yang berbeda dengan daerah pemukiman atau wisata dimana banyak mobil penumpang</a:t>
            </a:r>
            <a:endParaRPr lang="en-US" sz="2200"/>
          </a:p>
          <a:p>
            <a:pPr>
              <a:lnSpc>
                <a:spcPct val="80000"/>
              </a:lnSpc>
            </a:pPr>
            <a:r>
              <a:rPr lang="fi-FI" sz="2200"/>
              <a:t>Jalan di rural area banyak kendaraan kecepatan tinggi yang perlu syarat perencanaan lebih berat dibanding jalan untuk urban area yang didominasi kendaraan kecepatan rendah</a:t>
            </a:r>
            <a:endParaRPr lang="en-US" sz="2200"/>
          </a:p>
          <a:p>
            <a:pPr>
              <a:lnSpc>
                <a:spcPct val="80000"/>
              </a:lnSpc>
            </a:pPr>
            <a:r>
              <a:rPr lang="fi-FI" sz="2200"/>
              <a:t>Pemilihan trase di rural lebih bebas dari pada di perkotaan.</a:t>
            </a:r>
            <a:r>
              <a:rPr lang="en-US" sz="22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735</Words>
  <Application>Microsoft Office PowerPoint</Application>
  <PresentationFormat>On-screen Show (4:3)</PresentationFormat>
  <Paragraphs>111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Wingdings</vt:lpstr>
      <vt:lpstr>Default Design</vt:lpstr>
      <vt:lpstr>Microsoft Visio Drawing</vt:lpstr>
      <vt:lpstr>PENGANTAR PERENCANAAN JALAN RAYA</vt:lpstr>
      <vt:lpstr>KLASIFIKASI DAN FUNGSI JALAN</vt:lpstr>
      <vt:lpstr>KARAKTERISTIK JALAN</vt:lpstr>
      <vt:lpstr>TAHAPAN PERENCANAAN JALAN</vt:lpstr>
      <vt:lpstr>PERENCANAAN GEOMETRIK JALAN</vt:lpstr>
      <vt:lpstr>LANGKAH-LANGKAH PERENCANAAN GEOMETRIK JALAN</vt:lpstr>
      <vt:lpstr>PROSES PERENCANAAN GEOMETRIK JALAN</vt:lpstr>
      <vt:lpstr>PERENCANAAN GEOMETRIK</vt:lpstr>
      <vt:lpstr>KEADAAN FISIK DAN TOPOGRAFI MEDAN</vt:lpstr>
      <vt:lpstr>LALU LINTAS</vt:lpstr>
      <vt:lpstr>CONTOH PERHITUNGAN</vt:lpstr>
    </vt:vector>
  </TitlesOfParts>
  <Manager>None</Manager>
  <Company>Geomeca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JALAN RAYA</dc:title>
  <dc:subject>Highway Engineering</dc:subject>
  <dc:creator>Eddy Purwanto</dc:creator>
  <cp:lastModifiedBy>Farlin</cp:lastModifiedBy>
  <cp:revision>14</cp:revision>
  <dcterms:created xsi:type="dcterms:W3CDTF">2005-05-13T14:19:45Z</dcterms:created>
  <dcterms:modified xsi:type="dcterms:W3CDTF">2017-09-23T04:48:08Z</dcterms:modified>
</cp:coreProperties>
</file>