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7" r:id="rId3"/>
    <p:sldMasterId id="2147483660" r:id="rId4"/>
  </p:sldMasterIdLst>
  <p:notesMasterIdLst>
    <p:notesMasterId r:id="rId30"/>
  </p:notesMasterIdLst>
  <p:sldIdLst>
    <p:sldId id="256" r:id="rId5"/>
    <p:sldId id="317" r:id="rId6"/>
    <p:sldId id="318" r:id="rId7"/>
    <p:sldId id="319" r:id="rId8"/>
    <p:sldId id="422" r:id="rId9"/>
    <p:sldId id="425" r:id="rId10"/>
    <p:sldId id="423" r:id="rId11"/>
    <p:sldId id="426" r:id="rId12"/>
    <p:sldId id="424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40" r:id="rId26"/>
    <p:sldId id="441" r:id="rId27"/>
    <p:sldId id="421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3190" autoAdjust="0"/>
  </p:normalViewPr>
  <p:slideViewPr>
    <p:cSldViewPr>
      <p:cViewPr>
        <p:scale>
          <a:sx n="66" d="100"/>
          <a:sy n="66" d="100"/>
        </p:scale>
        <p:origin x="-154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4383-3A73-4AEE-8C3A-6C48E465DA68}" type="datetimeFigureOut">
              <a:rPr lang="en-US" smtClean="0"/>
              <a:pPr/>
              <a:t>25-Feb-20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346DA-3210-43EA-9304-B251EBFBC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backup data\DIREKTORAT MULTIMEDIA\TEMPLATE PPT\TEMPLATE 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D83C3D7-F1A7-41C1-8D01-4C88F32A73B5}" type="datetime1">
              <a:rPr lang="en-GB" smtClean="0"/>
              <a:t>25/02/2020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12" y="6264275"/>
            <a:ext cx="3714776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00. Rekayasa Jalan Rel - 03 Pembebanan Jalan Rel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199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FC53-D25B-4801-9184-F02FBA948F91}" type="datetime1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747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AC81-FE54-41C4-ACE2-ABA0CFF6C0A8}" type="datetime1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79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41FC-C161-4D15-9991-13BEECFCECE9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1AFB-DE5D-4CBF-B743-2F057387DDE3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BB71-27BF-485F-8007-65BAD0928CBE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365B-E34F-4745-A605-49C7552C0E6B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82CA-2FE6-446A-AE18-CF280E2594CB}" type="datetime1">
              <a:rPr lang="en-GB" smtClean="0"/>
              <a:t>25/02/2020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7062-D06C-4763-966E-391CEDEEB901}" type="datetime1">
              <a:rPr lang="en-GB" smtClean="0"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D9FA-EE75-43DB-A9B9-5B150E7CA9A1}" type="datetime1">
              <a:rPr lang="en-GB" smtClean="0"/>
              <a:t>25/02/2020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792A-DDB5-4C6A-B2DE-A739559FCAF9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up data\DIREKTORAT MULTIMEDIA\TEMPLATE PPT\TEMPLATE 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C44C59-2A6B-4275-9390-804CDB3DC352}" type="datetime1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488" y="6416675"/>
            <a:ext cx="3500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028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1824-BA62-4816-8995-88BF58C23806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DE20-FCDB-4D78-8088-8B4243F91570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83AB-BE2A-4F2C-8121-4C75B54647B7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D602-B157-4B78-B598-B89F8D80B837}" type="datetime1">
              <a:rPr lang="en-GB" smtClean="0"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71E-04CB-4267-A215-DEA791057CC1}" type="datetime1">
              <a:rPr lang="en-GB" smtClean="0"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E1351-B3EA-4038-AD67-941364AF4971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E0B2-4194-4A74-9930-A1470FCB4EFC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78F3-64B4-4197-AAE1-97F8AFD0725F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F5BF-12E8-4061-B36A-6FD138335644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8C9-43FF-4036-8A9F-2A2509F62402}" type="datetime1">
              <a:rPr lang="en-GB" smtClean="0"/>
              <a:t>25/02/2020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backup data\DIREKTORAT MULTIMEDIA\TEMPLATE PPT\TEMPLATE 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6" y="2058"/>
            <a:ext cx="9141256" cy="685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E05FE380-84D4-4DAF-A5F5-55855A166E3A}" type="datetime1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50" y="6477000"/>
            <a:ext cx="35719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i-FI" smtClean="0"/>
              <a:t>00. Rekayasa Jalan Rel - 03 Pembebanan Jalan Rel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0046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7AA1-9FF6-43D0-ABE9-2194F9032D04}" type="datetime1">
              <a:rPr lang="en-GB" smtClean="0"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3DC7-F631-4F54-96C3-6B38D696477F}" type="datetime1">
              <a:rPr lang="en-GB" smtClean="0"/>
              <a:t>25/02/2020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98B9-917D-4703-A0E4-124A76C5CE3C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6A27-9022-4E98-AC9F-B79484DBD5D3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2B61-2497-4711-883F-B72F405FD905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AA07-FA41-4078-B1D9-72143004D525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9959-4693-477D-8607-74B07B4A3DA8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469D-ADC9-41B8-9367-F38C476D8489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37C0-5485-45EE-A31A-0EFEFC42B541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C862-CCEF-42E3-ACCC-2FC7C32B88E2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197E-44CC-4F17-8677-B8CDCBE987DE}" type="datetime1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57559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AD09-42CD-4A54-BB43-3B38167541DE}" type="datetime1">
              <a:rPr lang="en-GB" smtClean="0"/>
              <a:t>25/02/2020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B6A-DA92-4FDD-AF43-181EDD383C31}" type="datetime1">
              <a:rPr lang="en-GB" smtClean="0"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3DC7-7C90-49CB-BF65-A391C4CD71D9}" type="datetime1">
              <a:rPr lang="en-GB" smtClean="0"/>
              <a:t>25/02/2020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6B8C-22FA-482D-84AF-E368D8E0EAA1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2B8A-0822-482A-A193-879377921DBA}" type="datetime1">
              <a:rPr lang="en-GB" smtClean="0"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BBC8-6713-4A44-A52E-D0E3B6767160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0BB9-BD6B-4AF1-AD1F-1DC66D05604C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A519-BFBC-4691-A5CD-3E521EFF6595}" type="datetime1">
              <a:rPr lang="en-GB" smtClean="0"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B53B-1039-4AFD-B165-55131F9BB1F3}" type="datetime1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83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B910-CED4-4BE9-BBA4-A860F4D352BF}" type="datetime1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45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519C-1258-4535-9032-EA6930E57B1C}" type="datetime1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0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C2DF-539C-4EBE-BE61-A7C4A0A11CC1}" type="datetime1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75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656E-658F-4271-8553-F9D4FD212FF0}" type="datetime1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83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5915-B91E-4F40-869B-DA2CA13EE8B0}" type="datetime1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0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5A9E-441E-4CC0-8A27-4FFA8F8414AE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A586-C66A-432F-BBB1-1F73B9ECE54D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8CD7-D4C0-46A4-84C7-F0DA636ADF58}" type="datetime1">
              <a:rPr lang="en-GB" smtClean="0"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00. Rekayasa Jalan Rel - 03 Pembebanan Jalan Rel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6"/>
          <p:cNvSpPr txBox="1">
            <a:spLocks/>
          </p:cNvSpPr>
          <p:nvPr/>
        </p:nvSpPr>
        <p:spPr>
          <a:xfrm>
            <a:off x="428597" y="2469038"/>
            <a:ext cx="8358246" cy="155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REK JALAN REL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PEMBEBANAN JALAN REL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77786" y="4282261"/>
            <a:ext cx="8979987" cy="64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82434" y="4183044"/>
            <a:ext cx="7232904" cy="202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77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643050"/>
            <a:ext cx="82153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buFontTx/>
              <a:buChar char="-"/>
              <a:tabLst>
                <a:tab pos="347663" algn="l"/>
              </a:tabLst>
            </a:pP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vertikal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gandar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lokomotif</a:t>
            </a:r>
            <a:r>
              <a:rPr lang="en-US" sz="2000" dirty="0" smtClean="0"/>
              <a:t>, </a:t>
            </a:r>
            <a:r>
              <a:rPr lang="en-US" sz="2000" dirty="0" err="1" smtClean="0"/>
              <a:t>kereta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gerbong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statik</a:t>
            </a:r>
            <a:r>
              <a:rPr lang="en-US" sz="2000" dirty="0" smtClean="0"/>
              <a:t>,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kenyataannya</a:t>
            </a:r>
            <a:r>
              <a:rPr lang="en-US" sz="2000" dirty="0" smtClean="0"/>
              <a:t>, </a:t>
            </a:r>
            <a:r>
              <a:rPr lang="en-US" sz="2000" dirty="0" err="1" smtClean="0"/>
              <a:t>beban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dinamis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aerodinamik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hambatan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angin</a:t>
            </a:r>
            <a:r>
              <a:rPr lang="en-US" sz="2000" dirty="0" smtClean="0"/>
              <a:t>),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geometrik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pergerakan</a:t>
            </a:r>
            <a:r>
              <a:rPr lang="en-US" sz="2000" dirty="0" smtClean="0"/>
              <a:t> </a:t>
            </a:r>
            <a:r>
              <a:rPr lang="en-US" sz="2000" dirty="0" err="1" smtClean="0"/>
              <a:t>rangkaian</a:t>
            </a:r>
            <a:r>
              <a:rPr lang="en-US" sz="2000" dirty="0" smtClean="0"/>
              <a:t> </a:t>
            </a:r>
            <a:r>
              <a:rPr lang="en-US" sz="2000" dirty="0" err="1" smtClean="0"/>
              <a:t>kereta</a:t>
            </a:r>
            <a:r>
              <a:rPr lang="en-US" sz="2000" dirty="0" smtClean="0"/>
              <a:t> </a:t>
            </a:r>
            <a:r>
              <a:rPr lang="en-US" sz="2000" dirty="0" err="1" smtClean="0"/>
              <a:t>api</a:t>
            </a:r>
            <a:r>
              <a:rPr lang="en-US" sz="2000" dirty="0" smtClean="0"/>
              <a:t>.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statik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dinamik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merencanakan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realistis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347663" indent="-347663" algn="just">
              <a:buFontTx/>
              <a:buChar char="-"/>
              <a:tabLst>
                <a:tab pos="347663" algn="l"/>
              </a:tabLst>
            </a:pPr>
            <a:endParaRPr lang="en-US" sz="2000" dirty="0" smtClean="0"/>
          </a:p>
          <a:p>
            <a:pPr marL="347663" indent="-347663" algn="just">
              <a:buFontTx/>
              <a:buChar char="-"/>
              <a:tabLst>
                <a:tab pos="347663" algn="l"/>
              </a:tabLst>
            </a:pPr>
            <a:r>
              <a:rPr lang="en-US" sz="2000" dirty="0" err="1" smtClean="0"/>
              <a:t>Persamaan</a:t>
            </a:r>
            <a:r>
              <a:rPr lang="en-US" sz="2000" dirty="0" smtClean="0"/>
              <a:t> TALBOT (1918</a:t>
            </a:r>
            <a:r>
              <a:rPr lang="en-US" sz="2000" dirty="0" smtClean="0"/>
              <a:t>)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pengkali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dinamis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857760"/>
            <a:ext cx="26574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19534" y="4786322"/>
            <a:ext cx="472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tabLst>
                <a:tab pos="347663" algn="l"/>
              </a:tabLst>
            </a:pPr>
            <a:r>
              <a:rPr lang="en-US" u="sng" dirty="0" err="1" smtClean="0"/>
              <a:t>Dimana</a:t>
            </a:r>
            <a:r>
              <a:rPr lang="en-US" u="sng" dirty="0" smtClean="0"/>
              <a:t> :</a:t>
            </a:r>
            <a:r>
              <a:rPr lang="en-US" dirty="0" smtClean="0"/>
              <a:t> </a:t>
            </a:r>
          </a:p>
          <a:p>
            <a:pPr marL="347663" indent="-347663" algn="just">
              <a:buFontTx/>
              <a:buChar char="-"/>
              <a:tabLst>
                <a:tab pos="347663" algn="l"/>
              </a:tabLst>
            </a:pPr>
            <a:r>
              <a:rPr lang="en-US" dirty="0" smtClean="0"/>
              <a:t>IP </a:t>
            </a:r>
            <a:r>
              <a:rPr lang="en-US" dirty="0" smtClean="0"/>
              <a:t>=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,</a:t>
            </a:r>
          </a:p>
          <a:p>
            <a:pPr marL="347663" indent="-347663" algn="just">
              <a:buFontTx/>
              <a:buChar char="-"/>
              <a:tabLst>
                <a:tab pos="347663" algn="l"/>
              </a:tabLst>
            </a:pPr>
            <a:r>
              <a:rPr lang="en-US" dirty="0" smtClean="0"/>
              <a:t>V =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km/jam)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596" y="142873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es-ES" sz="2800" b="1" dirty="0" smtClean="0"/>
              <a:t>Gaya Transversal (Lateral)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101888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Gaya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sentrifugal</a:t>
            </a:r>
            <a:r>
              <a:rPr lang="en-US" sz="2800" dirty="0" smtClean="0"/>
              <a:t> (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kereta</a:t>
            </a:r>
            <a:r>
              <a:rPr lang="en-US" sz="2800" dirty="0" smtClean="0"/>
              <a:t> </a:t>
            </a:r>
            <a:r>
              <a:rPr lang="en-US" sz="2800" dirty="0" err="1" smtClean="0"/>
              <a:t>api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lengkung</a:t>
            </a:r>
            <a:r>
              <a:rPr lang="en-US" sz="2800" dirty="0" smtClean="0"/>
              <a:t> </a:t>
            </a:r>
            <a:r>
              <a:rPr lang="en-US" sz="2800" dirty="0" smtClean="0"/>
              <a:t>horizontal), </a:t>
            </a:r>
            <a:r>
              <a:rPr lang="en-US" sz="2800" dirty="0" err="1" smtClean="0"/>
              <a:t>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ular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(snake motion)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ketidakrataan</a:t>
            </a:r>
            <a:r>
              <a:rPr lang="en-US" sz="2800" dirty="0" smtClean="0"/>
              <a:t> </a:t>
            </a:r>
            <a:r>
              <a:rPr lang="en-US" sz="2800" dirty="0" err="1" smtClean="0"/>
              <a:t>geomtrik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rel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vertikal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	</a:t>
            </a:r>
            <a:r>
              <a:rPr lang="en-US" sz="2800" dirty="0" smtClean="0"/>
              <a:t>Gaya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tercabutnya</a:t>
            </a:r>
            <a:r>
              <a:rPr lang="en-US" sz="2800" dirty="0" smtClean="0"/>
              <a:t> </a:t>
            </a:r>
            <a:r>
              <a:rPr lang="en-US" sz="2800" dirty="0" err="1" smtClean="0"/>
              <a:t>penambat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angkat</a:t>
            </a:r>
            <a:r>
              <a:rPr lang="en-US" sz="2800" dirty="0" smtClean="0"/>
              <a:t> (uplift force), </a:t>
            </a:r>
            <a:r>
              <a:rPr lang="en-US" sz="2800" dirty="0" err="1" smtClean="0"/>
              <a:t>pergeseran</a:t>
            </a:r>
            <a:r>
              <a:rPr lang="en-US" sz="2800" dirty="0" smtClean="0"/>
              <a:t> </a:t>
            </a:r>
            <a:r>
              <a:rPr lang="en-US" sz="2800" dirty="0" err="1" smtClean="0"/>
              <a:t>pelat</a:t>
            </a:r>
            <a:r>
              <a:rPr lang="en-US" sz="2800" dirty="0" smtClean="0"/>
              <a:t> </a:t>
            </a:r>
            <a:r>
              <a:rPr lang="en-US" sz="2800" dirty="0" err="1" smtClean="0"/>
              <a:t>andas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memungkinkan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derailment (</a:t>
            </a:r>
            <a:r>
              <a:rPr lang="en-US" sz="2800" dirty="0" err="1" smtClean="0"/>
              <a:t>anjlog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keluarnya</a:t>
            </a:r>
            <a:r>
              <a:rPr lang="en-US" sz="2800" dirty="0" smtClean="0"/>
              <a:t> </a:t>
            </a:r>
            <a:r>
              <a:rPr lang="en-US" sz="2800" dirty="0" err="1" smtClean="0"/>
              <a:t>roda</a:t>
            </a:r>
            <a:r>
              <a:rPr lang="en-US" sz="2800" dirty="0" smtClean="0"/>
              <a:t> </a:t>
            </a:r>
            <a:r>
              <a:rPr lang="en-US" sz="2800" dirty="0" err="1" smtClean="0"/>
              <a:t>kereta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rel</a:t>
            </a:r>
            <a:r>
              <a:rPr lang="en-US" sz="2800" dirty="0" smtClean="0"/>
              <a:t>).</a:t>
            </a:r>
            <a:endParaRPr lang="en-US" sz="28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643050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tabLst>
                <a:tab pos="347663" algn="l"/>
              </a:tabLst>
            </a:pPr>
            <a:r>
              <a:rPr lang="en-US" sz="2000" dirty="0" err="1" smtClean="0"/>
              <a:t>Syarat</a:t>
            </a:r>
            <a:r>
              <a:rPr lang="en-US" sz="2000" dirty="0" smtClean="0"/>
              <a:t> </a:t>
            </a:r>
            <a:r>
              <a:rPr lang="en-US" sz="2000" dirty="0" err="1" smtClean="0"/>
              <a:t>pembatasan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besarnya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lateral </a:t>
            </a:r>
            <a:r>
              <a:rPr lang="en-US" sz="2000" dirty="0" err="1" smtClean="0"/>
              <a:t>supaya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anjlog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smtClean="0"/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75" y="2143116"/>
            <a:ext cx="159067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51708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3100328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tabLst>
                <a:tab pos="347663" algn="l"/>
              </a:tabLst>
            </a:pPr>
            <a:r>
              <a:rPr lang="en-US" sz="2000" u="sng" dirty="0" err="1" smtClean="0"/>
              <a:t>Secara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skematis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gaya</a:t>
            </a:r>
            <a:r>
              <a:rPr lang="en-US" sz="2000" u="sng" dirty="0" smtClean="0"/>
              <a:t> lateral </a:t>
            </a:r>
            <a:r>
              <a:rPr lang="en-US" sz="2000" u="sng" dirty="0" err="1" smtClean="0"/>
              <a:t>dapat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diberikan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dalam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gambar</a:t>
            </a:r>
            <a:r>
              <a:rPr lang="en-US" sz="2000" u="sng" dirty="0" smtClean="0"/>
              <a:t> 4.2 </a:t>
            </a:r>
            <a:r>
              <a:rPr lang="en-US" sz="2000" u="sng" dirty="0" err="1" smtClean="0"/>
              <a:t>di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bawah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ini</a:t>
            </a:r>
            <a:r>
              <a:rPr lang="en-US" sz="2000" u="sng" dirty="0" smtClean="0"/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401" y="2119308"/>
            <a:ext cx="45243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596" y="142873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lphaLcPeriod" startAt="3"/>
            </a:pPr>
            <a:r>
              <a:rPr lang="es-ES" sz="2800" b="1" dirty="0" smtClean="0"/>
              <a:t>Gaya Longitudinal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101888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Gaya </a:t>
            </a:r>
            <a:r>
              <a:rPr lang="en-US" sz="2800" dirty="0" smtClean="0"/>
              <a:t>longitudinal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diakibatkan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suhu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rel</a:t>
            </a:r>
            <a:r>
              <a:rPr lang="en-US" sz="2800" dirty="0" smtClean="0"/>
              <a:t> (thermal stress</a:t>
            </a:r>
            <a:r>
              <a:rPr lang="en-US" sz="2800" dirty="0" smtClean="0"/>
              <a:t>) Gaya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terutama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konstruksi</a:t>
            </a:r>
            <a:r>
              <a:rPr lang="en-US" sz="2800" dirty="0" smtClean="0"/>
              <a:t> KA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rel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en-US" sz="2800" dirty="0" smtClean="0"/>
              <a:t> (long welded rails). </a:t>
            </a:r>
            <a:endParaRPr lang="en-US" sz="2800" dirty="0" smtClean="0"/>
          </a:p>
          <a:p>
            <a:pPr algn="just"/>
            <a:r>
              <a:rPr lang="en-US" sz="2800" dirty="0" smtClean="0"/>
              <a:t>	</a:t>
            </a:r>
            <a:r>
              <a:rPr lang="en-US" sz="2800" dirty="0" smtClean="0"/>
              <a:t>Gaya </a:t>
            </a:r>
            <a:r>
              <a:rPr lang="en-US" sz="2800" dirty="0" smtClean="0"/>
              <a:t>longitudinal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adhesi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gesekan</a:t>
            </a:r>
            <a:r>
              <a:rPr lang="en-US" sz="2800" dirty="0" smtClean="0"/>
              <a:t> </a:t>
            </a:r>
            <a:r>
              <a:rPr lang="en-US" sz="2800" dirty="0" err="1" smtClean="0"/>
              <a:t>roda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kepala</a:t>
            </a:r>
            <a:r>
              <a:rPr lang="en-US" sz="2800" dirty="0" smtClean="0"/>
              <a:t> </a:t>
            </a:r>
            <a:r>
              <a:rPr lang="en-US" sz="2800" dirty="0" err="1" smtClean="0"/>
              <a:t>rel</a:t>
            </a:r>
            <a:r>
              <a:rPr lang="en-US" sz="2800" dirty="0" smtClean="0"/>
              <a:t>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pengereman</a:t>
            </a:r>
            <a:r>
              <a:rPr lang="en-US" sz="2800" dirty="0" smtClean="0"/>
              <a:t> </a:t>
            </a:r>
            <a:r>
              <a:rPr lang="en-US" sz="2800" dirty="0" err="1" smtClean="0"/>
              <a:t>roda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smtClean="0"/>
              <a:t>rel</a:t>
            </a:r>
            <a:r>
              <a:rPr lang="en-US" sz="2800" dirty="0" smtClean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42873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s-ES" sz="2800" b="1" dirty="0" smtClean="0"/>
              <a:t>POLA </a:t>
            </a:r>
            <a:r>
              <a:rPr lang="es-ES" sz="2800" b="1" dirty="0" smtClean="0"/>
              <a:t>DISTRIBUSI GAYA </a:t>
            </a:r>
            <a:r>
              <a:rPr lang="es-ES" sz="2800" b="1" dirty="0" smtClean="0"/>
              <a:t>PD </a:t>
            </a:r>
            <a:r>
              <a:rPr lang="es-ES" sz="2800" b="1" dirty="0" smtClean="0"/>
              <a:t>STRUKTUR JALAN </a:t>
            </a:r>
            <a:r>
              <a:rPr lang="es-ES" sz="2800" b="1" dirty="0" smtClean="0"/>
              <a:t>REL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10188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kereta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smtClean="0"/>
              <a:t>: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28596" y="2928934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dinamik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roda</a:t>
            </a:r>
            <a:r>
              <a:rPr lang="en-US" sz="2400" dirty="0" smtClean="0"/>
              <a:t> </a:t>
            </a:r>
            <a:r>
              <a:rPr lang="en-US" sz="2400" dirty="0" err="1" smtClean="0"/>
              <a:t>kereta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rel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jalur</a:t>
            </a:r>
            <a:r>
              <a:rPr lang="en-US" sz="2400" dirty="0" smtClean="0"/>
              <a:t>, </a:t>
            </a:r>
            <a:r>
              <a:rPr lang="en-US" sz="2400" dirty="0" err="1" smtClean="0"/>
              <a:t>kendaraan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kereta</a:t>
            </a:r>
            <a:r>
              <a:rPr lang="en-US" sz="2400" dirty="0" smtClean="0"/>
              <a:t>,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Gaya yang </a:t>
            </a:r>
            <a:r>
              <a:rPr lang="en-US" sz="2400" dirty="0" err="1" smtClean="0"/>
              <a:t>dibebankan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jalur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pergerakan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kereta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statik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dinamik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statik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dinamik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rel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rel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roda</a:t>
            </a:r>
            <a:r>
              <a:rPr lang="en-US" sz="2400" dirty="0" smtClean="0"/>
              <a:t>,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pemilihan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rel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57161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didistribusikan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rel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bantalan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perantara</a:t>
            </a:r>
            <a:r>
              <a:rPr lang="en-US" sz="2400" dirty="0" smtClean="0"/>
              <a:t> </a:t>
            </a:r>
            <a:r>
              <a:rPr lang="en-US" sz="2400" dirty="0" err="1" smtClean="0"/>
              <a:t>pelat</a:t>
            </a:r>
            <a:r>
              <a:rPr lang="en-US" sz="2400" dirty="0" smtClean="0"/>
              <a:t> </a:t>
            </a:r>
            <a:r>
              <a:rPr lang="en-US" sz="2400" dirty="0" err="1" smtClean="0"/>
              <a:t>andas</a:t>
            </a:r>
            <a:r>
              <a:rPr lang="en-US" sz="2400" dirty="0" smtClean="0"/>
              <a:t> </a:t>
            </a:r>
            <a:r>
              <a:rPr lang="en-US" sz="2400" dirty="0" err="1" smtClean="0"/>
              <a:t>ataupun</a:t>
            </a:r>
            <a:r>
              <a:rPr lang="en-US" sz="2400" dirty="0" smtClean="0"/>
              <a:t> alas </a:t>
            </a:r>
            <a:r>
              <a:rPr lang="en-US" sz="2400" dirty="0" err="1" smtClean="0"/>
              <a:t>karet</a:t>
            </a:r>
            <a:r>
              <a:rPr lang="en-US" sz="2400" dirty="0" smtClean="0"/>
              <a:t>.</a:t>
            </a:r>
          </a:p>
          <a:p>
            <a:pPr marL="457200" indent="-457200" algn="just">
              <a:buAutoNum type="arabicPeriod" startAt="2"/>
            </a:pP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bantalan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didistribusikan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lapisan</a:t>
            </a:r>
            <a:r>
              <a:rPr lang="en-US" sz="2400" dirty="0" smtClean="0"/>
              <a:t> </a:t>
            </a:r>
            <a:r>
              <a:rPr lang="en-US" sz="2400" dirty="0" err="1" smtClean="0"/>
              <a:t>balas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subbalas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melebar</a:t>
            </a:r>
            <a:r>
              <a:rPr lang="en-US" sz="2400" dirty="0" smtClean="0"/>
              <a:t>.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melebar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lapisan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8596" y="397819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7938" algn="just"/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rel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reduksi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roda</a:t>
            </a:r>
            <a:r>
              <a:rPr lang="en-US" sz="2400" dirty="0" smtClean="0"/>
              <a:t> (± 6000 kg/cm2)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(± 2 kg/cm2). </a:t>
            </a:r>
            <a:endParaRPr lang="en-US" sz="2400" dirty="0" smtClean="0"/>
          </a:p>
          <a:p>
            <a:pPr marL="6350" indent="7938" algn="just"/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smtClean="0"/>
              <a:t>4.3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rel.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857916" cy="453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42873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sv-SE" sz="2800" b="1" dirty="0" smtClean="0"/>
              <a:t>KONSEP PERHITUNGAN BEBAN MENGGUNAKAN TEORI BALOK </a:t>
            </a:r>
            <a:r>
              <a:rPr lang="sv-SE" sz="2800" b="1" dirty="0" smtClean="0"/>
              <a:t>DI ATAS </a:t>
            </a:r>
            <a:r>
              <a:rPr lang="sv-SE" sz="2800" b="1" dirty="0" smtClean="0"/>
              <a:t>TUMPUAN ELASTIK</a:t>
            </a:r>
            <a:endParaRPr lang="es-ES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8596" y="244157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smtClean="0"/>
              <a:t>Beam on </a:t>
            </a:r>
            <a:r>
              <a:rPr lang="en-US" sz="2000" dirty="0" err="1" smtClean="0"/>
              <a:t>Elastik</a:t>
            </a:r>
            <a:r>
              <a:rPr lang="en-US" sz="2000" dirty="0" smtClean="0"/>
              <a:t> Foundation (BEF)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Tumpuan</a:t>
            </a:r>
            <a:r>
              <a:rPr lang="en-US" sz="2000" dirty="0" smtClean="0"/>
              <a:t> </a:t>
            </a:r>
            <a:r>
              <a:rPr lang="en-US" sz="2000" dirty="0" err="1" smtClean="0"/>
              <a:t>Elastik</a:t>
            </a:r>
            <a:r>
              <a:rPr lang="en-US" sz="2000" dirty="0" smtClean="0"/>
              <a:t>,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smtClean="0"/>
              <a:t>kali </a:t>
            </a:r>
            <a:r>
              <a:rPr lang="en-US" sz="2000" dirty="0" err="1" smtClean="0"/>
              <a:t>oleh</a:t>
            </a:r>
            <a:r>
              <a:rPr lang="en-US" sz="2000" dirty="0" smtClean="0"/>
              <a:t> Winkler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1867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tegangan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smtClean="0"/>
              <a:t>rel.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err="1" smtClean="0"/>
              <a:t>didisain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 “beam-on-elastic-foundation model”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mengasumsikan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sebagi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menerus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diletakkan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tumpuan</a:t>
            </a:r>
            <a:r>
              <a:rPr lang="en-US" sz="2000" dirty="0" smtClean="0"/>
              <a:t> </a:t>
            </a:r>
            <a:r>
              <a:rPr lang="en-US" sz="2000" dirty="0" err="1" smtClean="0"/>
              <a:t>elastik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8596" y="4276090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Modulus </a:t>
            </a:r>
            <a:r>
              <a:rPr lang="en-US" sz="2000" dirty="0" err="1" smtClean="0"/>
              <a:t>fondasi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(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tumpuan</a:t>
            </a:r>
            <a:r>
              <a:rPr lang="en-US" sz="2000" dirty="0" smtClean="0"/>
              <a:t>), k</a:t>
            </a:r>
            <a:r>
              <a:rPr lang="en-US" sz="2000" dirty="0" smtClean="0"/>
              <a:t>, </a:t>
            </a:r>
            <a:r>
              <a:rPr lang="en-US" sz="2000" dirty="0" err="1" smtClean="0"/>
              <a:t>didefinisikan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tumpuan</a:t>
            </a:r>
            <a:r>
              <a:rPr lang="en-US" sz="2000" dirty="0" smtClean="0"/>
              <a:t> per unit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per unit </a:t>
            </a:r>
            <a:r>
              <a:rPr lang="en-US" sz="2000" dirty="0" err="1" smtClean="0"/>
              <a:t>defleksi</a:t>
            </a:r>
            <a:r>
              <a:rPr lang="en-US" sz="2000" dirty="0" smtClean="0"/>
              <a:t> </a:t>
            </a:r>
            <a:r>
              <a:rPr lang="en-US" sz="2000" dirty="0" smtClean="0"/>
              <a:t>rel. Modulus </a:t>
            </a:r>
            <a:r>
              <a:rPr lang="en-US" sz="2000" dirty="0" err="1" smtClean="0"/>
              <a:t>fondasi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err="1" smtClean="0"/>
              <a:t>disini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penambat</a:t>
            </a:r>
            <a:r>
              <a:rPr lang="en-US" sz="2000" dirty="0" smtClean="0"/>
              <a:t>, </a:t>
            </a:r>
            <a:r>
              <a:rPr lang="en-US" sz="2000" dirty="0" err="1" smtClean="0"/>
              <a:t>bantalan</a:t>
            </a:r>
            <a:r>
              <a:rPr lang="en-US" sz="2000" dirty="0" smtClean="0"/>
              <a:t>, </a:t>
            </a:r>
            <a:r>
              <a:rPr lang="en-US" sz="2000" dirty="0" err="1" smtClean="0"/>
              <a:t>balas</a:t>
            </a:r>
            <a:r>
              <a:rPr lang="en-US" sz="2000" dirty="0" smtClean="0"/>
              <a:t>, </a:t>
            </a:r>
            <a:r>
              <a:rPr lang="en-US" sz="2000" dirty="0" err="1" smtClean="0"/>
              <a:t>subbalas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subgrade</a:t>
            </a:r>
            <a:r>
              <a:rPr lang="en-US" sz="2000" dirty="0" smtClean="0"/>
              <a:t>.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4.5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reksi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BEF. Model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(4.4) </a:t>
            </a:r>
            <a:r>
              <a:rPr lang="en-US" sz="2000" dirty="0" err="1" smtClean="0"/>
              <a:t>dadiferensial</a:t>
            </a:r>
            <a:r>
              <a:rPr lang="en-US" sz="2000" dirty="0" smtClean="0"/>
              <a:t> </a:t>
            </a:r>
            <a:r>
              <a:rPr lang="en-US" sz="2000" dirty="0" smtClean="0"/>
              <a:t>(4.5)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: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021" y="2214554"/>
            <a:ext cx="7952291" cy="30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364" y="1619250"/>
            <a:ext cx="7923602" cy="453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MATERI PEMBELAJARAN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596" y="142873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MATERI PEMBELAJARAN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214554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PENDAHULUAN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s-ES" sz="2400" dirty="0" smtClean="0"/>
              <a:t>BEBAN DAN GAYA PADA REL</a:t>
            </a:r>
            <a:endParaRPr lang="es-ES" sz="2400" dirty="0" smtClean="0"/>
          </a:p>
          <a:p>
            <a:pPr marL="800100" lvl="1" indent="-342900">
              <a:buAutoNum type="alphaLcPeriod"/>
            </a:pPr>
            <a:r>
              <a:rPr lang="es-ES" sz="2400" dirty="0" smtClean="0"/>
              <a:t>Gaya </a:t>
            </a:r>
            <a:r>
              <a:rPr lang="es-ES" sz="2400" dirty="0" err="1" smtClean="0"/>
              <a:t>Vertikal</a:t>
            </a:r>
            <a:endParaRPr lang="es-ES" sz="2400" dirty="0" smtClean="0"/>
          </a:p>
          <a:p>
            <a:pPr marL="800100" lvl="1" indent="-342900">
              <a:buAutoNum type="alphaLcPeriod"/>
            </a:pPr>
            <a:r>
              <a:rPr lang="es-ES" sz="2400" dirty="0" smtClean="0"/>
              <a:t>Gaya Transversal (Lateral</a:t>
            </a:r>
            <a:r>
              <a:rPr lang="es-ES" sz="2400" dirty="0" smtClean="0"/>
              <a:t>)</a:t>
            </a:r>
          </a:p>
          <a:p>
            <a:pPr marL="800100" lvl="1" indent="-342900">
              <a:buAutoNum type="alphaLcPeriod"/>
            </a:pPr>
            <a:r>
              <a:rPr lang="es-ES" sz="2400" dirty="0" smtClean="0"/>
              <a:t>Gaya Longitudinal</a:t>
            </a:r>
            <a:endParaRPr lang="es-ES" sz="24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sv-SE" sz="2400" dirty="0" smtClean="0"/>
              <a:t>POLA DISTRIBUSI GAYA PADA STRUKTUR JALAN REL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sv-SE" sz="2400" dirty="0" smtClean="0"/>
              <a:t>KONSEP PERHITUNGAN BEBAN MENGGUNAKAN TEORI BALOK DI ATAS TUMPUAN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96636"/>
            <a:ext cx="5238743" cy="342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150017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 </a:t>
            </a:r>
            <a:r>
              <a:rPr lang="en-US" sz="2000" dirty="0" err="1" smtClean="0"/>
              <a:t>defleksi</a:t>
            </a:r>
            <a:r>
              <a:rPr lang="en-US" sz="2000" dirty="0" smtClean="0"/>
              <a:t>, </a:t>
            </a:r>
            <a:r>
              <a:rPr lang="en-US" sz="2000" dirty="0" err="1" smtClean="0"/>
              <a:t>momen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geser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terpusat</a:t>
            </a:r>
            <a:r>
              <a:rPr lang="en-US" sz="2000" dirty="0" smtClean="0"/>
              <a:t> </a:t>
            </a:r>
            <a:r>
              <a:rPr lang="en-US" sz="2000" dirty="0" smtClean="0"/>
              <a:t>P,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trigonometri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 4.7 </a:t>
            </a:r>
            <a:r>
              <a:rPr lang="en-US" sz="2000" dirty="0" err="1" smtClean="0"/>
              <a:t>bernilai</a:t>
            </a:r>
            <a:r>
              <a:rPr lang="en-US" sz="2000" dirty="0" smtClean="0"/>
              <a:t> 1.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4.4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diagram </a:t>
            </a:r>
            <a:r>
              <a:rPr lang="en-US" sz="2000" dirty="0" err="1" smtClean="0"/>
              <a:t>defleksi</a:t>
            </a:r>
            <a:r>
              <a:rPr lang="en-US" sz="2000" dirty="0" smtClean="0"/>
              <a:t>, </a:t>
            </a:r>
            <a:r>
              <a:rPr lang="en-US" sz="2000" dirty="0" err="1" smtClean="0"/>
              <a:t>momen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geser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itik</a:t>
            </a:r>
            <a:r>
              <a:rPr lang="en-US" sz="2000" dirty="0" smtClean="0"/>
              <a:t> P.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 </a:t>
            </a:r>
            <a:r>
              <a:rPr lang="en-US" sz="2000" dirty="0" err="1" smtClean="0"/>
              <a:t>defleksi</a:t>
            </a:r>
            <a:r>
              <a:rPr lang="en-US" sz="2000" dirty="0" smtClean="0"/>
              <a:t>, </a:t>
            </a:r>
            <a:r>
              <a:rPr lang="en-US" sz="2000" dirty="0" err="1" smtClean="0"/>
              <a:t>momen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geser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terpusat</a:t>
            </a:r>
            <a:r>
              <a:rPr lang="en-US" sz="2000" dirty="0" smtClean="0"/>
              <a:t> P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:</a:t>
            </a:r>
            <a:endParaRPr lang="en-US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50283"/>
            <a:ext cx="7608094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381650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Distribusi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(Q) yang </a:t>
            </a:r>
            <a:r>
              <a:rPr lang="en-US" sz="2000" dirty="0" err="1" smtClean="0"/>
              <a:t>selenjutnya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merata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membebani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bantalan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dihitung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:</a:t>
            </a:r>
            <a:endParaRPr lang="en-US" sz="20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95824"/>
            <a:ext cx="1202531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85918" y="45836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Dimana</a:t>
            </a:r>
            <a:r>
              <a:rPr lang="en-US" dirty="0" smtClean="0"/>
              <a:t>, S =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bantalan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28596" y="502445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balas</a:t>
            </a:r>
            <a:r>
              <a:rPr lang="en-US" sz="2000" dirty="0" smtClean="0"/>
              <a:t> (</a:t>
            </a:r>
            <a:r>
              <a:rPr lang="en-US" sz="2000" dirty="0" err="1" smtClean="0"/>
              <a:t>Pb</a:t>
            </a:r>
            <a:r>
              <a:rPr lang="en-US" sz="2000" dirty="0" smtClean="0"/>
              <a:t>)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luas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bantalan</a:t>
            </a:r>
            <a:r>
              <a:rPr lang="en-US" sz="2000" dirty="0" smtClean="0"/>
              <a:t> (</a:t>
            </a:r>
            <a:r>
              <a:rPr lang="en-US" sz="2000" dirty="0" err="1" smtClean="0"/>
              <a:t>Ab</a:t>
            </a:r>
            <a:r>
              <a:rPr lang="en-US" sz="2000" dirty="0" smtClean="0"/>
              <a:t>)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diestimasi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:</a:t>
            </a:r>
            <a:endParaRPr lang="en-US" sz="20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453080"/>
            <a:ext cx="10477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mempermudah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konstruksi</a:t>
            </a:r>
            <a:r>
              <a:rPr lang="en-US" sz="2000" dirty="0" smtClean="0"/>
              <a:t> </a:t>
            </a:r>
            <a:r>
              <a:rPr lang="en-US" sz="2000" dirty="0" err="1" smtClean="0"/>
              <a:t>bantalan</a:t>
            </a:r>
            <a:r>
              <a:rPr lang="en-US" sz="2000" dirty="0" smtClean="0"/>
              <a:t>,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pembebanan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disubstitusikan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dinamik</a:t>
            </a:r>
            <a:r>
              <a:rPr lang="en-US" sz="2000" dirty="0" smtClean="0"/>
              <a:t>,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bantalan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sumbu</a:t>
            </a:r>
            <a:r>
              <a:rPr lang="en-US" sz="2000" dirty="0" smtClean="0"/>
              <a:t> X </a:t>
            </a:r>
            <a:r>
              <a:rPr lang="en-US" sz="2000" dirty="0" smtClean="0"/>
              <a:t>(</a:t>
            </a:r>
            <a:r>
              <a:rPr lang="en-US" sz="2000" dirty="0" err="1" smtClean="0"/>
              <a:t>jarak</a:t>
            </a:r>
            <a:r>
              <a:rPr lang="en-US" sz="2000" dirty="0" smtClean="0"/>
              <a:t> horizontal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).</a:t>
            </a:r>
          </a:p>
          <a:p>
            <a:pPr algn="just"/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pembebanan</a:t>
            </a:r>
            <a:r>
              <a:rPr lang="en-US" sz="2000" dirty="0" smtClean="0"/>
              <a:t> </a:t>
            </a:r>
            <a:r>
              <a:rPr lang="en-US" sz="2000" dirty="0" err="1" smtClean="0"/>
              <a:t>ditinjau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momen</a:t>
            </a:r>
            <a:r>
              <a:rPr lang="en-US" sz="2000" dirty="0" smtClean="0"/>
              <a:t> </a:t>
            </a:r>
            <a:r>
              <a:rPr lang="en-US" sz="2000" dirty="0" err="1" smtClean="0"/>
              <a:t>nol</a:t>
            </a:r>
            <a:r>
              <a:rPr lang="en-US" sz="2000" dirty="0" smtClean="0"/>
              <a:t> (M = 0) :</a:t>
            </a:r>
            <a:endParaRPr 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3581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28596" y="3857628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Persamaan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:</a:t>
            </a:r>
            <a:endParaRPr lang="en-US" sz="20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276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929198"/>
            <a:ext cx="2638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929198"/>
            <a:ext cx="25812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Momen</a:t>
            </a:r>
            <a:r>
              <a:rPr lang="en-US" sz="2000" dirty="0" smtClean="0"/>
              <a:t> </a:t>
            </a:r>
            <a:r>
              <a:rPr lang="en-US" sz="2000" dirty="0" err="1" smtClean="0"/>
              <a:t>nol</a:t>
            </a:r>
            <a:r>
              <a:rPr lang="en-US" sz="2000" dirty="0" smtClean="0"/>
              <a:t> (M = 0)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: </a:t>
            </a:r>
            <a:r>
              <a:rPr lang="en-US" sz="2000" dirty="0" err="1" smtClean="0"/>
              <a:t>cos</a:t>
            </a:r>
            <a:r>
              <a:rPr lang="el-GR" sz="2000" dirty="0" smtClean="0"/>
              <a:t>λ</a:t>
            </a:r>
            <a:r>
              <a:rPr lang="en-US" sz="2000" dirty="0" smtClean="0"/>
              <a:t>x - sin</a:t>
            </a:r>
            <a:r>
              <a:rPr lang="el-GR" sz="2000" dirty="0" smtClean="0"/>
              <a:t>λ</a:t>
            </a:r>
            <a:r>
              <a:rPr lang="en-US" sz="2000" dirty="0" smtClean="0"/>
              <a:t>x = 0,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momen</a:t>
            </a:r>
            <a:r>
              <a:rPr lang="en-US" sz="2000" dirty="0" smtClean="0"/>
              <a:t> </a:t>
            </a:r>
            <a:r>
              <a:rPr lang="en-US" sz="2000" dirty="0" err="1" smtClean="0"/>
              <a:t>nol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smtClean="0"/>
              <a:t>: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21468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dirty="0" smtClean="0"/>
              <a:t>Persamaan 4.11 dapat disubstitusikan pada kondisi momen maksimum (</a:t>
            </a:r>
            <a:r>
              <a:rPr lang="fi-FI" sz="2000" dirty="0" smtClean="0"/>
              <a:t>persamaan 4.8</a:t>
            </a:r>
            <a:r>
              <a:rPr lang="fi-FI" sz="2000" dirty="0" smtClean="0"/>
              <a:t>), maka :</a:t>
            </a:r>
            <a:endParaRPr lang="en-US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62184"/>
            <a:ext cx="3464719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973" y="2285992"/>
            <a:ext cx="821531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2750344" cy="55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457850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dirty="0" smtClean="0"/>
              <a:t>Persamaan 4.11 juga dapat disubstitusikan pada kondisi defleksi maksimum</a:t>
            </a:r>
          </a:p>
          <a:p>
            <a:pPr algn="just"/>
            <a:r>
              <a:rPr lang="fi-FI" sz="2000" dirty="0" smtClean="0"/>
              <a:t>(persamaan 4.8), maka :</a:t>
            </a:r>
            <a:endParaRPr lang="en-US" sz="2000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3433" y="5060175"/>
            <a:ext cx="3964781" cy="10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286388"/>
            <a:ext cx="30718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596" y="312009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SEE </a:t>
            </a:r>
            <a:r>
              <a:rPr lang="en-US" sz="2800" b="1" dirty="0" smtClean="0"/>
              <a:t>YAA NEXT TIME …..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00166" y="2285992"/>
            <a:ext cx="6019800" cy="2776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7427" tIns="33714" rIns="67427" bIns="33714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8800" u="sng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T</a:t>
            </a:r>
            <a:r>
              <a:rPr lang="en-US" sz="8800" u="sng" dirty="0" err="1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e</a:t>
            </a:r>
            <a:r>
              <a:rPr lang="en-US" sz="8800" u="sng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r</a:t>
            </a:r>
            <a:r>
              <a:rPr lang="en-US" sz="8800" u="sng" dirty="0" err="1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i</a:t>
            </a:r>
            <a:r>
              <a:rPr lang="en-US" sz="8800" u="sng" dirty="0" err="1">
                <a:solidFill>
                  <a:srgbClr val="FFC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m</a:t>
            </a:r>
            <a:r>
              <a:rPr lang="en-US" sz="8800" u="sng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a</a:t>
            </a:r>
            <a:r>
              <a:rPr lang="en-US" sz="88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 </a:t>
            </a:r>
            <a:r>
              <a:rPr lang="en-US" sz="8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K</a:t>
            </a:r>
            <a:r>
              <a:rPr lang="en-US" sz="8800" u="sng" dirty="0" err="1" smtClean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a</a:t>
            </a:r>
            <a:r>
              <a:rPr lang="en-US" sz="8800" u="sng" dirty="0" err="1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s</a:t>
            </a:r>
            <a:r>
              <a:rPr lang="en-US" sz="8800" u="sng" dirty="0" err="1" smtClean="0">
                <a:solidFill>
                  <a:schemeClr val="bg2">
                    <a:lumMod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i</a:t>
            </a:r>
            <a:r>
              <a:rPr lang="en-US" sz="8800" u="sng" dirty="0" err="1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h</a:t>
            </a:r>
            <a:endParaRPr lang="en-US" sz="8800" u="sng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TUJUAN PEMBELAJARAN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596" y="1571612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TUJUAN UMUM</a:t>
            </a:r>
          </a:p>
          <a:p>
            <a:pPr algn="just"/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mempelajari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bahasan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: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pembebanan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rel.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pembebanan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distribusi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  <a:endParaRPr lang="en-US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3357562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TUJUAN KHUSUS</a:t>
            </a:r>
          </a:p>
          <a:p>
            <a:pPr algn="just"/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mempelajari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bahasan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: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definisi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vertical, lateral </a:t>
            </a:r>
            <a:r>
              <a:rPr lang="en-US" sz="2000" dirty="0" err="1" smtClean="0"/>
              <a:t>dan</a:t>
            </a:r>
            <a:r>
              <a:rPr lang="en-US" sz="2000" dirty="0" smtClean="0"/>
              <a:t> longitudinal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rel. 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dinamis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 TALBOT.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pembebanan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tumpuan</a:t>
            </a:r>
            <a:r>
              <a:rPr lang="en-US" sz="2000" dirty="0" smtClean="0"/>
              <a:t> </a:t>
            </a:r>
            <a:r>
              <a:rPr lang="en-US" sz="2000" dirty="0" err="1" smtClean="0"/>
              <a:t>elastis</a:t>
            </a:r>
            <a:r>
              <a:rPr lang="en-US" sz="2000" dirty="0" smtClean="0"/>
              <a:t> (beam on elastic foundation).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pembebanan</a:t>
            </a:r>
            <a:r>
              <a:rPr lang="en-US" sz="2000" dirty="0" smtClean="0"/>
              <a:t> </a:t>
            </a:r>
            <a:r>
              <a:rPr lang="en-US" sz="2000" dirty="0" err="1" smtClean="0"/>
              <a:t>kereta</a:t>
            </a:r>
            <a:r>
              <a:rPr lang="en-US" sz="2000" dirty="0" smtClean="0"/>
              <a:t> </a:t>
            </a:r>
            <a:r>
              <a:rPr lang="en-US" sz="2000" dirty="0" err="1" smtClean="0"/>
              <a:t>api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pendukung</a:t>
            </a:r>
            <a:r>
              <a:rPr lang="en-US" sz="2000" dirty="0" smtClean="0"/>
              <a:t> (</a:t>
            </a:r>
            <a:r>
              <a:rPr lang="en-US" sz="2000" dirty="0" err="1" smtClean="0"/>
              <a:t>bantalan</a:t>
            </a:r>
            <a:r>
              <a:rPr lang="en-US" sz="2000" dirty="0" smtClean="0"/>
              <a:t>).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DAFTAR PUSTAKA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596" y="142873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DAFTAR PUSTAKA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951389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sz="2000" dirty="0" smtClean="0"/>
              <a:t>Banks, J.H. 2002. Introduction to Transportation Engineering. </a:t>
            </a:r>
            <a:r>
              <a:rPr lang="en-US" sz="2000" dirty="0" err="1" smtClean="0"/>
              <a:t>MacGraw</a:t>
            </a:r>
            <a:r>
              <a:rPr lang="en-US" sz="2000" dirty="0" smtClean="0"/>
              <a:t> Hill. </a:t>
            </a: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</a:t>
            </a:r>
            <a:r>
              <a:rPr lang="en-US" sz="2000" dirty="0" smtClean="0"/>
              <a:t>. Boston. 502 p</a:t>
            </a:r>
            <a:r>
              <a:rPr lang="en-US" sz="2000" dirty="0" smtClean="0"/>
              <a:t>.</a:t>
            </a:r>
          </a:p>
          <a:p>
            <a:pPr marL="342900" indent="-342900" algn="just">
              <a:buAutoNum type="alphaLcParenR"/>
            </a:pPr>
            <a:r>
              <a:rPr lang="en-US" sz="2000" dirty="0" err="1" smtClean="0"/>
              <a:t>Esveld</a:t>
            </a:r>
            <a:r>
              <a:rPr lang="en-US" sz="2000" dirty="0" smtClean="0"/>
              <a:t>, C. 1989. Modern Railway Track. MRT Publication. Germany.</a:t>
            </a:r>
            <a:endParaRPr lang="en-US" sz="2000" dirty="0" smtClean="0"/>
          </a:p>
          <a:p>
            <a:pPr marL="342900" indent="-342900" algn="just">
              <a:buAutoNum type="alphaLcParenR"/>
            </a:pPr>
            <a:r>
              <a:rPr lang="en-US" sz="2000" dirty="0" smtClean="0"/>
              <a:t>Hay, W.W. 1982. Railroad Engineering. Second Edition. Wiley.</a:t>
            </a:r>
            <a:endParaRPr lang="en-US" sz="2000" dirty="0" smtClean="0"/>
          </a:p>
          <a:p>
            <a:pPr marL="342900" indent="-342900" algn="just">
              <a:buAutoNum type="alphaLcParenR"/>
            </a:pPr>
            <a:r>
              <a:rPr lang="en-US" sz="2000" dirty="0" err="1" smtClean="0"/>
              <a:t>Hidayat</a:t>
            </a:r>
            <a:r>
              <a:rPr lang="en-US" sz="2000" dirty="0" smtClean="0"/>
              <a:t>, H. &amp; </a:t>
            </a:r>
            <a:r>
              <a:rPr lang="en-US" sz="2000" dirty="0" err="1" smtClean="0"/>
              <a:t>Rachmadi</a:t>
            </a:r>
            <a:r>
              <a:rPr lang="en-US" sz="2000" dirty="0" smtClean="0"/>
              <a:t>. 2001.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Rel. </a:t>
            </a: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Kuliah</a:t>
            </a:r>
            <a:r>
              <a:rPr lang="en-US" sz="2000" dirty="0" smtClean="0"/>
              <a:t>. </a:t>
            </a:r>
            <a:r>
              <a:rPr lang="en-US" sz="2000" dirty="0" err="1" smtClean="0"/>
              <a:t>Penerbit</a:t>
            </a:r>
            <a:r>
              <a:rPr lang="en-US" sz="2000" dirty="0" smtClean="0"/>
              <a:t> </a:t>
            </a:r>
            <a:r>
              <a:rPr lang="en-US" sz="2000" dirty="0" smtClean="0"/>
              <a:t>ITB. Bandung</a:t>
            </a:r>
            <a:r>
              <a:rPr lang="en-US" sz="2000" dirty="0" smtClean="0"/>
              <a:t>.</a:t>
            </a:r>
          </a:p>
          <a:p>
            <a:pPr marL="342900" indent="-342900" algn="just">
              <a:buAutoNum type="alphaLcParenR"/>
            </a:pPr>
            <a:r>
              <a:rPr lang="es-ES" sz="2000" dirty="0" smtClean="0"/>
              <a:t>PJKA. 1986. </a:t>
            </a:r>
            <a:r>
              <a:rPr lang="es-ES" sz="2000" dirty="0" err="1" smtClean="0"/>
              <a:t>Perencanaan</a:t>
            </a:r>
            <a:r>
              <a:rPr lang="es-ES" sz="2000" dirty="0" smtClean="0"/>
              <a:t> </a:t>
            </a:r>
            <a:r>
              <a:rPr lang="es-ES" sz="2000" dirty="0" err="1" smtClean="0"/>
              <a:t>Konstruksi</a:t>
            </a:r>
            <a:r>
              <a:rPr lang="es-ES" sz="2000" dirty="0" smtClean="0"/>
              <a:t> Jalan </a:t>
            </a:r>
            <a:r>
              <a:rPr lang="es-ES" sz="2000" dirty="0" err="1" smtClean="0"/>
              <a:t>Rel</a:t>
            </a:r>
            <a:r>
              <a:rPr lang="es-ES" sz="2000" dirty="0" smtClean="0"/>
              <a:t> (</a:t>
            </a:r>
            <a:r>
              <a:rPr lang="es-ES" sz="2000" dirty="0" err="1" smtClean="0"/>
              <a:t>Peraturan</a:t>
            </a:r>
            <a:r>
              <a:rPr lang="es-ES" sz="2000" dirty="0" smtClean="0"/>
              <a:t> Dinas No.10). Bandung.</a:t>
            </a:r>
            <a:endParaRPr lang="en-US" sz="2000" dirty="0" smtClean="0"/>
          </a:p>
          <a:p>
            <a:pPr marL="342900" indent="-342900" algn="just">
              <a:buAutoNum type="alphaLcParenR"/>
            </a:pPr>
            <a:r>
              <a:rPr lang="en-US" sz="2000" dirty="0" smtClean="0"/>
              <a:t>Selig, E.T. </a:t>
            </a:r>
            <a:r>
              <a:rPr lang="en-US" sz="2000" dirty="0" err="1" smtClean="0"/>
              <a:t>dan</a:t>
            </a:r>
            <a:r>
              <a:rPr lang="en-US" sz="2000" dirty="0" smtClean="0"/>
              <a:t> Waters, J.M. 1994. Track </a:t>
            </a:r>
            <a:r>
              <a:rPr lang="en-US" sz="2000" dirty="0" err="1" smtClean="0"/>
              <a:t>Geotechnology</a:t>
            </a:r>
            <a:r>
              <a:rPr lang="en-US" sz="2000" dirty="0" smtClean="0"/>
              <a:t> and </a:t>
            </a:r>
            <a:r>
              <a:rPr lang="en-US" sz="2000" dirty="0" smtClean="0"/>
              <a:t>Substructure Management</a:t>
            </a:r>
            <a:r>
              <a:rPr lang="en-US" sz="2000" dirty="0" smtClean="0"/>
              <a:t>. Thomas Telford</a:t>
            </a:r>
            <a:r>
              <a:rPr lang="en-US" sz="2000" dirty="0" smtClean="0"/>
              <a:t>. </a:t>
            </a:r>
            <a:r>
              <a:rPr lang="en-US" sz="2000" dirty="0" err="1" smtClean="0"/>
              <a:t>Thamrin</a:t>
            </a:r>
            <a:r>
              <a:rPr lang="en-US" sz="2000" dirty="0" smtClean="0"/>
              <a:t> </a:t>
            </a:r>
            <a:r>
              <a:rPr lang="en-US" sz="2000" dirty="0" err="1" smtClean="0"/>
              <a:t>Nasution</a:t>
            </a:r>
            <a:r>
              <a:rPr lang="en-US" sz="2000" dirty="0" smtClean="0"/>
              <a:t>, </a:t>
            </a:r>
            <a:r>
              <a:rPr lang="en-US" sz="2000" dirty="0" err="1" smtClean="0"/>
              <a:t>Ir</a:t>
            </a:r>
            <a:r>
              <a:rPr lang="en-US" sz="2000" dirty="0" smtClean="0"/>
              <a:t>, </a:t>
            </a:r>
            <a:r>
              <a:rPr lang="en-US" sz="2000" dirty="0" err="1" smtClean="0"/>
              <a:t>Modul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Struktuk</a:t>
            </a:r>
            <a:r>
              <a:rPr lang="en-US" sz="2000" dirty="0" smtClean="0"/>
              <a:t> Baja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596" y="142873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s-ES" sz="2800" b="1" dirty="0" smtClean="0"/>
              <a:t>BEBAN </a:t>
            </a:r>
            <a:r>
              <a:rPr lang="es-ES" sz="2800" b="1" dirty="0" smtClean="0"/>
              <a:t>DAN GAYA PADA </a:t>
            </a:r>
            <a:r>
              <a:rPr lang="es-ES" sz="2800" b="1" dirty="0" smtClean="0"/>
              <a:t>REL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285992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Pembebanan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pergerakan</a:t>
            </a:r>
            <a:r>
              <a:rPr lang="en-US" sz="3200" dirty="0" smtClean="0"/>
              <a:t> </a:t>
            </a:r>
            <a:r>
              <a:rPr lang="en-US" sz="3200" dirty="0" err="1" smtClean="0"/>
              <a:t>kereta</a:t>
            </a:r>
            <a:r>
              <a:rPr lang="en-US" sz="3200" dirty="0" smtClean="0"/>
              <a:t> </a:t>
            </a:r>
            <a:r>
              <a:rPr lang="en-US" sz="3200" dirty="0" err="1" smtClean="0"/>
              <a:t>api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struktur</a:t>
            </a:r>
            <a:r>
              <a:rPr lang="en-US" sz="3200" dirty="0" smtClean="0"/>
              <a:t> </a:t>
            </a:r>
            <a:r>
              <a:rPr lang="en-US" sz="3200" dirty="0" err="1" smtClean="0"/>
              <a:t>jalan</a:t>
            </a:r>
            <a:r>
              <a:rPr lang="en-US" sz="3200" dirty="0" smtClean="0"/>
              <a:t> </a:t>
            </a:r>
            <a:r>
              <a:rPr lang="en-US" sz="3200" dirty="0" err="1" smtClean="0"/>
              <a:t>rel</a:t>
            </a:r>
            <a:r>
              <a:rPr lang="en-US" sz="3200" dirty="0" smtClean="0"/>
              <a:t> </a:t>
            </a:r>
            <a:r>
              <a:rPr lang="en-US" sz="3200" dirty="0" err="1" smtClean="0"/>
              <a:t>menimbulkan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rel. </a:t>
            </a:r>
            <a:endParaRPr lang="en-US" sz="3200" dirty="0" smtClean="0"/>
          </a:p>
          <a:p>
            <a:pPr algn="just"/>
            <a:r>
              <a:rPr lang="en-US" sz="3200" dirty="0" smtClean="0"/>
              <a:t>	Gaya-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diantaranya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vertikal</a:t>
            </a:r>
            <a:r>
              <a:rPr lang="en-US" sz="3200" dirty="0" smtClean="0"/>
              <a:t>, </a:t>
            </a:r>
            <a:r>
              <a:rPr lang="en-US" sz="3200" dirty="0" err="1" smtClean="0"/>
              <a:t>gaya</a:t>
            </a:r>
            <a:r>
              <a:rPr lang="en-US" sz="3200" dirty="0" smtClean="0"/>
              <a:t> transversal </a:t>
            </a:r>
            <a:r>
              <a:rPr lang="en-US" sz="3200" dirty="0" smtClean="0"/>
              <a:t>(lateral)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longitudinal</a:t>
            </a:r>
            <a:r>
              <a:rPr lang="en-US" sz="3200" dirty="0" smtClean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928802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umum</a:t>
            </a:r>
            <a:r>
              <a:rPr lang="en-US" sz="3200" dirty="0" smtClean="0"/>
              <a:t>, </a:t>
            </a:r>
            <a:r>
              <a:rPr lang="en-US" sz="3200" dirty="0" err="1" smtClean="0"/>
              <a:t>gaya-gaya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bekerja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rel</a:t>
            </a:r>
            <a:r>
              <a:rPr lang="en-US" sz="3200" dirty="0" smtClean="0"/>
              <a:t> </a:t>
            </a:r>
            <a:r>
              <a:rPr lang="en-US" sz="3200" dirty="0" err="1" smtClean="0"/>
              <a:t>dijelaskan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gambar</a:t>
            </a:r>
            <a:r>
              <a:rPr lang="en-US" sz="3200" dirty="0" smtClean="0"/>
              <a:t> </a:t>
            </a:r>
            <a:r>
              <a:rPr lang="en-US" sz="3200" dirty="0" smtClean="0"/>
              <a:t>4.1. 	</a:t>
            </a:r>
          </a:p>
          <a:p>
            <a:pPr algn="just"/>
            <a:r>
              <a:rPr lang="en-US" sz="3200" dirty="0" smtClean="0"/>
              <a:t>	</a:t>
            </a:r>
            <a:r>
              <a:rPr lang="en-US" sz="3200" dirty="0" err="1" smtClean="0"/>
              <a:t>Perhitungan</a:t>
            </a:r>
            <a:r>
              <a:rPr lang="en-US" sz="3200" dirty="0" smtClean="0"/>
              <a:t> </a:t>
            </a:r>
            <a:r>
              <a:rPr lang="en-US" sz="3200" dirty="0" err="1" smtClean="0"/>
              <a:t>beban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perlu</a:t>
            </a:r>
            <a:r>
              <a:rPr lang="en-US" sz="3200" dirty="0" smtClean="0"/>
              <a:t> </a:t>
            </a:r>
            <a:r>
              <a:rPr lang="en-US" sz="3200" dirty="0" err="1" smtClean="0"/>
              <a:t>dipahami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benar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merencanakan</a:t>
            </a:r>
            <a:r>
              <a:rPr lang="en-US" sz="3200" dirty="0" smtClean="0"/>
              <a:t> </a:t>
            </a:r>
            <a:r>
              <a:rPr lang="en-US" sz="3200" dirty="0" err="1" smtClean="0"/>
              <a:t>dimensi</a:t>
            </a:r>
            <a:r>
              <a:rPr lang="en-US" sz="3200" dirty="0" smtClean="0"/>
              <a:t>, </a:t>
            </a:r>
            <a:r>
              <a:rPr lang="en-US" sz="3200" dirty="0" err="1" smtClean="0"/>
              <a:t>tipe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disain</a:t>
            </a:r>
            <a:r>
              <a:rPr lang="en-US" sz="3200" dirty="0" smtClean="0"/>
              <a:t> </a:t>
            </a:r>
            <a:r>
              <a:rPr lang="en-US" sz="3200" dirty="0" err="1" smtClean="0"/>
              <a:t>rel</a:t>
            </a:r>
            <a:r>
              <a:rPr lang="en-US" sz="3200" dirty="0" smtClean="0"/>
              <a:t>, </a:t>
            </a:r>
            <a:r>
              <a:rPr lang="en-US" sz="3200" dirty="0" err="1" smtClean="0"/>
              <a:t>bantalan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seterusnya</a:t>
            </a:r>
            <a:r>
              <a:rPr lang="en-US" sz="3200" dirty="0" smtClean="0"/>
              <a:t> </a:t>
            </a:r>
            <a:r>
              <a:rPr lang="en-US" sz="3200" dirty="0" err="1" smtClean="0"/>
              <a:t>pola</a:t>
            </a:r>
            <a:r>
              <a:rPr lang="en-US" sz="3200" dirty="0" smtClean="0"/>
              <a:t> </a:t>
            </a:r>
            <a:r>
              <a:rPr lang="en-US" sz="3200" dirty="0" err="1" smtClean="0"/>
              <a:t>distribusinya</a:t>
            </a:r>
            <a:r>
              <a:rPr lang="en-US" sz="3200" dirty="0" smtClean="0"/>
              <a:t> </a:t>
            </a:r>
            <a:r>
              <a:rPr lang="en-US" sz="3200" dirty="0" err="1" smtClean="0"/>
              <a:t>berfungsi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merencanakan</a:t>
            </a:r>
            <a:r>
              <a:rPr lang="en-US" sz="3200" dirty="0" smtClean="0"/>
              <a:t> </a:t>
            </a:r>
            <a:r>
              <a:rPr lang="en-US" sz="3200" dirty="0" err="1" smtClean="0"/>
              <a:t>tebal</a:t>
            </a:r>
            <a:r>
              <a:rPr lang="en-US" sz="3200" dirty="0" smtClean="0"/>
              <a:t> </a:t>
            </a:r>
            <a:r>
              <a:rPr lang="en-US" sz="3200" dirty="0" err="1" smtClean="0"/>
              <a:t>lapisan</a:t>
            </a:r>
            <a:r>
              <a:rPr lang="en-US" sz="3200" dirty="0" smtClean="0"/>
              <a:t> </a:t>
            </a:r>
            <a:r>
              <a:rPr lang="en-US" sz="3200" dirty="0" err="1" smtClean="0"/>
              <a:t>balas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subbalas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5" y="2187086"/>
            <a:ext cx="7843861" cy="381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28596" y="142873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es-ES" sz="2800" b="1" dirty="0" smtClean="0"/>
              <a:t>Gaya </a:t>
            </a:r>
            <a:r>
              <a:rPr lang="es-ES" sz="2800" b="1" dirty="0" err="1" smtClean="0"/>
              <a:t>Vertikal</a:t>
            </a:r>
            <a:r>
              <a:rPr lang="es-ES" sz="2800" b="1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101888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Gaya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beban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dominan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rel. </a:t>
            </a:r>
            <a:endParaRPr lang="en-US" sz="2800" dirty="0" smtClean="0"/>
          </a:p>
          <a:p>
            <a:pPr algn="just"/>
            <a:r>
              <a:rPr lang="en-US" sz="2800" dirty="0" smtClean="0"/>
              <a:t>	</a:t>
            </a:r>
            <a:r>
              <a:rPr lang="en-US" sz="2800" dirty="0" smtClean="0"/>
              <a:t>Gaya </a:t>
            </a:r>
            <a:r>
              <a:rPr lang="en-US" sz="2800" dirty="0" err="1" smtClean="0"/>
              <a:t>vertikal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</a:t>
            </a:r>
            <a:r>
              <a:rPr lang="en-US" sz="2800" dirty="0" err="1" smtClean="0"/>
              <a:t>defleksi</a:t>
            </a:r>
            <a:r>
              <a:rPr lang="en-US" sz="2800" dirty="0" smtClean="0"/>
              <a:t> </a:t>
            </a:r>
            <a:r>
              <a:rPr lang="en-US" sz="2800" dirty="0" err="1" smtClean="0"/>
              <a:t>vertikal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indikator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penentuan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, </a:t>
            </a:r>
            <a:r>
              <a:rPr lang="en-US" sz="2800" dirty="0" err="1" smtClean="0"/>
              <a:t>kekuatan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umur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rel. </a:t>
            </a:r>
            <a:endParaRPr lang="en-US" sz="2800" dirty="0" smtClean="0"/>
          </a:p>
          <a:p>
            <a:pPr algn="just"/>
            <a:r>
              <a:rPr lang="en-US" sz="2800" dirty="0" smtClean="0"/>
              <a:t>	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smtClean="0"/>
              <a:t>global,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vertikal</a:t>
            </a:r>
            <a:r>
              <a:rPr lang="en-US" sz="2800" dirty="0" smtClean="0"/>
              <a:t> </a:t>
            </a:r>
            <a:r>
              <a:rPr lang="en-US" sz="2800" dirty="0" err="1" smtClean="0"/>
              <a:t>dipengaruhi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pembebanan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lokomotif</a:t>
            </a:r>
            <a:r>
              <a:rPr lang="en-US" sz="2800" dirty="0" smtClean="0"/>
              <a:t>, </a:t>
            </a:r>
            <a:r>
              <a:rPr lang="en-US" sz="2800" dirty="0" err="1" smtClean="0"/>
              <a:t>kereta</a:t>
            </a:r>
            <a:r>
              <a:rPr lang="en-US" sz="2800" dirty="0" smtClean="0"/>
              <a:t> </a:t>
            </a:r>
            <a:r>
              <a:rPr lang="en-US" sz="2800" dirty="0" err="1" smtClean="0"/>
              <a:t>maupun</a:t>
            </a:r>
            <a:r>
              <a:rPr lang="en-US" sz="2800" dirty="0" smtClean="0"/>
              <a:t> </a:t>
            </a:r>
            <a:r>
              <a:rPr lang="en-US" sz="2800" dirty="0" err="1" smtClean="0"/>
              <a:t>gerbong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00. Rekayasa Jalan Rel - 03 Pembebanan Jalan Rel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 smtClean="0">
                <a:solidFill>
                  <a:schemeClr val="bg1"/>
                </a:solidFill>
              </a:rPr>
              <a:t>REKAYASA JALAN REL</a:t>
            </a:r>
            <a:r>
              <a:rPr lang="en-ID" sz="2800" dirty="0" smtClean="0">
                <a:solidFill>
                  <a:schemeClr val="bg1"/>
                </a:solidFill>
              </a:rPr>
              <a:t/>
            </a:r>
            <a:br>
              <a:rPr lang="en-ID" sz="2800" dirty="0" smtClean="0">
                <a:solidFill>
                  <a:schemeClr val="bg1"/>
                </a:solidFill>
              </a:rPr>
            </a:br>
            <a:r>
              <a:rPr lang="en-ID" sz="2000" dirty="0" smtClean="0">
                <a:solidFill>
                  <a:schemeClr val="bg1"/>
                </a:solidFill>
              </a:rPr>
              <a:t>PEMBEBANAN PADA JALAN REL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764464"/>
            <a:ext cx="82153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>
              <a:buFontTx/>
              <a:buChar char="-"/>
              <a:tabLst>
                <a:tab pos="347663" algn="l"/>
              </a:tabLst>
            </a:pPr>
            <a:r>
              <a:rPr lang="en-US" sz="2000" b="1" dirty="0" smtClean="0"/>
              <a:t>Gaya </a:t>
            </a:r>
            <a:r>
              <a:rPr lang="en-US" sz="2000" b="1" dirty="0" err="1" smtClean="0"/>
              <a:t>Lokomotif</a:t>
            </a:r>
            <a:r>
              <a:rPr lang="en-US" sz="2000" b="1" dirty="0" smtClean="0"/>
              <a:t> (locomotive)</a:t>
            </a:r>
          </a:p>
          <a:p>
            <a:pPr marL="347663" indent="-347663" algn="just">
              <a:tabLst>
                <a:tab pos="34766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lokomotif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bogie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gandar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gandar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rel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dihasilkannya</a:t>
            </a:r>
            <a:r>
              <a:rPr lang="en-US" sz="2000" dirty="0" smtClean="0"/>
              <a:t>.</a:t>
            </a:r>
          </a:p>
          <a:p>
            <a:pPr marL="347663" indent="-347663" algn="just">
              <a:tabLst>
                <a:tab pos="347663" algn="l"/>
              </a:tabLst>
            </a:pPr>
            <a:endParaRPr lang="en-US" sz="2000" dirty="0" smtClean="0"/>
          </a:p>
          <a:p>
            <a:pPr marL="347663" indent="-347663" algn="just">
              <a:buFontTx/>
              <a:buChar char="-"/>
              <a:tabLst>
                <a:tab pos="347663" algn="l"/>
              </a:tabLst>
            </a:pPr>
            <a:r>
              <a:rPr lang="en-US" sz="2000" b="1" dirty="0" smtClean="0"/>
              <a:t>Gaya </a:t>
            </a:r>
            <a:r>
              <a:rPr lang="en-US" sz="2000" b="1" dirty="0" err="1" smtClean="0"/>
              <a:t>Kereta</a:t>
            </a:r>
            <a:r>
              <a:rPr lang="en-US" sz="2000" b="1" dirty="0" smtClean="0"/>
              <a:t> (Car, Coach)</a:t>
            </a:r>
          </a:p>
          <a:p>
            <a:pPr marL="347663" indent="-347663" algn="just">
              <a:tabLst>
                <a:tab pos="34766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kereta</a:t>
            </a:r>
            <a:r>
              <a:rPr lang="en-US" sz="2000" dirty="0" smtClean="0"/>
              <a:t> </a:t>
            </a:r>
            <a:r>
              <a:rPr lang="en-US" sz="2000" dirty="0" err="1" smtClean="0"/>
              <a:t>dipengaruhi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bogie </a:t>
            </a:r>
            <a:r>
              <a:rPr lang="en-US" sz="2000" dirty="0" err="1" smtClean="0"/>
              <a:t>dan</a:t>
            </a:r>
            <a:r>
              <a:rPr lang="en-US" sz="2000" dirty="0" smtClean="0"/>
              <a:t> gander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.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kenyamanan</a:t>
            </a:r>
            <a:r>
              <a:rPr lang="en-US" sz="2000" dirty="0" smtClean="0"/>
              <a:t> </a:t>
            </a:r>
            <a:r>
              <a:rPr lang="en-US" sz="2000" dirty="0" err="1" smtClean="0"/>
              <a:t>penumpang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(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dinamis</a:t>
            </a:r>
            <a:r>
              <a:rPr lang="en-US" sz="2000" dirty="0" smtClean="0"/>
              <a:t>)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.</a:t>
            </a:r>
          </a:p>
          <a:p>
            <a:pPr marL="347663" indent="-347663" algn="just">
              <a:tabLst>
                <a:tab pos="347663" algn="l"/>
              </a:tabLst>
            </a:pPr>
            <a:endParaRPr lang="en-US" sz="2000" dirty="0" smtClean="0"/>
          </a:p>
          <a:p>
            <a:pPr marL="347663" indent="-347663" algn="just">
              <a:buFontTx/>
              <a:buChar char="-"/>
              <a:tabLst>
                <a:tab pos="347663" algn="l"/>
              </a:tabLst>
            </a:pPr>
            <a:r>
              <a:rPr lang="en-US" sz="2000" b="1" dirty="0" smtClean="0"/>
              <a:t>Gaya </a:t>
            </a:r>
            <a:r>
              <a:rPr lang="en-US" sz="2000" b="1" dirty="0" err="1" smtClean="0"/>
              <a:t>Gerbong</a:t>
            </a:r>
            <a:r>
              <a:rPr lang="en-US" sz="2000" b="1" dirty="0" smtClean="0"/>
              <a:t> (Wagon)</a:t>
            </a:r>
          </a:p>
          <a:p>
            <a:pPr marL="347663" indent="-347663" algn="just">
              <a:tabLst>
                <a:tab pos="347663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pembebanan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gerbong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lokomotif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kereta</a:t>
            </a:r>
            <a:r>
              <a:rPr lang="en-US" sz="2000" dirty="0" smtClean="0"/>
              <a:t>. </a:t>
            </a: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demikian</a:t>
            </a:r>
            <a:r>
              <a:rPr lang="en-US" sz="2000" dirty="0" smtClean="0"/>
              <a:t>,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 </a:t>
            </a:r>
            <a:r>
              <a:rPr lang="en-US" sz="2000" dirty="0" err="1" smtClean="0"/>
              <a:t>muatan</a:t>
            </a:r>
            <a:r>
              <a:rPr lang="en-US" sz="2000" dirty="0" smtClean="0"/>
              <a:t> </a:t>
            </a:r>
            <a:r>
              <a:rPr lang="en-US" sz="2000" dirty="0" err="1" smtClean="0"/>
              <a:t>gerbong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angkutan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NA DAR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BINA DARMA TEMPLATE</Template>
  <TotalTime>4029</TotalTime>
  <Words>1173</Words>
  <Application>Microsoft Office PowerPoint</Application>
  <PresentationFormat>On-screen Show (4:3)</PresentationFormat>
  <Paragraphs>157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BINA DARMA TEMPLATE</vt:lpstr>
      <vt:lpstr>1_Custom Design</vt:lpstr>
      <vt:lpstr>2_Custom Design</vt:lpstr>
      <vt:lpstr>Custom Design</vt:lpstr>
      <vt:lpstr>Slide 1</vt:lpstr>
      <vt:lpstr>REKAYASA JALAN REL MATERI PEMBELAJARAN</vt:lpstr>
      <vt:lpstr>REKAYASA JALAN REL TUJUAN PEMBELAJARAN</vt:lpstr>
      <vt:lpstr>REKAYASA JALAN REL DAFTAR PUSTAKA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REKAYASA JALAN REL PEMBEBANAN PADA JALAN REL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</dc:creator>
  <cp:lastModifiedBy>User</cp:lastModifiedBy>
  <cp:revision>304</cp:revision>
  <dcterms:created xsi:type="dcterms:W3CDTF">2019-09-24T08:14:54Z</dcterms:created>
  <dcterms:modified xsi:type="dcterms:W3CDTF">2020-02-25T07:52:39Z</dcterms:modified>
</cp:coreProperties>
</file>