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sldIdLst>
    <p:sldId id="256" r:id="rId2"/>
    <p:sldId id="510" r:id="rId3"/>
    <p:sldId id="511" r:id="rId4"/>
    <p:sldId id="512" r:id="rId5"/>
    <p:sldId id="513" r:id="rId6"/>
    <p:sldId id="514" r:id="rId7"/>
    <p:sldId id="575" r:id="rId8"/>
    <p:sldId id="515" r:id="rId9"/>
    <p:sldId id="516" r:id="rId10"/>
    <p:sldId id="517" r:id="rId11"/>
    <p:sldId id="577" r:id="rId12"/>
    <p:sldId id="578" r:id="rId13"/>
    <p:sldId id="519" r:id="rId14"/>
    <p:sldId id="579" r:id="rId15"/>
    <p:sldId id="525" r:id="rId16"/>
    <p:sldId id="526" r:id="rId17"/>
    <p:sldId id="527" r:id="rId18"/>
    <p:sldId id="528" r:id="rId19"/>
    <p:sldId id="529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643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F57360-5157-4EF4-B3B8-6659BF9E8C50}" type="datetimeFigureOut">
              <a:rPr lang="id-ID" smtClean="0"/>
              <a:t>14/10/2019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2E8FA3-4027-4A0F-8F32-B0B67FDAE9D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0950086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2273EA8-B3B7-4507-A577-F5A5E7C38B00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97283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97284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19050" tIns="0" rIns="19050" bIns="0" anchor="b"/>
          <a:lstStyle/>
          <a:p>
            <a:pPr algn="r" eaLnBrk="0" hangingPunct="0"/>
            <a:r>
              <a:rPr lang="en-US" sz="1000" i="1">
                <a:latin typeface="Times New Roman" pitchFamily="18" charset="0"/>
              </a:rPr>
              <a:t>29</a:t>
            </a:r>
          </a:p>
        </p:txBody>
      </p:sp>
      <p:sp>
        <p:nvSpPr>
          <p:cNvPr id="97285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97286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97287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3700" y="692150"/>
            <a:ext cx="6070600" cy="3416300"/>
          </a:xfrm>
          <a:ln w="12700" cap="flat">
            <a:solidFill>
              <a:schemeClr val="tx1"/>
            </a:solidFill>
          </a:ln>
        </p:spPr>
      </p:sp>
      <p:sp>
        <p:nvSpPr>
          <p:cNvPr id="97288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lIns="90488" tIns="44450" rIns="90488" bIns="44450"/>
          <a:lstStyle/>
          <a:p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08D65-D2F8-48F2-A8F3-8CEC8B7B98C8}" type="datetimeFigureOut">
              <a:rPr lang="id-ID" smtClean="0"/>
              <a:t>14/10/2019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255AC-A5D7-4121-B768-5DEB8B2D25F4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2992999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08D65-D2F8-48F2-A8F3-8CEC8B7B98C8}" type="datetimeFigureOut">
              <a:rPr lang="id-ID" smtClean="0"/>
              <a:t>14/10/2019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255AC-A5D7-4121-B768-5DEB8B2D25F4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0679047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08D65-D2F8-48F2-A8F3-8CEC8B7B98C8}" type="datetimeFigureOut">
              <a:rPr lang="id-ID" smtClean="0"/>
              <a:t>14/10/2019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255AC-A5D7-4121-B768-5DEB8B2D25F4}" type="slidenum">
              <a:rPr lang="id-ID" smtClean="0"/>
              <a:t>‹#›</a:t>
            </a:fld>
            <a:endParaRPr lang="id-ID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244878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08D65-D2F8-48F2-A8F3-8CEC8B7B98C8}" type="datetimeFigureOut">
              <a:rPr lang="id-ID" smtClean="0"/>
              <a:t>14/10/2019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255AC-A5D7-4121-B768-5DEB8B2D25F4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134174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08D65-D2F8-48F2-A8F3-8CEC8B7B98C8}" type="datetimeFigureOut">
              <a:rPr lang="id-ID" smtClean="0"/>
              <a:t>14/10/2019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255AC-A5D7-4121-B768-5DEB8B2D25F4}" type="slidenum">
              <a:rPr lang="id-ID" smtClean="0"/>
              <a:t>‹#›</a:t>
            </a:fld>
            <a:endParaRPr lang="id-ID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4253437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08D65-D2F8-48F2-A8F3-8CEC8B7B98C8}" type="datetimeFigureOut">
              <a:rPr lang="id-ID" smtClean="0"/>
              <a:t>14/10/2019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255AC-A5D7-4121-B768-5DEB8B2D25F4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1319101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08D65-D2F8-48F2-A8F3-8CEC8B7B98C8}" type="datetimeFigureOut">
              <a:rPr lang="id-ID" smtClean="0"/>
              <a:t>14/10/2019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255AC-A5D7-4121-B768-5DEB8B2D25F4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3573767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08D65-D2F8-48F2-A8F3-8CEC8B7B98C8}" type="datetimeFigureOut">
              <a:rPr lang="id-ID" smtClean="0"/>
              <a:t>14/10/2019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255AC-A5D7-4121-B768-5DEB8B2D25F4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3871080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08D65-D2F8-48F2-A8F3-8CEC8B7B98C8}" type="datetimeFigureOut">
              <a:rPr lang="id-ID" smtClean="0"/>
              <a:t>14/10/2019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255AC-A5D7-4121-B768-5DEB8B2D25F4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4636556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08D65-D2F8-48F2-A8F3-8CEC8B7B98C8}" type="datetimeFigureOut">
              <a:rPr lang="id-ID" smtClean="0"/>
              <a:t>14/10/2019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255AC-A5D7-4121-B768-5DEB8B2D25F4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9354617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08D65-D2F8-48F2-A8F3-8CEC8B7B98C8}" type="datetimeFigureOut">
              <a:rPr lang="id-ID" smtClean="0"/>
              <a:t>14/10/2019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255AC-A5D7-4121-B768-5DEB8B2D25F4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695750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08D65-D2F8-48F2-A8F3-8CEC8B7B98C8}" type="datetimeFigureOut">
              <a:rPr lang="id-ID" smtClean="0"/>
              <a:t>14/10/2019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255AC-A5D7-4121-B768-5DEB8B2D25F4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7808291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08D65-D2F8-48F2-A8F3-8CEC8B7B98C8}" type="datetimeFigureOut">
              <a:rPr lang="id-ID" smtClean="0"/>
              <a:t>14/10/2019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255AC-A5D7-4121-B768-5DEB8B2D25F4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1552652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08D65-D2F8-48F2-A8F3-8CEC8B7B98C8}" type="datetimeFigureOut">
              <a:rPr lang="id-ID" smtClean="0"/>
              <a:t>14/10/2019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255AC-A5D7-4121-B768-5DEB8B2D25F4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7759167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08D65-D2F8-48F2-A8F3-8CEC8B7B98C8}" type="datetimeFigureOut">
              <a:rPr lang="id-ID" smtClean="0"/>
              <a:t>14/10/2019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255AC-A5D7-4121-B768-5DEB8B2D25F4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7317938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08D65-D2F8-48F2-A8F3-8CEC8B7B98C8}" type="datetimeFigureOut">
              <a:rPr lang="id-ID" smtClean="0"/>
              <a:t>14/10/2019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255AC-A5D7-4121-B768-5DEB8B2D25F4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731101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808D65-D2F8-48F2-A8F3-8CEC8B7B98C8}" type="datetimeFigureOut">
              <a:rPr lang="id-ID" smtClean="0"/>
              <a:t>14/10/2019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EEA255AC-A5D7-4121-B768-5DEB8B2D25F4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8932245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13" Type="http://schemas.openxmlformats.org/officeDocument/2006/relationships/image" Target="../media/image7.wmf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4.wmf"/><Relationship Id="rId12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11" Type="http://schemas.openxmlformats.org/officeDocument/2006/relationships/image" Target="../media/image6.wmf"/><Relationship Id="rId5" Type="http://schemas.openxmlformats.org/officeDocument/2006/relationships/image" Target="../media/image3.wmf"/><Relationship Id="rId10" Type="http://schemas.openxmlformats.org/officeDocument/2006/relationships/oleObject" Target="../embeddings/oleObject5.bin"/><Relationship Id="rId4" Type="http://schemas.openxmlformats.org/officeDocument/2006/relationships/oleObject" Target="../embeddings/oleObject2.bin"/><Relationship Id="rId9" Type="http://schemas.openxmlformats.org/officeDocument/2006/relationships/image" Target="../media/image5.wm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A11542-DB61-468B-91E1-BAA49BC66D0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/>
              <a:t>NETWORKS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3837A4E-A6EA-4A3C-B522-4DF35979BEF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d-ID" dirty="0"/>
              <a:t>Teknik Informatika</a:t>
            </a:r>
          </a:p>
        </p:txBody>
      </p:sp>
    </p:spTree>
    <p:extLst>
      <p:ext uri="{BB962C8B-B14F-4D97-AF65-F5344CB8AC3E}">
        <p14:creationId xmlns:p14="http://schemas.microsoft.com/office/powerpoint/2010/main" val="1374546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1196975"/>
            <a:ext cx="8839200" cy="685800"/>
          </a:xfrm>
          <a:noFill/>
        </p:spPr>
        <p:txBody>
          <a:bodyPr vert="horz" lIns="0" tIns="45720" rIns="0" bIns="45720" rtlCol="0" anchor="ctr">
            <a:normAutofit/>
          </a:bodyPr>
          <a:lstStyle/>
          <a:p>
            <a:r>
              <a:rPr lang="en-US" altLang="zh-TW" sz="2800" b="1">
                <a:ea typeface="新細明體" pitchFamily="18" charset="-120"/>
              </a:rPr>
              <a:t>Communication- Time/Place Framework</a:t>
            </a:r>
            <a:endParaRPr lang="en-US" sz="2800"/>
          </a:p>
        </p:txBody>
      </p:sp>
      <p:sp>
        <p:nvSpPr>
          <p:cNvPr id="46083" name="Rectangle 3"/>
          <p:cNvSpPr>
            <a:spLocks noGrp="1" noChangeArrowheads="1"/>
          </p:cNvSpPr>
          <p:nvPr>
            <p:ph idx="1"/>
          </p:nvPr>
        </p:nvSpPr>
        <p:spPr>
          <a:xfrm>
            <a:off x="2424114" y="2276476"/>
            <a:ext cx="7627937" cy="2314575"/>
          </a:xfrm>
          <a:noFill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zh-TW" b="1">
                <a:ea typeface="新細明體" pitchFamily="18" charset="-120"/>
              </a:rPr>
              <a:t>Same-time/same-place</a:t>
            </a:r>
          </a:p>
          <a:p>
            <a:pPr>
              <a:lnSpc>
                <a:spcPct val="90000"/>
              </a:lnSpc>
            </a:pPr>
            <a:r>
              <a:rPr lang="en-US" altLang="zh-TW" b="1">
                <a:ea typeface="新細明體" pitchFamily="18" charset="-120"/>
              </a:rPr>
              <a:t>Same-time/different-place</a:t>
            </a:r>
          </a:p>
          <a:p>
            <a:pPr>
              <a:lnSpc>
                <a:spcPct val="90000"/>
              </a:lnSpc>
            </a:pPr>
            <a:r>
              <a:rPr lang="en-US" altLang="zh-TW" b="1">
                <a:ea typeface="新細明體" pitchFamily="18" charset="-120"/>
              </a:rPr>
              <a:t>Different-time/same-place</a:t>
            </a:r>
          </a:p>
          <a:p>
            <a:pPr>
              <a:lnSpc>
                <a:spcPct val="90000"/>
              </a:lnSpc>
            </a:pPr>
            <a:r>
              <a:rPr lang="en-US" altLang="zh-TW" b="1">
                <a:ea typeface="新細明體" pitchFamily="18" charset="-120"/>
              </a:rPr>
              <a:t>Different-time/different-place</a:t>
            </a:r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1828801" y="357188"/>
            <a:ext cx="8410575" cy="1143000"/>
          </a:xfrm>
          <a:noFill/>
        </p:spPr>
        <p:txBody>
          <a:bodyPr vert="horz" lIns="0" tIns="45720" rIns="0" bIns="45720" rtlCol="0" anchor="ctr">
            <a:normAutofit/>
          </a:bodyPr>
          <a:lstStyle/>
          <a:p>
            <a:r>
              <a:rPr lang="en-US" altLang="zh-TW" b="1">
                <a:ea typeface="新細明體" pitchFamily="18" charset="-120"/>
              </a:rPr>
              <a:t>Collaboration </a:t>
            </a:r>
            <a:r>
              <a:rPr lang="en-US" altLang="zh-TW" sz="2400" b="1">
                <a:ea typeface="新細明體" pitchFamily="18" charset="-120"/>
              </a:rPr>
              <a:t>– Tools (Groupware)</a:t>
            </a:r>
            <a:r>
              <a:rPr lang="en-US" altLang="zh-TW">
                <a:ea typeface="新細明體" pitchFamily="18" charset="-120"/>
              </a:rPr>
              <a:t> </a:t>
            </a:r>
            <a:endParaRPr lang="en-US"/>
          </a:p>
        </p:txBody>
      </p:sp>
      <p:sp>
        <p:nvSpPr>
          <p:cNvPr id="47107" name="Rectangle 4"/>
          <p:cNvSpPr>
            <a:spLocks noChangeArrowheads="1"/>
          </p:cNvSpPr>
          <p:nvPr/>
        </p:nvSpPr>
        <p:spPr bwMode="auto">
          <a:xfrm>
            <a:off x="2024064" y="1928814"/>
            <a:ext cx="7991475" cy="354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altLang="zh-TW" sz="2800">
                <a:latin typeface="Aharoni" pitchFamily="2" charset="-79"/>
                <a:ea typeface="新細明體" pitchFamily="18" charset="-120"/>
                <a:cs typeface="Aharoni" pitchFamily="2" charset="-79"/>
              </a:rPr>
              <a:t>Produk-2 Software yang mensuport grup dari orang-2 yang berbagi tugas atau sasaran umum yang sama dan yang berkolaborasi dalam pencapaiannya.</a:t>
            </a:r>
          </a:p>
          <a:p>
            <a:pPr eaLnBrk="0" hangingPunct="0"/>
            <a:r>
              <a:rPr lang="en-US" altLang="zh-TW" sz="2800">
                <a:solidFill>
                  <a:schemeClr val="accent1"/>
                </a:solidFill>
                <a:latin typeface="Aharoni" pitchFamily="2" charset="-79"/>
                <a:ea typeface="新細明體" pitchFamily="18" charset="-120"/>
                <a:cs typeface="Aharoni" pitchFamily="2" charset="-79"/>
              </a:rPr>
              <a:t>Groupware</a:t>
            </a:r>
            <a:r>
              <a:rPr lang="en-US" altLang="zh-TW" sz="2800">
                <a:latin typeface="Aharoni" pitchFamily="2" charset="-79"/>
                <a:ea typeface="新細明體" pitchFamily="18" charset="-120"/>
                <a:cs typeface="Aharoni" pitchFamily="2" charset="-79"/>
              </a:rPr>
              <a:t> termasuk penggunaan networks / jejaring untuk berhubungan dengan orang-2, meskipun orang-2 tersebut dalam satu ruangan yang sama.</a:t>
            </a:r>
            <a:endParaRPr lang="en-US" sz="2800">
              <a:latin typeface="Aharoni" pitchFamily="2" charset="-79"/>
              <a:ea typeface="新細明體" pitchFamily="18" charset="-120"/>
              <a:cs typeface="Aharoni" pitchFamily="2" charset="-79"/>
            </a:endParaRPr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1828801" y="357188"/>
            <a:ext cx="8410575" cy="1143000"/>
          </a:xfrm>
          <a:noFill/>
        </p:spPr>
        <p:txBody>
          <a:bodyPr vert="horz" lIns="0" tIns="45720" rIns="0" bIns="45720" rtlCol="0" anchor="ctr">
            <a:normAutofit/>
          </a:bodyPr>
          <a:lstStyle/>
          <a:p>
            <a:r>
              <a:rPr lang="en-US" altLang="zh-TW" b="1">
                <a:ea typeface="新細明體" pitchFamily="18" charset="-120"/>
              </a:rPr>
              <a:t>Collaboration </a:t>
            </a:r>
            <a:r>
              <a:rPr lang="en-US" altLang="zh-TW" sz="2400" b="1">
                <a:ea typeface="新細明體" pitchFamily="18" charset="-120"/>
              </a:rPr>
              <a:t>– Tools (Groupware)</a:t>
            </a:r>
            <a:r>
              <a:rPr lang="en-US" altLang="zh-TW">
                <a:ea typeface="新細明體" pitchFamily="18" charset="-120"/>
              </a:rPr>
              <a:t> </a:t>
            </a:r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idx="1"/>
          </p:nvPr>
        </p:nvSpPr>
        <p:spPr>
          <a:xfrm>
            <a:off x="1809750" y="1428750"/>
            <a:ext cx="8572500" cy="4929188"/>
          </a:xfrm>
          <a:noFill/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zh-TW" sz="2400" b="1">
                <a:ea typeface="新細明體" pitchFamily="18" charset="-120"/>
              </a:rPr>
              <a:t>Electronic Meeting Systems </a:t>
            </a:r>
            <a:r>
              <a:rPr lang="en-US" altLang="zh-TW" sz="2400">
                <a:ea typeface="新細明體" pitchFamily="18" charset="-120"/>
              </a:rPr>
              <a:t>untuk memfasilitasi rapat temu muka dalam satu ruang rapat.</a:t>
            </a:r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altLang="zh-TW" sz="2400" b="1">
                <a:ea typeface="新細明體" pitchFamily="18" charset="-120"/>
              </a:rPr>
              <a:t>Electronic Teleconferencing (</a:t>
            </a:r>
            <a:r>
              <a:rPr lang="en-US" altLang="zh-TW" sz="2400" i="1">
                <a:ea typeface="新細明體" pitchFamily="18" charset="-120"/>
              </a:rPr>
              <a:t>Teleconferencing</a:t>
            </a:r>
            <a:r>
              <a:rPr lang="en-US" altLang="zh-TW" sz="2400" b="1">
                <a:ea typeface="新細明體" pitchFamily="18" charset="-120"/>
              </a:rPr>
              <a:t>)</a:t>
            </a:r>
            <a:r>
              <a:rPr lang="en-US" altLang="zh-TW" sz="2400">
                <a:ea typeface="新細明體" pitchFamily="18" charset="-120"/>
              </a:rPr>
              <a:t> adalah penggunaan electronic communication yang memungkinkan dua atau lebih orang pada lokasi yang berbeda melakukan satu konferensi secara simultan.</a:t>
            </a:r>
            <a:endParaRPr lang="en-US" altLang="zh-TW" sz="2400" b="1">
              <a:ea typeface="新細明體" pitchFamily="18" charset="-120"/>
            </a:endParaRPr>
          </a:p>
          <a:p>
            <a:pPr lvl="1">
              <a:lnSpc>
                <a:spcPct val="80000"/>
              </a:lnSpc>
            </a:pPr>
            <a:r>
              <a:rPr lang="en-US" altLang="zh-TW" b="1">
                <a:ea typeface="新細明體" pitchFamily="18" charset="-120"/>
              </a:rPr>
              <a:t>Video Teleconferencing </a:t>
            </a:r>
            <a:r>
              <a:rPr lang="en-US" altLang="zh-TW">
                <a:ea typeface="新細明體" pitchFamily="18" charset="-120"/>
              </a:rPr>
              <a:t> (</a:t>
            </a:r>
            <a:r>
              <a:rPr lang="en-US" altLang="zh-TW" i="1">
                <a:ea typeface="新細明體" pitchFamily="18" charset="-120"/>
              </a:rPr>
              <a:t>videoconference</a:t>
            </a:r>
            <a:r>
              <a:rPr lang="en-US" altLang="zh-TW">
                <a:ea typeface="新細明體" pitchFamily="18" charset="-120"/>
              </a:rPr>
              <a:t>),</a:t>
            </a:r>
            <a:r>
              <a:rPr lang="en-US" altLang="zh-TW" b="1">
                <a:ea typeface="新細明體" pitchFamily="18" charset="-120"/>
              </a:rPr>
              <a:t> </a:t>
            </a:r>
            <a:r>
              <a:rPr lang="en-US" altLang="zh-TW">
                <a:ea typeface="新細明體" pitchFamily="18" charset="-120"/>
              </a:rPr>
              <a:t>peserta di satu lokasi dapat melihat peserta lain di lokasi yang berbeda. Data (</a:t>
            </a:r>
            <a:r>
              <a:rPr lang="en-US" altLang="zh-TW" b="1">
                <a:ea typeface="新細明體" pitchFamily="18" charset="-120"/>
              </a:rPr>
              <a:t>data conferencing)</a:t>
            </a:r>
            <a:r>
              <a:rPr lang="en-US" altLang="zh-TW">
                <a:ea typeface="新細明體" pitchFamily="18" charset="-120"/>
              </a:rPr>
              <a:t> dapat juga dikirim bersamaan dengan suara dan gambar memungkinkan mereka untuk bekerja pada dokumen secara bersama-sama.</a:t>
            </a:r>
            <a:endParaRPr lang="en-US" altLang="zh-TW" b="1">
              <a:ea typeface="新細明體" pitchFamily="18" charset="-120"/>
            </a:endParaRPr>
          </a:p>
          <a:p>
            <a:pPr lvl="1">
              <a:lnSpc>
                <a:spcPct val="80000"/>
              </a:lnSpc>
            </a:pPr>
            <a:r>
              <a:rPr lang="en-US" altLang="zh-TW" b="1">
                <a:ea typeface="新細明體" pitchFamily="18" charset="-120"/>
              </a:rPr>
              <a:t>Web Conferencing </a:t>
            </a:r>
            <a:r>
              <a:rPr lang="en-US" altLang="zh-TW">
                <a:ea typeface="新細明體" pitchFamily="18" charset="-120"/>
              </a:rPr>
              <a:t>adalah Videoconferencing yang hanya dilakukan dengan menggunakan Internet</a:t>
            </a:r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1905000" y="1268414"/>
            <a:ext cx="8763000" cy="530225"/>
          </a:xfrm>
          <a:noFill/>
        </p:spPr>
        <p:txBody>
          <a:bodyPr vert="horz" lIns="0" tIns="45720" rIns="0" bIns="45720" rtlCol="0" anchor="ctr">
            <a:normAutofit/>
          </a:bodyPr>
          <a:lstStyle/>
          <a:p>
            <a:r>
              <a:rPr lang="en-US" altLang="zh-TW" sz="2800" b="1">
                <a:ea typeface="新細明體" pitchFamily="18" charset="-120"/>
              </a:rPr>
              <a:t>Telecommuting</a:t>
            </a:r>
            <a:r>
              <a:rPr lang="en-US" altLang="zh-TW" sz="2400" b="1">
                <a:ea typeface="新細明體" pitchFamily="18" charset="-120"/>
              </a:rPr>
              <a:t> </a:t>
            </a:r>
            <a:r>
              <a:rPr lang="en-US" altLang="zh-TW" sz="1800" b="1">
                <a:ea typeface="新細明體" pitchFamily="18" charset="-120"/>
              </a:rPr>
              <a:t>– Web-based Application</a:t>
            </a:r>
            <a:endParaRPr lang="en-US" sz="1800" b="1"/>
          </a:p>
        </p:txBody>
      </p:sp>
      <p:sp>
        <p:nvSpPr>
          <p:cNvPr id="49155" name="Rectangle 4"/>
          <p:cNvSpPr>
            <a:spLocks noChangeArrowheads="1"/>
          </p:cNvSpPr>
          <p:nvPr/>
        </p:nvSpPr>
        <p:spPr bwMode="auto">
          <a:xfrm>
            <a:off x="2495550" y="2205038"/>
            <a:ext cx="7848600" cy="324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en-US" altLang="zh-TW" sz="3200" b="1">
                <a:solidFill>
                  <a:srgbClr val="FF0000"/>
                </a:solidFill>
                <a:latin typeface="Verdana" pitchFamily="34" charset="0"/>
                <a:ea typeface="新細明體" pitchFamily="18" charset="-120"/>
              </a:rPr>
              <a:t>Telecommuting</a:t>
            </a:r>
            <a:r>
              <a:rPr lang="en-US" altLang="zh-TW" sz="3200">
                <a:solidFill>
                  <a:srgbClr val="FF0000"/>
                </a:solidFill>
                <a:latin typeface="Verdana" pitchFamily="34" charset="0"/>
                <a:ea typeface="新細明體" pitchFamily="18" charset="-120"/>
              </a:rPr>
              <a:t>,</a:t>
            </a:r>
            <a:r>
              <a:rPr lang="en-US" altLang="zh-TW" sz="3200">
                <a:latin typeface="Verdana" pitchFamily="34" charset="0"/>
                <a:ea typeface="新細明體" pitchFamily="18" charset="-120"/>
              </a:rPr>
              <a:t> atau </a:t>
            </a:r>
            <a:r>
              <a:rPr lang="en-US" altLang="zh-TW" sz="3200" i="1">
                <a:latin typeface="Verdana" pitchFamily="34" charset="0"/>
                <a:ea typeface="新細明體" pitchFamily="18" charset="-120"/>
              </a:rPr>
              <a:t>teleworking,</a:t>
            </a:r>
            <a:r>
              <a:rPr lang="en-US" altLang="zh-TW" sz="3200">
                <a:latin typeface="Verdana" pitchFamily="34" charset="0"/>
                <a:ea typeface="新細明體" pitchFamily="18" charset="-120"/>
              </a:rPr>
              <a:t> merujuk pada susunan dimana para pegawai dapat bekerja dirumah, pada lokasi pelanngan, ditempat kerja khusus atau dalamperjalanan umumnya menggunakan komputer terhubung ke tempat dimana dia dipekerjakan</a:t>
            </a:r>
            <a:r>
              <a:rPr lang="en-US" altLang="zh-TW" sz="2800">
                <a:latin typeface="Verdana" pitchFamily="34" charset="0"/>
                <a:ea typeface="新細明體" pitchFamily="18" charset="-120"/>
              </a:rPr>
              <a:t>. </a:t>
            </a:r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1905000" y="1268414"/>
            <a:ext cx="8763000" cy="530225"/>
          </a:xfrm>
          <a:noFill/>
        </p:spPr>
        <p:txBody>
          <a:bodyPr vert="horz" lIns="0" tIns="45720" rIns="0" bIns="45720" rtlCol="0" anchor="ctr">
            <a:normAutofit/>
          </a:bodyPr>
          <a:lstStyle/>
          <a:p>
            <a:r>
              <a:rPr lang="en-US" altLang="zh-TW" sz="2800" b="1">
                <a:ea typeface="新細明體" pitchFamily="18" charset="-120"/>
              </a:rPr>
              <a:t>Telecommuting</a:t>
            </a:r>
            <a:r>
              <a:rPr lang="en-US" altLang="zh-TW" sz="2400" b="1">
                <a:ea typeface="新細明體" pitchFamily="18" charset="-120"/>
              </a:rPr>
              <a:t> </a:t>
            </a:r>
            <a:r>
              <a:rPr lang="en-US" altLang="zh-TW" sz="1800" b="1">
                <a:ea typeface="新細明體" pitchFamily="18" charset="-120"/>
              </a:rPr>
              <a:t>– Web-based Application</a:t>
            </a:r>
            <a:endParaRPr lang="en-US" sz="1800" b="1"/>
          </a:p>
        </p:txBody>
      </p:sp>
      <p:sp>
        <p:nvSpPr>
          <p:cNvPr id="50179" name="Rectangle 3"/>
          <p:cNvSpPr>
            <a:spLocks noGrp="1" noChangeArrowheads="1"/>
          </p:cNvSpPr>
          <p:nvPr>
            <p:ph idx="1"/>
          </p:nvPr>
        </p:nvSpPr>
        <p:spPr>
          <a:xfrm>
            <a:off x="1881188" y="1714501"/>
            <a:ext cx="8526462" cy="4786313"/>
          </a:xfrm>
          <a:noFill/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zh-TW">
                <a:ea typeface="新細明體" pitchFamily="18" charset="-120"/>
              </a:rPr>
              <a:t>Banyak manfaat dan keuntungan yang didapatkan bagi pegawai itu sendiri, perusahaan dan masyarakat. Yang paling utama adalah meningkatnya produktivitas </a:t>
            </a:r>
          </a:p>
          <a:p>
            <a:pPr>
              <a:lnSpc>
                <a:spcPct val="80000"/>
              </a:lnSpc>
            </a:pPr>
            <a:r>
              <a:rPr lang="en-US" altLang="zh-TW">
                <a:ea typeface="新細明體" pitchFamily="18" charset="-120"/>
              </a:rPr>
              <a:t>Kerugian bagipegawai adalah perasaan terisolir, kehilanagn manfaat sampingan, tidak ada tempat kerja nyata, kurang sosialisasi.  </a:t>
            </a:r>
          </a:p>
          <a:p>
            <a:pPr>
              <a:lnSpc>
                <a:spcPct val="80000"/>
              </a:lnSpc>
            </a:pPr>
            <a:r>
              <a:rPr lang="en-US" altLang="zh-TW">
                <a:ea typeface="新細明體" pitchFamily="18" charset="-120"/>
              </a:rPr>
              <a:t>Kerugian bagi yang mempekerjakan adalah kesulitan mensupervisi pekerjaan, potensi masalas keamanan data, biaya pelatihan, dan biaya tinggi peralatan dan perawatan rumah </a:t>
            </a:r>
            <a:r>
              <a:rPr lang="en-US" altLang="zh-TW" i="1">
                <a:ea typeface="新細明體" pitchFamily="18" charset="-120"/>
              </a:rPr>
              <a:t>telecommuters</a:t>
            </a:r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 Jenis-Jenis Networks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b="1"/>
              <a:t>Computer network </a:t>
            </a:r>
            <a:r>
              <a:rPr lang="en-US"/>
              <a:t>merupakan sistem yang mengkoneksikan berbagai komponen hardware dalam satu unit komputer melalui media komunikasi untuk transmisi data di dalamnya. </a:t>
            </a:r>
          </a:p>
          <a:p>
            <a:r>
              <a:rPr lang="en-US" b="1"/>
              <a:t>Local area network (LAN)</a:t>
            </a:r>
            <a:r>
              <a:rPr lang="en-US"/>
              <a:t> sistem yang mengkoneksikan dua atau lebih perangkat komputer dalam suatu wilayah terbatas dengan radius 100m-2 km.</a:t>
            </a:r>
            <a:endParaRPr lang="en-US" b="1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1919288" y="981075"/>
            <a:ext cx="8229600" cy="1143000"/>
          </a:xfrm>
          <a:noFill/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 b="1"/>
              <a:t>ELEMEN KUNCI DARI</a:t>
            </a:r>
            <a:br>
              <a:rPr lang="en-US" sz="2400" b="1"/>
            </a:br>
            <a:r>
              <a:rPr lang="en-US" sz="2400" b="1"/>
              <a:t>TELEKOMUNIKASI DAN NETWORKING</a:t>
            </a:r>
          </a:p>
        </p:txBody>
      </p:sp>
      <p:sp>
        <p:nvSpPr>
          <p:cNvPr id="52228" name="Rectangle 5"/>
          <p:cNvSpPr>
            <a:spLocks noGrp="1" noChangeArrowheads="1"/>
          </p:cNvSpPr>
          <p:nvPr>
            <p:ph idx="1"/>
          </p:nvPr>
        </p:nvSpPr>
        <p:spPr>
          <a:xfrm>
            <a:off x="1919288" y="2997200"/>
            <a:ext cx="8177212" cy="2789238"/>
          </a:xfrm>
          <a:noFill/>
        </p:spPr>
        <p:txBody>
          <a:bodyPr vert="horz" lIns="90488" tIns="44450" rIns="90488" bIns="44450" rtlCol="0">
            <a:normAutofit lnSpcReduction="10000"/>
          </a:bodyPr>
          <a:lstStyle/>
          <a:p>
            <a:pPr marL="609600" indent="-609600">
              <a:tabLst>
                <a:tab pos="457200" algn="l"/>
              </a:tabLst>
            </a:pPr>
            <a:r>
              <a:rPr lang="en-US" sz="1800" b="1"/>
              <a:t>Local Area Networks</a:t>
            </a:r>
          </a:p>
          <a:p>
            <a:pPr marL="990600" lvl="1" indent="-646113">
              <a:tabLst>
                <a:tab pos="457200" algn="l"/>
              </a:tabLst>
            </a:pPr>
            <a:r>
              <a:rPr lang="en-US" sz="1800"/>
              <a:t>Biasanya dimiliki oleh satu organisasi</a:t>
            </a:r>
          </a:p>
          <a:p>
            <a:pPr marL="990600" lvl="1" indent="-646113">
              <a:tabLst>
                <a:tab pos="457200" algn="l"/>
              </a:tabLst>
            </a:pPr>
            <a:r>
              <a:rPr lang="en-US" sz="1800"/>
              <a:t>Beroperasi  dalam jangkauan area (100m-2km) persegi</a:t>
            </a:r>
          </a:p>
          <a:p>
            <a:pPr marL="990600" lvl="1" indent="-646113">
              <a:tabLst>
                <a:tab pos="457200" algn="l"/>
              </a:tabLst>
            </a:pPr>
            <a:r>
              <a:rPr lang="en-US" sz="1800"/>
              <a:t>Terdiri dari sejumlah perangkat pintar (intelligent devices), seperti microcomputers, yang dapat memproses data berbasis hubungan  </a:t>
            </a:r>
            <a:r>
              <a:rPr lang="en-US" sz="1800" i="1"/>
              <a:t>personil ke personil perusahaan. </a:t>
            </a:r>
          </a:p>
          <a:p>
            <a:pPr marL="990600" lvl="1" indent="-646113">
              <a:tabLst>
                <a:tab pos="457200" algn="l"/>
              </a:tabLst>
            </a:pPr>
            <a:r>
              <a:rPr lang="en-US" sz="1800"/>
              <a:t>Tidak ada suku cadang sistem  telephone, memiliki perkabelan sendiri.</a:t>
            </a:r>
            <a:r>
              <a:rPr lang="en-US" sz="1700" b="1"/>
              <a:t>       </a:t>
            </a:r>
            <a:endParaRPr lang="en-US" sz="1700" i="1"/>
          </a:p>
        </p:txBody>
      </p:sp>
      <p:sp>
        <p:nvSpPr>
          <p:cNvPr id="52227" name="Text Box 3"/>
          <p:cNvSpPr txBox="1">
            <a:spLocks noChangeArrowheads="1"/>
          </p:cNvSpPr>
          <p:nvPr/>
        </p:nvSpPr>
        <p:spPr bwMode="auto">
          <a:xfrm>
            <a:off x="2063751" y="1989138"/>
            <a:ext cx="281146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latin typeface="Times New Roman" pitchFamily="18" charset="0"/>
              </a:rPr>
              <a:t>Tipe-2</a:t>
            </a:r>
            <a:r>
              <a:rPr lang="en-US" sz="2800" b="1">
                <a:solidFill>
                  <a:srgbClr val="FFFF00"/>
                </a:solidFill>
                <a:latin typeface="Times New Roman" pitchFamily="18" charset="0"/>
              </a:rPr>
              <a:t>  </a:t>
            </a:r>
            <a:r>
              <a:rPr lang="en-US" sz="2800" b="1">
                <a:latin typeface="Times New Roman" pitchFamily="18" charset="0"/>
              </a:rPr>
              <a:t>Networks</a:t>
            </a:r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2063750" y="1125538"/>
            <a:ext cx="8229600" cy="1143000"/>
          </a:xfrm>
          <a:noFill/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 b="1"/>
              <a:t>ELEMEN KUNCI DARI</a:t>
            </a:r>
            <a:br>
              <a:rPr lang="en-US" sz="2400" b="1"/>
            </a:br>
            <a:r>
              <a:rPr lang="en-US" sz="2400" b="1"/>
              <a:t>TELEKOMUNIKASI DAN NETWORKING</a:t>
            </a:r>
          </a:p>
        </p:txBody>
      </p:sp>
      <p:sp>
        <p:nvSpPr>
          <p:cNvPr id="53251" name="Rectangle 4"/>
          <p:cNvSpPr>
            <a:spLocks noGrp="1" noChangeArrowheads="1"/>
          </p:cNvSpPr>
          <p:nvPr>
            <p:ph idx="1"/>
          </p:nvPr>
        </p:nvSpPr>
        <p:spPr>
          <a:xfrm>
            <a:off x="1992313" y="3141663"/>
            <a:ext cx="8382000" cy="2438400"/>
          </a:xfrm>
          <a:noFill/>
        </p:spPr>
        <p:txBody>
          <a:bodyPr vert="horz" lIns="90488" tIns="44450" rIns="90488" bIns="44450" rtlCol="0">
            <a:normAutofit fontScale="85000" lnSpcReduction="20000"/>
          </a:bodyPr>
          <a:lstStyle/>
          <a:p>
            <a:pPr marL="609600" indent="-609600">
              <a:tabLst>
                <a:tab pos="457200" algn="l"/>
              </a:tabLst>
            </a:pPr>
            <a:r>
              <a:rPr lang="en-US" sz="1800" b="1"/>
              <a:t>Wireless LAN</a:t>
            </a:r>
          </a:p>
          <a:p>
            <a:pPr marL="990600" lvl="1" indent="-646113">
              <a:tabLst>
                <a:tab pos="457200" algn="l"/>
              </a:tabLst>
            </a:pPr>
            <a:r>
              <a:rPr lang="en-US" sz="1800"/>
              <a:t>Dikenal dengan Wi-Fi (wireless fidelity / keakuratan tanpa kabel))</a:t>
            </a:r>
          </a:p>
          <a:p>
            <a:pPr marL="990600" lvl="1" indent="-646113">
              <a:tabLst>
                <a:tab pos="457200" algn="l"/>
              </a:tabLst>
            </a:pPr>
            <a:r>
              <a:rPr lang="en-US" sz="1800"/>
              <a:t>Bertumbuh dalam penggunaannya untuk  perusahaan dan perumahan</a:t>
            </a:r>
          </a:p>
          <a:p>
            <a:pPr marL="990600" lvl="1" indent="-646113">
              <a:tabLst>
                <a:tab pos="457200" algn="l"/>
              </a:tabLst>
            </a:pPr>
            <a:r>
              <a:rPr lang="en-US" sz="1800"/>
              <a:t>Menggunakan IEEE  802.11 standards dengan  </a:t>
            </a:r>
            <a:r>
              <a:rPr lang="en-US" sz="1800" i="1"/>
              <a:t>shared Ethernet design</a:t>
            </a:r>
            <a:r>
              <a:rPr lang="en-US" sz="1800"/>
              <a:t> </a:t>
            </a:r>
          </a:p>
          <a:p>
            <a:pPr marL="990600" lvl="1" indent="-646113">
              <a:tabLst>
                <a:tab pos="457200" algn="l"/>
              </a:tabLst>
            </a:pPr>
            <a:r>
              <a:rPr lang="en-US" sz="1800"/>
              <a:t>Membutuhkan penggunaan </a:t>
            </a:r>
            <a:r>
              <a:rPr lang="en-US" sz="1800" i="1"/>
              <a:t>wireless network interface card</a:t>
            </a:r>
            <a:r>
              <a:rPr lang="en-US" sz="1800"/>
              <a:t> (NIC)</a:t>
            </a:r>
          </a:p>
          <a:p>
            <a:pPr marL="990600" lvl="1" indent="-646113">
              <a:tabLst>
                <a:tab pos="457200" algn="l"/>
              </a:tabLst>
            </a:pPr>
            <a:r>
              <a:rPr lang="en-US" sz="1800"/>
              <a:t>Wireless Access Point (WAP) – radio transceiver yang bertindak sebagai sebuah hub (penghubung percabangan)</a:t>
            </a:r>
            <a:endParaRPr lang="en-US" sz="1700"/>
          </a:p>
          <a:p>
            <a:pPr marL="609600" indent="-609600">
              <a:buNone/>
              <a:tabLst>
                <a:tab pos="457200" algn="l"/>
              </a:tabLst>
            </a:pPr>
            <a:r>
              <a:rPr lang="en-US" sz="1800" b="1"/>
              <a:t>       </a:t>
            </a:r>
            <a:endParaRPr lang="en-US" sz="1800" i="1"/>
          </a:p>
        </p:txBody>
      </p:sp>
      <p:sp>
        <p:nvSpPr>
          <p:cNvPr id="53252" name="Text Box 5"/>
          <p:cNvSpPr txBox="1">
            <a:spLocks noChangeArrowheads="1"/>
          </p:cNvSpPr>
          <p:nvPr/>
        </p:nvSpPr>
        <p:spPr bwMode="auto">
          <a:xfrm>
            <a:off x="1992314" y="2420938"/>
            <a:ext cx="28416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i="1">
                <a:latin typeface="Times New Roman" pitchFamily="18" charset="0"/>
              </a:rPr>
              <a:t>Local Area Networks</a:t>
            </a:r>
          </a:p>
        </p:txBody>
      </p:sp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5" name="Rectangle 2"/>
          <p:cNvSpPr>
            <a:spLocks noChangeArrowheads="1"/>
          </p:cNvSpPr>
          <p:nvPr/>
        </p:nvSpPr>
        <p:spPr bwMode="auto">
          <a:xfrm>
            <a:off x="2209800" y="64008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2056" name="Rectangle 3"/>
          <p:cNvSpPr>
            <a:spLocks noChangeArrowheads="1"/>
          </p:cNvSpPr>
          <p:nvPr/>
        </p:nvSpPr>
        <p:spPr bwMode="auto">
          <a:xfrm>
            <a:off x="4648200" y="64008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2057" name="Rectangle 4"/>
          <p:cNvSpPr>
            <a:spLocks noGrp="1" noChangeArrowheads="1"/>
          </p:cNvSpPr>
          <p:nvPr>
            <p:ph type="title"/>
          </p:nvPr>
        </p:nvSpPr>
        <p:spPr>
          <a:xfrm>
            <a:off x="2135188" y="2852738"/>
            <a:ext cx="7772400" cy="1143000"/>
          </a:xfrm>
          <a:noFill/>
        </p:spPr>
        <p:txBody>
          <a:bodyPr vert="horz" lIns="90488" tIns="44450" rIns="90488" bIns="44450" rtlCol="0" anchor="b">
            <a:normAutofit/>
          </a:bodyPr>
          <a:lstStyle/>
          <a:p>
            <a:r>
              <a:rPr lang="en-US" sz="900"/>
              <a:t> </a:t>
            </a:r>
          </a:p>
        </p:txBody>
      </p:sp>
      <p:sp>
        <p:nvSpPr>
          <p:cNvPr id="2058" name="Rectangle 5"/>
          <p:cNvSpPr>
            <a:spLocks noGrp="1" noChangeArrowheads="1"/>
          </p:cNvSpPr>
          <p:nvPr>
            <p:ph idx="1"/>
          </p:nvPr>
        </p:nvSpPr>
        <p:spPr>
          <a:xfrm>
            <a:off x="2632076" y="3824288"/>
            <a:ext cx="6778625" cy="1498600"/>
          </a:xfrm>
          <a:noFill/>
        </p:spPr>
        <p:txBody>
          <a:bodyPr vert="horz" lIns="90488" tIns="44450" rIns="90488" bIns="44450" rtlCol="0">
            <a:normAutofit/>
          </a:bodyPr>
          <a:lstStyle/>
          <a:p>
            <a:pPr algn="ctr">
              <a:buFontTx/>
              <a:buNone/>
            </a:pPr>
            <a:r>
              <a:rPr lang="en-US" sz="1000"/>
              <a:t> </a:t>
            </a:r>
          </a:p>
        </p:txBody>
      </p:sp>
      <p:graphicFrame>
        <p:nvGraphicFramePr>
          <p:cNvPr id="2050" name="Object 2">
            <a:hlinkClick r:id="" action="ppaction://ole?verb=0"/>
          </p:cNvPr>
          <p:cNvGraphicFramePr>
            <a:graphicFrameLocks/>
          </p:cNvGraphicFramePr>
          <p:nvPr/>
        </p:nvGraphicFramePr>
        <p:xfrm>
          <a:off x="3062288" y="1076325"/>
          <a:ext cx="292100" cy="984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" name="Clip" r:id="rId4" imgW="1344600" imgH="4516200" progId="MS_ClipArt_Gallery.2">
                  <p:embed/>
                </p:oleObj>
              </mc:Choice>
              <mc:Fallback>
                <p:oleObj name="Clip" r:id="rId4" imgW="1344600" imgH="4516200" progId="MS_ClipArt_Gallery.2">
                  <p:embed/>
                  <p:pic>
                    <p:nvPicPr>
                      <p:cNvPr id="2050" name="Object 2">
                        <a:hlinkClick r:id="" action="ppaction://ole?verb=0"/>
                      </p:cNvPr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62288" y="1076325"/>
                        <a:ext cx="292100" cy="984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1" name="Object 3">
            <a:hlinkClick r:id="" action="ppaction://ole?verb=0"/>
          </p:cNvPr>
          <p:cNvGraphicFramePr>
            <a:graphicFrameLocks/>
          </p:cNvGraphicFramePr>
          <p:nvPr/>
        </p:nvGraphicFramePr>
        <p:xfrm>
          <a:off x="3062288" y="3743325"/>
          <a:ext cx="292100" cy="984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6" name="Clip" r:id="rId6" imgW="1344600" imgH="4516200" progId="MS_ClipArt_Gallery.2">
                  <p:embed/>
                </p:oleObj>
              </mc:Choice>
              <mc:Fallback>
                <p:oleObj name="Clip" r:id="rId6" imgW="1344600" imgH="4516200" progId="MS_ClipArt_Gallery.2">
                  <p:embed/>
                  <p:pic>
                    <p:nvPicPr>
                      <p:cNvPr id="2051" name="Object 3">
                        <a:hlinkClick r:id="" action="ppaction://ole?verb=0"/>
                      </p:cNvPr>
                      <p:cNvPicPr>
                        <a:picLocks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62288" y="3743325"/>
                        <a:ext cx="292100" cy="984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2" name="Object 4">
            <a:hlinkClick r:id="" action="ppaction://ole?verb=0"/>
          </p:cNvPr>
          <p:cNvGraphicFramePr>
            <a:graphicFrameLocks/>
          </p:cNvGraphicFramePr>
          <p:nvPr/>
        </p:nvGraphicFramePr>
        <p:xfrm>
          <a:off x="2944813" y="2471738"/>
          <a:ext cx="423862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7" name="Clip" r:id="rId8" imgW="1428480" imgH="3433680" progId="MS_ClipArt_Gallery.2">
                  <p:embed/>
                </p:oleObj>
              </mc:Choice>
              <mc:Fallback>
                <p:oleObj name="Clip" r:id="rId8" imgW="1428480" imgH="3433680" progId="MS_ClipArt_Gallery.2">
                  <p:embed/>
                  <p:pic>
                    <p:nvPicPr>
                      <p:cNvPr id="2052" name="Object 4">
                        <a:hlinkClick r:id="" action="ppaction://ole?verb=0"/>
                      </p:cNvPr>
                      <p:cNvPicPr>
                        <a:picLocks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44813" y="2471738"/>
                        <a:ext cx="423862" cy="83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3" name="Object 5">
            <a:hlinkClick r:id="" action="ppaction://ole?verb=0"/>
          </p:cNvPr>
          <p:cNvGraphicFramePr>
            <a:graphicFrameLocks/>
          </p:cNvGraphicFramePr>
          <p:nvPr/>
        </p:nvGraphicFramePr>
        <p:xfrm>
          <a:off x="2944813" y="5291138"/>
          <a:ext cx="423862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8" name="Clip" r:id="rId10" imgW="1428480" imgH="3433680" progId="MS_ClipArt_Gallery.2">
                  <p:embed/>
                </p:oleObj>
              </mc:Choice>
              <mc:Fallback>
                <p:oleObj name="Clip" r:id="rId10" imgW="1428480" imgH="3433680" progId="MS_ClipArt_Gallery.2">
                  <p:embed/>
                  <p:pic>
                    <p:nvPicPr>
                      <p:cNvPr id="2053" name="Object 5">
                        <a:hlinkClick r:id="" action="ppaction://ole?verb=0"/>
                      </p:cNvPr>
                      <p:cNvPicPr>
                        <a:picLocks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44813" y="5291138"/>
                        <a:ext cx="423862" cy="91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9" name="Line 10"/>
          <p:cNvSpPr>
            <a:spLocks noChangeShapeType="1"/>
          </p:cNvSpPr>
          <p:nvPr/>
        </p:nvSpPr>
        <p:spPr bwMode="auto">
          <a:xfrm>
            <a:off x="2592388" y="1341438"/>
            <a:ext cx="0" cy="2032000"/>
          </a:xfrm>
          <a:prstGeom prst="line">
            <a:avLst/>
          </a:prstGeom>
          <a:noFill/>
          <a:ln w="25400">
            <a:solidFill>
              <a:srgbClr val="FE9B03"/>
            </a:solidFill>
            <a:round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2060" name="Arc 11"/>
          <p:cNvSpPr>
            <a:spLocks/>
          </p:cNvSpPr>
          <p:nvPr/>
        </p:nvSpPr>
        <p:spPr bwMode="auto">
          <a:xfrm>
            <a:off x="2606675" y="1114425"/>
            <a:ext cx="139700" cy="215900"/>
          </a:xfrm>
          <a:custGeom>
            <a:avLst/>
            <a:gdLst>
              <a:gd name="T0" fmla="*/ 0 w 21600"/>
              <a:gd name="T1" fmla="*/ 2147483647 h 21599"/>
              <a:gd name="T2" fmla="*/ 2147483647 w 21600"/>
              <a:gd name="T3" fmla="*/ 0 h 21599"/>
              <a:gd name="T4" fmla="*/ 2147483647 w 21600"/>
              <a:gd name="T5" fmla="*/ 2147483647 h 21599"/>
              <a:gd name="T6" fmla="*/ 0 60000 65536"/>
              <a:gd name="T7" fmla="*/ 0 60000 65536"/>
              <a:gd name="T8" fmla="*/ 0 60000 65536"/>
              <a:gd name="T9" fmla="*/ 0 w 21600"/>
              <a:gd name="T10" fmla="*/ 0 h 21599"/>
              <a:gd name="T11" fmla="*/ 21600 w 21600"/>
              <a:gd name="T12" fmla="*/ 21599 h 2159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599" fill="none" extrusionOk="0">
                <a:moveTo>
                  <a:pt x="0" y="21599"/>
                </a:moveTo>
                <a:cubicBezTo>
                  <a:pt x="0" y="9765"/>
                  <a:pt x="9521" y="134"/>
                  <a:pt x="21355" y="0"/>
                </a:cubicBezTo>
              </a:path>
              <a:path w="21600" h="21599" stroke="0" extrusionOk="0">
                <a:moveTo>
                  <a:pt x="0" y="21599"/>
                </a:moveTo>
                <a:cubicBezTo>
                  <a:pt x="0" y="9765"/>
                  <a:pt x="9521" y="134"/>
                  <a:pt x="21355" y="0"/>
                </a:cubicBezTo>
                <a:lnTo>
                  <a:pt x="21600" y="21599"/>
                </a:lnTo>
                <a:close/>
              </a:path>
            </a:pathLst>
          </a:custGeom>
          <a:noFill/>
          <a:ln w="25400" cap="rnd">
            <a:solidFill>
              <a:srgbClr val="FE9B03"/>
            </a:solidFill>
            <a:round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2061" name="Line 12"/>
          <p:cNvSpPr>
            <a:spLocks noChangeShapeType="1"/>
          </p:cNvSpPr>
          <p:nvPr/>
        </p:nvSpPr>
        <p:spPr bwMode="auto">
          <a:xfrm>
            <a:off x="2592388" y="3779838"/>
            <a:ext cx="0" cy="2184400"/>
          </a:xfrm>
          <a:prstGeom prst="line">
            <a:avLst/>
          </a:prstGeom>
          <a:noFill/>
          <a:ln w="25400">
            <a:solidFill>
              <a:srgbClr val="FE9B03"/>
            </a:solidFill>
            <a:round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151565" name="Rectangle 13"/>
          <p:cNvSpPr>
            <a:spLocks noChangeArrowheads="1"/>
          </p:cNvSpPr>
          <p:nvPr/>
        </p:nvSpPr>
        <p:spPr bwMode="auto">
          <a:xfrm>
            <a:off x="1657351" y="2914650"/>
            <a:ext cx="735013" cy="3762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>
              <a:defRPr/>
            </a:pPr>
            <a:r>
              <a:rPr lang="en-US">
                <a:solidFill>
                  <a:srgbClr val="FE9B0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Impact" pitchFamily="34" charset="0"/>
              </a:rPr>
              <a:t>Users</a:t>
            </a:r>
          </a:p>
        </p:txBody>
      </p:sp>
      <p:sp>
        <p:nvSpPr>
          <p:cNvPr id="151566" name="Rectangle 14"/>
          <p:cNvSpPr>
            <a:spLocks noChangeArrowheads="1"/>
          </p:cNvSpPr>
          <p:nvPr/>
        </p:nvSpPr>
        <p:spPr bwMode="auto">
          <a:xfrm>
            <a:off x="2725739" y="2109788"/>
            <a:ext cx="980719" cy="3052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>
              <a:defRPr/>
            </a:pPr>
            <a:r>
              <a:rPr lang="en-US" sz="1400" b="1">
                <a:solidFill>
                  <a:srgbClr val="8CF4EA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Manager 1</a:t>
            </a:r>
          </a:p>
        </p:txBody>
      </p:sp>
      <p:sp>
        <p:nvSpPr>
          <p:cNvPr id="151567" name="Rectangle 15"/>
          <p:cNvSpPr>
            <a:spLocks noChangeArrowheads="1"/>
          </p:cNvSpPr>
          <p:nvPr/>
        </p:nvSpPr>
        <p:spPr bwMode="auto">
          <a:xfrm>
            <a:off x="2819736" y="3405188"/>
            <a:ext cx="1013740" cy="3052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ctr" eaLnBrk="0" hangingPunct="0">
              <a:defRPr/>
            </a:pPr>
            <a:r>
              <a:rPr lang="en-US" sz="1400" b="1">
                <a:solidFill>
                  <a:srgbClr val="8CF4EA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Secretary 1</a:t>
            </a:r>
          </a:p>
        </p:txBody>
      </p:sp>
      <p:sp>
        <p:nvSpPr>
          <p:cNvPr id="151568" name="Rectangle 16"/>
          <p:cNvSpPr>
            <a:spLocks noChangeArrowheads="1"/>
          </p:cNvSpPr>
          <p:nvPr/>
        </p:nvSpPr>
        <p:spPr bwMode="auto">
          <a:xfrm>
            <a:off x="2725738" y="4775200"/>
            <a:ext cx="1013740" cy="3052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>
              <a:defRPr/>
            </a:pPr>
            <a:r>
              <a:rPr lang="en-US" sz="1400" b="1">
                <a:solidFill>
                  <a:srgbClr val="8CF4EA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Secretary 2</a:t>
            </a:r>
          </a:p>
        </p:txBody>
      </p:sp>
      <p:sp>
        <p:nvSpPr>
          <p:cNvPr id="151569" name="Rectangle 17"/>
          <p:cNvSpPr>
            <a:spLocks noChangeArrowheads="1"/>
          </p:cNvSpPr>
          <p:nvPr/>
        </p:nvSpPr>
        <p:spPr bwMode="auto">
          <a:xfrm>
            <a:off x="4177449" y="1347789"/>
            <a:ext cx="1101841" cy="52065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ctr" eaLnBrk="0" hangingPunct="0">
              <a:defRPr/>
            </a:pPr>
            <a:r>
              <a:rPr lang="en-US" sz="1400" b="1">
                <a:effectLst>
                  <a:outerShdw blurRad="38100" dist="38100" dir="2700000" algn="tl">
                    <a:srgbClr val="C0C0C0"/>
                  </a:outerShdw>
                </a:effectLst>
              </a:rPr>
              <a:t>Workstation</a:t>
            </a:r>
          </a:p>
          <a:p>
            <a:pPr algn="ctr" eaLnBrk="0" hangingPunct="0">
              <a:defRPr/>
            </a:pPr>
            <a:r>
              <a:rPr lang="en-US" sz="1400" b="1">
                <a:effectLst>
                  <a:outerShdw blurRad="38100" dist="38100" dir="2700000" algn="tl">
                    <a:srgbClr val="C0C0C0"/>
                  </a:outerShdw>
                </a:effectLst>
              </a:rPr>
              <a:t>1</a:t>
            </a:r>
          </a:p>
        </p:txBody>
      </p:sp>
      <p:sp>
        <p:nvSpPr>
          <p:cNvPr id="151570" name="Rectangle 18"/>
          <p:cNvSpPr>
            <a:spLocks noChangeArrowheads="1"/>
          </p:cNvSpPr>
          <p:nvPr/>
        </p:nvSpPr>
        <p:spPr bwMode="auto">
          <a:xfrm>
            <a:off x="4177449" y="2643189"/>
            <a:ext cx="1101841" cy="52065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ctr" eaLnBrk="0" hangingPunct="0">
              <a:defRPr/>
            </a:pPr>
            <a:r>
              <a:rPr lang="en-US" sz="1400" b="1">
                <a:effectLst>
                  <a:outerShdw blurRad="38100" dist="38100" dir="2700000" algn="tl">
                    <a:srgbClr val="C0C0C0"/>
                  </a:outerShdw>
                </a:effectLst>
              </a:rPr>
              <a:t>Workstation</a:t>
            </a:r>
          </a:p>
          <a:p>
            <a:pPr algn="ctr" eaLnBrk="0" hangingPunct="0">
              <a:defRPr/>
            </a:pPr>
            <a:r>
              <a:rPr lang="en-US" sz="1400" b="1">
                <a:effectLst>
                  <a:outerShdw blurRad="38100" dist="38100" dir="2700000" algn="tl">
                    <a:srgbClr val="C0C0C0"/>
                  </a:outerShdw>
                </a:effectLst>
              </a:rPr>
              <a:t>2</a:t>
            </a:r>
          </a:p>
        </p:txBody>
      </p:sp>
      <p:sp>
        <p:nvSpPr>
          <p:cNvPr id="151571" name="Rectangle 19"/>
          <p:cNvSpPr>
            <a:spLocks noChangeArrowheads="1"/>
          </p:cNvSpPr>
          <p:nvPr/>
        </p:nvSpPr>
        <p:spPr bwMode="auto">
          <a:xfrm>
            <a:off x="4177449" y="3937001"/>
            <a:ext cx="1101841" cy="52065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ctr" eaLnBrk="0" hangingPunct="0">
              <a:defRPr/>
            </a:pPr>
            <a:r>
              <a:rPr lang="en-US" sz="1400" b="1">
                <a:effectLst>
                  <a:outerShdw blurRad="38100" dist="38100" dir="2700000" algn="tl">
                    <a:srgbClr val="C0C0C0"/>
                  </a:outerShdw>
                </a:effectLst>
              </a:rPr>
              <a:t>Workstation</a:t>
            </a:r>
          </a:p>
          <a:p>
            <a:pPr algn="ctr" eaLnBrk="0" hangingPunct="0">
              <a:defRPr/>
            </a:pPr>
            <a:r>
              <a:rPr lang="en-US" sz="1400" b="1">
                <a:effectLst>
                  <a:outerShdw blurRad="38100" dist="38100" dir="2700000" algn="tl">
                    <a:srgbClr val="C0C0C0"/>
                  </a:outerShdw>
                </a:effectLst>
              </a:rPr>
              <a:t>3</a:t>
            </a:r>
          </a:p>
        </p:txBody>
      </p:sp>
      <p:sp>
        <p:nvSpPr>
          <p:cNvPr id="151572" name="Rectangle 20"/>
          <p:cNvSpPr>
            <a:spLocks noChangeArrowheads="1"/>
          </p:cNvSpPr>
          <p:nvPr/>
        </p:nvSpPr>
        <p:spPr bwMode="auto">
          <a:xfrm>
            <a:off x="4177449" y="5308601"/>
            <a:ext cx="1101841" cy="52065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ctr" eaLnBrk="0" hangingPunct="0">
              <a:defRPr/>
            </a:pPr>
            <a:r>
              <a:rPr lang="en-US" sz="1400" b="1">
                <a:effectLst>
                  <a:outerShdw blurRad="38100" dist="38100" dir="2700000" algn="tl">
                    <a:srgbClr val="C0C0C0"/>
                  </a:outerShdw>
                </a:effectLst>
              </a:rPr>
              <a:t>Workstation</a:t>
            </a:r>
          </a:p>
          <a:p>
            <a:pPr algn="ctr" eaLnBrk="0" hangingPunct="0">
              <a:defRPr/>
            </a:pPr>
            <a:r>
              <a:rPr lang="en-US" sz="1400" b="1">
                <a:effectLst>
                  <a:outerShdw blurRad="38100" dist="38100" dir="2700000" algn="tl">
                    <a:srgbClr val="C0C0C0"/>
                  </a:outerShdw>
                </a:effectLst>
              </a:rPr>
              <a:t>4</a:t>
            </a:r>
          </a:p>
        </p:txBody>
      </p:sp>
      <p:sp>
        <p:nvSpPr>
          <p:cNvPr id="2070" name="Rectangle 21"/>
          <p:cNvSpPr>
            <a:spLocks noChangeArrowheads="1"/>
          </p:cNvSpPr>
          <p:nvPr/>
        </p:nvSpPr>
        <p:spPr bwMode="auto">
          <a:xfrm>
            <a:off x="4046538" y="1182688"/>
            <a:ext cx="1358900" cy="8255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2071" name="Rectangle 22"/>
          <p:cNvSpPr>
            <a:spLocks noChangeArrowheads="1"/>
          </p:cNvSpPr>
          <p:nvPr/>
        </p:nvSpPr>
        <p:spPr bwMode="auto">
          <a:xfrm>
            <a:off x="4046538" y="2478088"/>
            <a:ext cx="1358900" cy="8255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2072" name="Rectangle 23"/>
          <p:cNvSpPr>
            <a:spLocks noChangeArrowheads="1"/>
          </p:cNvSpPr>
          <p:nvPr/>
        </p:nvSpPr>
        <p:spPr bwMode="auto">
          <a:xfrm>
            <a:off x="4046538" y="3773488"/>
            <a:ext cx="1358900" cy="8255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2073" name="Rectangle 24"/>
          <p:cNvSpPr>
            <a:spLocks noChangeArrowheads="1"/>
          </p:cNvSpPr>
          <p:nvPr/>
        </p:nvSpPr>
        <p:spPr bwMode="auto">
          <a:xfrm>
            <a:off x="4046538" y="5145088"/>
            <a:ext cx="1358900" cy="8255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2074" name="Rectangle 25"/>
          <p:cNvSpPr>
            <a:spLocks noChangeArrowheads="1"/>
          </p:cNvSpPr>
          <p:nvPr/>
        </p:nvSpPr>
        <p:spPr bwMode="auto">
          <a:xfrm>
            <a:off x="6027738" y="1258888"/>
            <a:ext cx="444500" cy="47117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151578" name="Rectangle 26"/>
          <p:cNvSpPr>
            <a:spLocks noChangeArrowheads="1"/>
          </p:cNvSpPr>
          <p:nvPr/>
        </p:nvSpPr>
        <p:spPr bwMode="auto">
          <a:xfrm>
            <a:off x="2800351" y="5656264"/>
            <a:ext cx="980719" cy="52065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>
              <a:defRPr/>
            </a:pPr>
            <a:r>
              <a:rPr lang="en-US" sz="1400" b="1">
                <a:solidFill>
                  <a:srgbClr val="8CF4EA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Manager 2</a:t>
            </a:r>
          </a:p>
          <a:p>
            <a:pPr eaLnBrk="0" latinLnBrk="1" hangingPunct="0">
              <a:defRPr/>
            </a:pPr>
            <a:endParaRPr lang="en-US" sz="1400" b="1">
              <a:solidFill>
                <a:srgbClr val="8CF4EA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51579" name="Rectangle 27"/>
          <p:cNvSpPr>
            <a:spLocks noChangeArrowheads="1"/>
          </p:cNvSpPr>
          <p:nvPr/>
        </p:nvSpPr>
        <p:spPr bwMode="auto">
          <a:xfrm>
            <a:off x="7208535" y="3328989"/>
            <a:ext cx="830869" cy="52065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ctr" eaLnBrk="0" hangingPunct="0">
              <a:defRPr/>
            </a:pPr>
            <a:r>
              <a:rPr lang="en-US" sz="1400" b="1">
                <a:effectLst>
                  <a:outerShdw blurRad="38100" dist="38100" dir="2700000" algn="tl">
                    <a:srgbClr val="C0C0C0"/>
                  </a:outerShdw>
                </a:effectLst>
              </a:rPr>
              <a:t>Network</a:t>
            </a:r>
          </a:p>
          <a:p>
            <a:pPr algn="ctr" eaLnBrk="0" hangingPunct="0">
              <a:defRPr/>
            </a:pPr>
            <a:r>
              <a:rPr lang="en-US" sz="1400" b="1">
                <a:effectLst>
                  <a:outerShdw blurRad="38100" dist="38100" dir="2700000" algn="tl">
                    <a:srgbClr val="C0C0C0"/>
                  </a:outerShdw>
                </a:effectLst>
              </a:rPr>
              <a:t>Server</a:t>
            </a:r>
          </a:p>
        </p:txBody>
      </p:sp>
      <p:sp>
        <p:nvSpPr>
          <p:cNvPr id="2077" name="Rectangle 28"/>
          <p:cNvSpPr>
            <a:spLocks noChangeArrowheads="1"/>
          </p:cNvSpPr>
          <p:nvPr/>
        </p:nvSpPr>
        <p:spPr bwMode="auto">
          <a:xfrm>
            <a:off x="7094538" y="3163888"/>
            <a:ext cx="1054100" cy="8255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2078" name="Oval 29"/>
          <p:cNvSpPr>
            <a:spLocks noChangeArrowheads="1"/>
          </p:cNvSpPr>
          <p:nvPr/>
        </p:nvSpPr>
        <p:spPr bwMode="auto">
          <a:xfrm>
            <a:off x="7253288" y="4618038"/>
            <a:ext cx="812800" cy="127000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151582" name="Rectangle 30"/>
          <p:cNvSpPr>
            <a:spLocks noChangeArrowheads="1"/>
          </p:cNvSpPr>
          <p:nvPr/>
        </p:nvSpPr>
        <p:spPr bwMode="auto">
          <a:xfrm>
            <a:off x="7427160" y="4927601"/>
            <a:ext cx="542842" cy="52065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ctr" eaLnBrk="0" hangingPunct="0">
              <a:defRPr/>
            </a:pPr>
            <a:r>
              <a:rPr lang="en-US" sz="1400" b="1">
                <a:effectLst>
                  <a:outerShdw blurRad="38100" dist="38100" dir="2700000" algn="tl">
                    <a:srgbClr val="C0C0C0"/>
                  </a:outerShdw>
                </a:effectLst>
              </a:rPr>
              <a:t>Hard</a:t>
            </a:r>
          </a:p>
          <a:p>
            <a:pPr algn="ctr" eaLnBrk="0" hangingPunct="0">
              <a:defRPr/>
            </a:pPr>
            <a:r>
              <a:rPr lang="en-US" sz="1400" b="1">
                <a:effectLst>
                  <a:outerShdw blurRad="38100" dist="38100" dir="2700000" algn="tl">
                    <a:srgbClr val="C0C0C0"/>
                  </a:outerShdw>
                </a:effectLst>
              </a:rPr>
              <a:t>Disk</a:t>
            </a:r>
          </a:p>
        </p:txBody>
      </p:sp>
      <p:sp>
        <p:nvSpPr>
          <p:cNvPr id="2080" name="Line 31"/>
          <p:cNvSpPr>
            <a:spLocks noChangeShapeType="1"/>
          </p:cNvSpPr>
          <p:nvPr/>
        </p:nvSpPr>
        <p:spPr bwMode="auto">
          <a:xfrm>
            <a:off x="8218488" y="3614738"/>
            <a:ext cx="177800" cy="0"/>
          </a:xfrm>
          <a:prstGeom prst="line">
            <a:avLst/>
          </a:prstGeom>
          <a:noFill/>
          <a:ln w="1270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2081" name="Line 32"/>
          <p:cNvSpPr>
            <a:spLocks noChangeShapeType="1"/>
          </p:cNvSpPr>
          <p:nvPr/>
        </p:nvSpPr>
        <p:spPr bwMode="auto">
          <a:xfrm>
            <a:off x="8993188" y="2173288"/>
            <a:ext cx="0" cy="977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2082" name="Line 33"/>
          <p:cNvSpPr>
            <a:spLocks noChangeShapeType="1"/>
          </p:cNvSpPr>
          <p:nvPr/>
        </p:nvSpPr>
        <p:spPr bwMode="auto">
          <a:xfrm>
            <a:off x="8999538" y="2166938"/>
            <a:ext cx="13589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2083" name="Arc 34"/>
          <p:cNvSpPr>
            <a:spLocks/>
          </p:cNvSpPr>
          <p:nvPr/>
        </p:nvSpPr>
        <p:spPr bwMode="auto">
          <a:xfrm>
            <a:off x="9686925" y="2860675"/>
            <a:ext cx="679450" cy="146050"/>
          </a:xfrm>
          <a:custGeom>
            <a:avLst/>
            <a:gdLst>
              <a:gd name="T0" fmla="*/ 0 w 21600"/>
              <a:gd name="T1" fmla="*/ 2147483647 h 21600"/>
              <a:gd name="T2" fmla="*/ 2147483647 w 21600"/>
              <a:gd name="T3" fmla="*/ 0 h 21600"/>
              <a:gd name="T4" fmla="*/ 2147483647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0" y="21600"/>
                </a:moveTo>
                <a:cubicBezTo>
                  <a:pt x="0" y="9690"/>
                  <a:pt x="9640" y="27"/>
                  <a:pt x="21550" y="0"/>
                </a:cubicBezTo>
              </a:path>
              <a:path w="21600" h="21600" stroke="0" extrusionOk="0">
                <a:moveTo>
                  <a:pt x="0" y="21600"/>
                </a:moveTo>
                <a:cubicBezTo>
                  <a:pt x="0" y="9690"/>
                  <a:pt x="9640" y="27"/>
                  <a:pt x="21550" y="0"/>
                </a:cubicBezTo>
                <a:lnTo>
                  <a:pt x="21600" y="2160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2084" name="Arc 35"/>
          <p:cNvSpPr>
            <a:spLocks/>
          </p:cNvSpPr>
          <p:nvPr/>
        </p:nvSpPr>
        <p:spPr bwMode="auto">
          <a:xfrm>
            <a:off x="9001125" y="3013075"/>
            <a:ext cx="679450" cy="146050"/>
          </a:xfrm>
          <a:custGeom>
            <a:avLst/>
            <a:gdLst>
              <a:gd name="T0" fmla="*/ 0 w 21600"/>
              <a:gd name="T1" fmla="*/ 2147483647 h 21600"/>
              <a:gd name="T2" fmla="*/ 2147483647 w 21600"/>
              <a:gd name="T3" fmla="*/ 0 h 21600"/>
              <a:gd name="T4" fmla="*/ 2147483647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0" y="21600"/>
                </a:moveTo>
                <a:cubicBezTo>
                  <a:pt x="0" y="9690"/>
                  <a:pt x="9640" y="27"/>
                  <a:pt x="21550" y="0"/>
                </a:cubicBezTo>
              </a:path>
              <a:path w="21600" h="21600" stroke="0" extrusionOk="0">
                <a:moveTo>
                  <a:pt x="0" y="21600"/>
                </a:moveTo>
                <a:cubicBezTo>
                  <a:pt x="0" y="9690"/>
                  <a:pt x="9640" y="27"/>
                  <a:pt x="21550" y="0"/>
                </a:cubicBezTo>
                <a:lnTo>
                  <a:pt x="21600" y="2160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2085" name="Line 36"/>
          <p:cNvSpPr>
            <a:spLocks noChangeShapeType="1"/>
          </p:cNvSpPr>
          <p:nvPr/>
        </p:nvSpPr>
        <p:spPr bwMode="auto">
          <a:xfrm flipV="1">
            <a:off x="10364788" y="2160588"/>
            <a:ext cx="0" cy="698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151589" name="Rectangle 37"/>
          <p:cNvSpPr>
            <a:spLocks noChangeArrowheads="1"/>
          </p:cNvSpPr>
          <p:nvPr/>
        </p:nvSpPr>
        <p:spPr bwMode="auto">
          <a:xfrm>
            <a:off x="9076604" y="2338389"/>
            <a:ext cx="1206357" cy="52065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ctr" eaLnBrk="0" hangingPunct="0">
              <a:defRPr/>
            </a:pPr>
            <a:r>
              <a:rPr lang="en-US" sz="1400" b="1">
                <a:effectLst>
                  <a:outerShdw blurRad="38100" dist="38100" dir="2700000" algn="tl">
                    <a:srgbClr val="C0C0C0"/>
                  </a:outerShdw>
                </a:effectLst>
              </a:rPr>
              <a:t>Letter Quality</a:t>
            </a:r>
          </a:p>
          <a:p>
            <a:pPr algn="ctr" eaLnBrk="0" hangingPunct="0">
              <a:defRPr/>
            </a:pPr>
            <a:r>
              <a:rPr lang="en-US" sz="1400" b="1">
                <a:effectLst>
                  <a:outerShdw blurRad="38100" dist="38100" dir="2700000" algn="tl">
                    <a:srgbClr val="C0C0C0"/>
                  </a:outerShdw>
                </a:effectLst>
              </a:rPr>
              <a:t>Printer</a:t>
            </a:r>
          </a:p>
        </p:txBody>
      </p:sp>
      <p:sp>
        <p:nvSpPr>
          <p:cNvPr id="2087" name="Line 38"/>
          <p:cNvSpPr>
            <a:spLocks noChangeShapeType="1"/>
          </p:cNvSpPr>
          <p:nvPr/>
        </p:nvSpPr>
        <p:spPr bwMode="auto">
          <a:xfrm>
            <a:off x="8993188" y="4078288"/>
            <a:ext cx="0" cy="977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2088" name="Line 39"/>
          <p:cNvSpPr>
            <a:spLocks noChangeShapeType="1"/>
          </p:cNvSpPr>
          <p:nvPr/>
        </p:nvSpPr>
        <p:spPr bwMode="auto">
          <a:xfrm>
            <a:off x="8999538" y="4071938"/>
            <a:ext cx="13589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2089" name="Arc 40"/>
          <p:cNvSpPr>
            <a:spLocks/>
          </p:cNvSpPr>
          <p:nvPr/>
        </p:nvSpPr>
        <p:spPr bwMode="auto">
          <a:xfrm>
            <a:off x="9686925" y="4765675"/>
            <a:ext cx="679450" cy="146050"/>
          </a:xfrm>
          <a:custGeom>
            <a:avLst/>
            <a:gdLst>
              <a:gd name="T0" fmla="*/ 0 w 21600"/>
              <a:gd name="T1" fmla="*/ 2147483647 h 21600"/>
              <a:gd name="T2" fmla="*/ 2147483647 w 21600"/>
              <a:gd name="T3" fmla="*/ 0 h 21600"/>
              <a:gd name="T4" fmla="*/ 2147483647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0" y="21600"/>
                </a:moveTo>
                <a:cubicBezTo>
                  <a:pt x="0" y="9690"/>
                  <a:pt x="9640" y="27"/>
                  <a:pt x="21550" y="0"/>
                </a:cubicBezTo>
              </a:path>
              <a:path w="21600" h="21600" stroke="0" extrusionOk="0">
                <a:moveTo>
                  <a:pt x="0" y="21600"/>
                </a:moveTo>
                <a:cubicBezTo>
                  <a:pt x="0" y="9690"/>
                  <a:pt x="9640" y="27"/>
                  <a:pt x="21550" y="0"/>
                </a:cubicBezTo>
                <a:lnTo>
                  <a:pt x="21600" y="2160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2090" name="Arc 41"/>
          <p:cNvSpPr>
            <a:spLocks/>
          </p:cNvSpPr>
          <p:nvPr/>
        </p:nvSpPr>
        <p:spPr bwMode="auto">
          <a:xfrm>
            <a:off x="9001125" y="4918075"/>
            <a:ext cx="679450" cy="146050"/>
          </a:xfrm>
          <a:custGeom>
            <a:avLst/>
            <a:gdLst>
              <a:gd name="T0" fmla="*/ 0 w 21600"/>
              <a:gd name="T1" fmla="*/ 2147483647 h 21600"/>
              <a:gd name="T2" fmla="*/ 2147483647 w 21600"/>
              <a:gd name="T3" fmla="*/ 0 h 21600"/>
              <a:gd name="T4" fmla="*/ 2147483647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0" y="21600"/>
                </a:moveTo>
                <a:cubicBezTo>
                  <a:pt x="0" y="9690"/>
                  <a:pt x="9640" y="27"/>
                  <a:pt x="21550" y="0"/>
                </a:cubicBezTo>
              </a:path>
              <a:path w="21600" h="21600" stroke="0" extrusionOk="0">
                <a:moveTo>
                  <a:pt x="0" y="21600"/>
                </a:moveTo>
                <a:cubicBezTo>
                  <a:pt x="0" y="9690"/>
                  <a:pt x="9640" y="27"/>
                  <a:pt x="21550" y="0"/>
                </a:cubicBezTo>
                <a:lnTo>
                  <a:pt x="21600" y="2160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2091" name="Line 42"/>
          <p:cNvSpPr>
            <a:spLocks noChangeShapeType="1"/>
          </p:cNvSpPr>
          <p:nvPr/>
        </p:nvSpPr>
        <p:spPr bwMode="auto">
          <a:xfrm flipV="1">
            <a:off x="10364788" y="4065588"/>
            <a:ext cx="0" cy="698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151595" name="Rectangle 43"/>
          <p:cNvSpPr>
            <a:spLocks noChangeArrowheads="1"/>
          </p:cNvSpPr>
          <p:nvPr/>
        </p:nvSpPr>
        <p:spPr bwMode="auto">
          <a:xfrm>
            <a:off x="9257068" y="4394200"/>
            <a:ext cx="694614" cy="3052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ctr" eaLnBrk="0" hangingPunct="0">
              <a:defRPr/>
            </a:pPr>
            <a:r>
              <a:rPr lang="en-US" sz="1400" b="1">
                <a:effectLst>
                  <a:outerShdw blurRad="38100" dist="38100" dir="2700000" algn="tl">
                    <a:srgbClr val="C0C0C0"/>
                  </a:outerShdw>
                </a:effectLst>
              </a:rPr>
              <a:t>Plotter</a:t>
            </a:r>
          </a:p>
        </p:txBody>
      </p:sp>
      <p:sp>
        <p:nvSpPr>
          <p:cNvPr id="151596" name="Rectangle 44"/>
          <p:cNvSpPr>
            <a:spLocks noChangeArrowheads="1"/>
          </p:cNvSpPr>
          <p:nvPr/>
        </p:nvSpPr>
        <p:spPr bwMode="auto">
          <a:xfrm>
            <a:off x="4095750" y="6021389"/>
            <a:ext cx="4059238" cy="6381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eaLnBrk="0" hangingPunct="0">
              <a:defRPr/>
            </a:pPr>
            <a:r>
              <a:rPr lang="en-US" sz="36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Impact" pitchFamily="34" charset="0"/>
              </a:rPr>
              <a:t>A Local Area Network</a:t>
            </a:r>
          </a:p>
        </p:txBody>
      </p:sp>
      <p:sp>
        <p:nvSpPr>
          <p:cNvPr id="2094" name="Arc 45"/>
          <p:cNvSpPr>
            <a:spLocks/>
          </p:cNvSpPr>
          <p:nvPr/>
        </p:nvSpPr>
        <p:spPr bwMode="auto">
          <a:xfrm>
            <a:off x="2439988" y="3386138"/>
            <a:ext cx="139700" cy="139700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0 w 21600"/>
              <a:gd name="T5" fmla="*/ 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600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600"/>
                </a:cubicBezTo>
                <a:lnTo>
                  <a:pt x="0" y="0"/>
                </a:lnTo>
                <a:close/>
              </a:path>
            </a:pathLst>
          </a:custGeom>
          <a:noFill/>
          <a:ln w="25400" cap="rnd">
            <a:solidFill>
              <a:srgbClr val="FE9B03"/>
            </a:solidFill>
            <a:round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2095" name="Arc 46"/>
          <p:cNvSpPr>
            <a:spLocks/>
          </p:cNvSpPr>
          <p:nvPr/>
        </p:nvSpPr>
        <p:spPr bwMode="auto">
          <a:xfrm>
            <a:off x="2439988" y="3552825"/>
            <a:ext cx="139700" cy="215900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25400" cap="rnd">
            <a:solidFill>
              <a:srgbClr val="FE9B03"/>
            </a:solidFill>
            <a:round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2096" name="Arc 47"/>
          <p:cNvSpPr>
            <a:spLocks/>
          </p:cNvSpPr>
          <p:nvPr/>
        </p:nvSpPr>
        <p:spPr bwMode="auto">
          <a:xfrm>
            <a:off x="2606675" y="5976938"/>
            <a:ext cx="139700" cy="215900"/>
          </a:xfrm>
          <a:custGeom>
            <a:avLst/>
            <a:gdLst>
              <a:gd name="T0" fmla="*/ 2147483647 w 21600"/>
              <a:gd name="T1" fmla="*/ 2147483647 h 21600"/>
              <a:gd name="T2" fmla="*/ 0 w 21600"/>
              <a:gd name="T3" fmla="*/ 0 h 21600"/>
              <a:gd name="T4" fmla="*/ 2147483647 w 21600"/>
              <a:gd name="T5" fmla="*/ 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21600" y="21600"/>
                </a:moveTo>
                <a:cubicBezTo>
                  <a:pt x="9670" y="21600"/>
                  <a:pt x="0" y="11929"/>
                  <a:pt x="0" y="0"/>
                </a:cubicBezTo>
              </a:path>
              <a:path w="21600" h="21600" stroke="0" extrusionOk="0">
                <a:moveTo>
                  <a:pt x="21600" y="21600"/>
                </a:moveTo>
                <a:cubicBezTo>
                  <a:pt x="9670" y="21600"/>
                  <a:pt x="0" y="11929"/>
                  <a:pt x="0" y="0"/>
                </a:cubicBezTo>
                <a:lnTo>
                  <a:pt x="21600" y="0"/>
                </a:lnTo>
                <a:close/>
              </a:path>
            </a:pathLst>
          </a:custGeom>
          <a:noFill/>
          <a:ln w="25400" cap="rnd">
            <a:solidFill>
              <a:srgbClr val="FE9B03"/>
            </a:solidFill>
            <a:round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2097" name="Oval 48"/>
          <p:cNvSpPr>
            <a:spLocks noChangeArrowheads="1"/>
          </p:cNvSpPr>
          <p:nvPr/>
        </p:nvSpPr>
        <p:spPr bwMode="auto">
          <a:xfrm>
            <a:off x="7253288" y="5608638"/>
            <a:ext cx="812800" cy="203200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2098" name="Line 49"/>
          <p:cNvSpPr>
            <a:spLocks noChangeShapeType="1"/>
          </p:cNvSpPr>
          <p:nvPr/>
        </p:nvSpPr>
        <p:spPr bwMode="auto">
          <a:xfrm>
            <a:off x="7240588" y="4694238"/>
            <a:ext cx="0" cy="965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2099" name="Line 50"/>
          <p:cNvSpPr>
            <a:spLocks noChangeShapeType="1"/>
          </p:cNvSpPr>
          <p:nvPr/>
        </p:nvSpPr>
        <p:spPr bwMode="auto">
          <a:xfrm>
            <a:off x="8078788" y="4694238"/>
            <a:ext cx="0" cy="965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151603" name="Line 51"/>
          <p:cNvSpPr>
            <a:spLocks noChangeShapeType="1"/>
          </p:cNvSpPr>
          <p:nvPr/>
        </p:nvSpPr>
        <p:spPr bwMode="auto">
          <a:xfrm flipH="1">
            <a:off x="5310188" y="4148138"/>
            <a:ext cx="7366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triangle" w="med" len="med"/>
            <a:tailEnd type="triangle" w="med" len="med"/>
          </a:ln>
          <a:effectLst>
            <a:outerShdw dist="107763" dir="2700000" algn="ctr" rotWithShape="0">
              <a:srgbClr val="000000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graphicFrame>
        <p:nvGraphicFramePr>
          <p:cNvPr id="2054" name="Object 6">
            <a:hlinkClick r:id="" action="ppaction://ole?verb=0"/>
          </p:cNvPr>
          <p:cNvGraphicFramePr>
            <a:graphicFrameLocks/>
          </p:cNvGraphicFramePr>
          <p:nvPr/>
        </p:nvGraphicFramePr>
        <p:xfrm>
          <a:off x="6097588" y="2014538"/>
          <a:ext cx="304800" cy="281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9" name="WordArt 2.0" r:id="rId12" imgW="6094080" imgH="4063680" progId="MSWordArt.2">
                  <p:embed/>
                </p:oleObj>
              </mc:Choice>
              <mc:Fallback>
                <p:oleObj name="WordArt 2.0" r:id="rId12" imgW="6094080" imgH="4063680" progId="MSWordArt.2">
                  <p:embed/>
                  <p:pic>
                    <p:nvPicPr>
                      <p:cNvPr id="2054" name="Object 6">
                        <a:hlinkClick r:id="" action="ppaction://ole?verb=0"/>
                      </p:cNvPr>
                      <p:cNvPicPr>
                        <a:picLocks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7588" y="2014538"/>
                        <a:ext cx="304800" cy="2819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1605" name="Line 53"/>
          <p:cNvSpPr>
            <a:spLocks noChangeShapeType="1"/>
          </p:cNvSpPr>
          <p:nvPr/>
        </p:nvSpPr>
        <p:spPr bwMode="auto">
          <a:xfrm flipH="1">
            <a:off x="5310188" y="5595938"/>
            <a:ext cx="7366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triangle" w="med" len="med"/>
            <a:tailEnd type="triangle" w="med" len="med"/>
          </a:ln>
          <a:effectLst>
            <a:outerShdw dist="107763" dir="2700000" algn="ctr" rotWithShape="0">
              <a:srgbClr val="000000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51606" name="Line 54"/>
          <p:cNvSpPr>
            <a:spLocks noChangeShapeType="1"/>
          </p:cNvSpPr>
          <p:nvPr/>
        </p:nvSpPr>
        <p:spPr bwMode="auto">
          <a:xfrm flipH="1">
            <a:off x="5310188" y="2852738"/>
            <a:ext cx="7366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triangle" w="med" len="med"/>
            <a:tailEnd type="triangle" w="med" len="med"/>
          </a:ln>
          <a:effectLst>
            <a:outerShdw dist="107763" dir="2700000" algn="ctr" rotWithShape="0">
              <a:srgbClr val="000000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51607" name="Line 55"/>
          <p:cNvSpPr>
            <a:spLocks noChangeShapeType="1"/>
          </p:cNvSpPr>
          <p:nvPr/>
        </p:nvSpPr>
        <p:spPr bwMode="auto">
          <a:xfrm flipH="1">
            <a:off x="5310188" y="1557338"/>
            <a:ext cx="7366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triangle" w="med" len="med"/>
            <a:tailEnd type="triangle" w="med" len="med"/>
          </a:ln>
          <a:effectLst>
            <a:outerShdw dist="107763" dir="2700000" algn="ctr" rotWithShape="0">
              <a:srgbClr val="000000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51608" name="Line 56"/>
          <p:cNvSpPr>
            <a:spLocks noChangeShapeType="1"/>
          </p:cNvSpPr>
          <p:nvPr/>
        </p:nvSpPr>
        <p:spPr bwMode="auto">
          <a:xfrm flipH="1">
            <a:off x="3328988" y="1557338"/>
            <a:ext cx="7366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triangle" w="med" len="med"/>
            <a:tailEnd type="triangle" w="med" len="med"/>
          </a:ln>
          <a:effectLst>
            <a:outerShdw dist="107763" dir="2700000" algn="ctr" rotWithShape="0">
              <a:srgbClr val="000000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51609" name="Line 57"/>
          <p:cNvSpPr>
            <a:spLocks noChangeShapeType="1"/>
          </p:cNvSpPr>
          <p:nvPr/>
        </p:nvSpPr>
        <p:spPr bwMode="auto">
          <a:xfrm flipH="1">
            <a:off x="3328988" y="2928938"/>
            <a:ext cx="7366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triangle" w="med" len="med"/>
            <a:tailEnd type="triangle" w="med" len="med"/>
          </a:ln>
          <a:effectLst>
            <a:outerShdw dist="107763" dir="2700000" algn="ctr" rotWithShape="0">
              <a:srgbClr val="000000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51610" name="Line 58"/>
          <p:cNvSpPr>
            <a:spLocks noChangeShapeType="1"/>
          </p:cNvSpPr>
          <p:nvPr/>
        </p:nvSpPr>
        <p:spPr bwMode="auto">
          <a:xfrm flipH="1">
            <a:off x="3328988" y="4224338"/>
            <a:ext cx="7366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triangle" w="med" len="med"/>
            <a:tailEnd type="triangle" w="med" len="med"/>
          </a:ln>
          <a:effectLst>
            <a:outerShdw dist="107763" dir="2700000" algn="ctr" rotWithShape="0">
              <a:srgbClr val="000000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51611" name="Line 59"/>
          <p:cNvSpPr>
            <a:spLocks noChangeShapeType="1"/>
          </p:cNvSpPr>
          <p:nvPr/>
        </p:nvSpPr>
        <p:spPr bwMode="auto">
          <a:xfrm flipH="1">
            <a:off x="3328988" y="5824538"/>
            <a:ext cx="7366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triangle" w="med" len="med"/>
            <a:tailEnd type="triangle" w="med" len="med"/>
          </a:ln>
          <a:effectLst>
            <a:outerShdw dist="107763" dir="2700000" algn="ctr" rotWithShape="0">
              <a:srgbClr val="000000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108" name="Line 60"/>
          <p:cNvSpPr>
            <a:spLocks noChangeShapeType="1"/>
          </p:cNvSpPr>
          <p:nvPr/>
        </p:nvSpPr>
        <p:spPr bwMode="auto">
          <a:xfrm flipH="1">
            <a:off x="6453188" y="3614738"/>
            <a:ext cx="7366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151613" name="Line 61"/>
          <p:cNvSpPr>
            <a:spLocks noChangeShapeType="1"/>
          </p:cNvSpPr>
          <p:nvPr/>
        </p:nvSpPr>
        <p:spPr bwMode="auto">
          <a:xfrm>
            <a:off x="7621588" y="4021138"/>
            <a:ext cx="0" cy="6350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triangle" w="med" len="med"/>
            <a:tailEnd type="triangle" w="med" len="med"/>
          </a:ln>
          <a:effectLst>
            <a:outerShdw dist="107763" dir="2700000" algn="ctr" rotWithShape="0">
              <a:srgbClr val="000000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110" name="Rectangle 62"/>
          <p:cNvSpPr>
            <a:spLocks noChangeArrowheads="1"/>
          </p:cNvSpPr>
          <p:nvPr/>
        </p:nvSpPr>
        <p:spPr bwMode="auto">
          <a:xfrm>
            <a:off x="8383588" y="2547938"/>
            <a:ext cx="152400" cy="2133600"/>
          </a:xfrm>
          <a:prstGeom prst="rect">
            <a:avLst/>
          </a:prstGeom>
          <a:solidFill>
            <a:schemeClr val="tx1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2111" name="Line 63"/>
          <p:cNvSpPr>
            <a:spLocks noChangeShapeType="1"/>
          </p:cNvSpPr>
          <p:nvPr/>
        </p:nvSpPr>
        <p:spPr bwMode="auto">
          <a:xfrm>
            <a:off x="8574088" y="2624138"/>
            <a:ext cx="4572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2112" name="Line 64"/>
          <p:cNvSpPr>
            <a:spLocks noChangeShapeType="1"/>
          </p:cNvSpPr>
          <p:nvPr/>
        </p:nvSpPr>
        <p:spPr bwMode="auto">
          <a:xfrm>
            <a:off x="8574088" y="4605338"/>
            <a:ext cx="4572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id-ID"/>
          </a:p>
        </p:txBody>
      </p:sp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Wireless Local Area Networks (WLANs)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idx="1"/>
          </p:nvPr>
        </p:nvSpPr>
        <p:spPr>
          <a:xfrm>
            <a:off x="432318" y="2430624"/>
            <a:ext cx="8229600" cy="47577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b="1" dirty="0"/>
              <a:t>WLAN</a:t>
            </a:r>
            <a:r>
              <a:rPr lang="en-US" dirty="0"/>
              <a:t> </a:t>
            </a:r>
            <a:r>
              <a:rPr lang="en-US" dirty="0" err="1"/>
              <a:t>membutuhkan</a:t>
            </a:r>
            <a:r>
              <a:rPr lang="en-US" dirty="0"/>
              <a:t> transmitter </a:t>
            </a:r>
            <a:r>
              <a:rPr lang="en-US" dirty="0" err="1"/>
              <a:t>ber-antena</a:t>
            </a:r>
            <a:r>
              <a:rPr lang="en-US" dirty="0"/>
              <a:t> yang </a:t>
            </a:r>
            <a:r>
              <a:rPr lang="en-US" dirty="0" err="1"/>
              <a:t>disebut</a:t>
            </a:r>
            <a:r>
              <a:rPr lang="en-US" dirty="0"/>
              <a:t> </a:t>
            </a:r>
            <a:r>
              <a:rPr lang="en-US" b="1" dirty="0"/>
              <a:t>wireless access point (</a:t>
            </a:r>
            <a:r>
              <a:rPr lang="en-US" dirty="0" err="1"/>
              <a:t>berupa</a:t>
            </a:r>
            <a:r>
              <a:rPr lang="en-US" dirty="0"/>
              <a:t> </a:t>
            </a:r>
            <a:r>
              <a:rPr lang="en-US" b="1" dirty="0"/>
              <a:t>NIC </a:t>
            </a:r>
            <a:r>
              <a:rPr lang="en-US" dirty="0"/>
              <a:t>dan </a:t>
            </a:r>
            <a:r>
              <a:rPr lang="en-US" b="1" dirty="0"/>
              <a:t>hotspot) </a:t>
            </a:r>
            <a:r>
              <a:rPr lang="en-US" dirty="0"/>
              <a:t>yang </a:t>
            </a:r>
            <a:r>
              <a:rPr lang="en-US" dirty="0" err="1"/>
              <a:t>terhubung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LAN lain yang </a:t>
            </a:r>
            <a:r>
              <a:rPr lang="en-US" dirty="0" err="1"/>
              <a:t>berbasis</a:t>
            </a:r>
            <a:r>
              <a:rPr lang="en-US" dirty="0"/>
              <a:t> </a:t>
            </a:r>
            <a:r>
              <a:rPr lang="en-US" dirty="0" err="1"/>
              <a:t>kabel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satelit</a:t>
            </a:r>
            <a:r>
              <a:rPr lang="en-US" dirty="0"/>
              <a:t> yang </a:t>
            </a:r>
            <a:r>
              <a:rPr lang="en-US" dirty="0" err="1"/>
              <a:t>menyediakan</a:t>
            </a:r>
            <a:r>
              <a:rPr lang="en-US" dirty="0"/>
              <a:t> </a:t>
            </a:r>
            <a:r>
              <a:rPr lang="en-US" dirty="0" err="1"/>
              <a:t>koneksi</a:t>
            </a:r>
            <a:r>
              <a:rPr lang="en-US" dirty="0"/>
              <a:t> internet. </a:t>
            </a:r>
          </a:p>
          <a:p>
            <a:pPr lvl="1">
              <a:lnSpc>
                <a:spcPct val="90000"/>
              </a:lnSpc>
            </a:pPr>
            <a:r>
              <a:rPr lang="en-US" b="1" dirty="0"/>
              <a:t>Wireless network interface card (NIC)</a:t>
            </a:r>
            <a:r>
              <a:rPr lang="en-US" dirty="0"/>
              <a:t> </a:t>
            </a:r>
            <a:r>
              <a:rPr lang="en-US" dirty="0" err="1"/>
              <a:t>alat</a:t>
            </a:r>
            <a:r>
              <a:rPr lang="en-US" dirty="0"/>
              <a:t> yang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gelombang</a:t>
            </a:r>
            <a:r>
              <a:rPr lang="en-US" dirty="0"/>
              <a:t> radio dan </a:t>
            </a:r>
            <a:r>
              <a:rPr lang="en-US" dirty="0" err="1"/>
              <a:t>antena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/ built- in yang </a:t>
            </a:r>
            <a:r>
              <a:rPr lang="en-US" dirty="0" err="1"/>
              <a:t>diperlukan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mempermudah</a:t>
            </a:r>
            <a:r>
              <a:rPr lang="en-US" dirty="0"/>
              <a:t> </a:t>
            </a:r>
            <a:r>
              <a:rPr lang="en-US" dirty="0" err="1"/>
              <a:t>komunikasi</a:t>
            </a:r>
            <a:r>
              <a:rPr lang="en-US" dirty="0"/>
              <a:t> </a:t>
            </a:r>
            <a:r>
              <a:rPr lang="en-US" dirty="0" err="1"/>
              <a:t>nirkabel</a:t>
            </a:r>
            <a:r>
              <a:rPr lang="en-US" dirty="0"/>
              <a:t>.</a:t>
            </a:r>
          </a:p>
          <a:p>
            <a:pPr lvl="1">
              <a:lnSpc>
                <a:spcPct val="90000"/>
              </a:lnSpc>
            </a:pPr>
            <a:r>
              <a:rPr lang="en-US" b="1" dirty="0"/>
              <a:t>Hotspot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wireless access point yang </a:t>
            </a:r>
            <a:r>
              <a:rPr lang="en-US" dirty="0" err="1"/>
              <a:t>memberi</a:t>
            </a:r>
            <a:r>
              <a:rPr lang="en-US" dirty="0"/>
              <a:t> </a:t>
            </a:r>
            <a:r>
              <a:rPr lang="en-US" dirty="0" err="1"/>
              <a:t>layanan</a:t>
            </a:r>
            <a:r>
              <a:rPr lang="en-US" dirty="0"/>
              <a:t> </a:t>
            </a:r>
            <a:r>
              <a:rPr lang="en-US" dirty="0" err="1"/>
              <a:t>komunikasi</a:t>
            </a:r>
            <a:r>
              <a:rPr lang="en-US" dirty="0"/>
              <a:t> </a:t>
            </a:r>
            <a:r>
              <a:rPr lang="en-US" dirty="0" err="1"/>
              <a:t>nirkabel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sejumlah</a:t>
            </a:r>
            <a:r>
              <a:rPr lang="en-US" dirty="0"/>
              <a:t> </a:t>
            </a:r>
            <a:r>
              <a:rPr lang="en-US" dirty="0" err="1"/>
              <a:t>pengguna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 yang </a:t>
            </a:r>
            <a:r>
              <a:rPr lang="en-US" dirty="0" err="1"/>
              <a:t>bersamaan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luas</a:t>
            </a:r>
            <a:r>
              <a:rPr lang="en-US" dirty="0"/>
              <a:t> area yang </a:t>
            </a:r>
            <a:r>
              <a:rPr lang="en-US" dirty="0" err="1"/>
              <a:t>terbatas</a:t>
            </a:r>
            <a:r>
              <a:rPr lang="en-US" dirty="0"/>
              <a:t>.</a:t>
            </a:r>
            <a:endParaRPr lang="en-US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1052514"/>
            <a:ext cx="8229600" cy="936625"/>
          </a:xfrm>
          <a:noFill/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 b="1"/>
              <a:t>ELEMENT2 KUNCI DARI</a:t>
            </a:r>
            <a:br>
              <a:rPr lang="en-US" sz="2400" b="1"/>
            </a:br>
            <a:r>
              <a:rPr lang="en-US" sz="2400" b="1"/>
              <a:t>TELEKOMUNIKASI DAN NETWORKING</a:t>
            </a:r>
          </a:p>
        </p:txBody>
      </p:sp>
      <p:sp>
        <p:nvSpPr>
          <p:cNvPr id="38916" name="Rectangle 5"/>
          <p:cNvSpPr>
            <a:spLocks noGrp="1" noChangeArrowheads="1"/>
          </p:cNvSpPr>
          <p:nvPr>
            <p:ph idx="1"/>
          </p:nvPr>
        </p:nvSpPr>
        <p:spPr>
          <a:xfrm>
            <a:off x="1524000" y="2643188"/>
            <a:ext cx="9144000" cy="4214812"/>
          </a:xfrm>
          <a:noFill/>
        </p:spPr>
        <p:txBody>
          <a:bodyPr vert="horz" lIns="90488" tIns="44450" rIns="90488" bIns="44450" rtlCol="0">
            <a:normAutofit/>
          </a:bodyPr>
          <a:lstStyle/>
          <a:p>
            <a:pPr marL="609600" indent="-609600">
              <a:tabLst>
                <a:tab pos="457200" algn="l"/>
              </a:tabLst>
            </a:pPr>
            <a:r>
              <a:rPr lang="en-US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Analog network </a:t>
            </a:r>
            <a:r>
              <a:rPr lang="en-US">
                <a:latin typeface="Aharoni" pitchFamily="2" charset="-79"/>
                <a:cs typeface="Aharoni" pitchFamily="2" charset="-79"/>
              </a:rPr>
              <a:t>menggunakan  </a:t>
            </a:r>
            <a:r>
              <a:rPr lang="en-US" i="1">
                <a:latin typeface="Aharoni" pitchFamily="2" charset="-79"/>
                <a:cs typeface="Aharoni" pitchFamily="2" charset="-79"/>
              </a:rPr>
              <a:t>continuous voltage varying</a:t>
            </a:r>
            <a:r>
              <a:rPr lang="en-US">
                <a:latin typeface="Aharoni" pitchFamily="2" charset="-79"/>
                <a:cs typeface="Aharoni" pitchFamily="2" charset="-79"/>
              </a:rPr>
              <a:t> sebagai suatu fungsi waktu </a:t>
            </a:r>
          </a:p>
          <a:p>
            <a:pPr marL="990600" lvl="1" indent="-646113">
              <a:tabLst>
                <a:tab pos="457200" algn="l"/>
              </a:tabLst>
            </a:pPr>
            <a:r>
              <a:rPr lang="en-US">
                <a:latin typeface="Aharoni" pitchFamily="2" charset="-79"/>
                <a:cs typeface="Aharoni" pitchFamily="2" charset="-79"/>
              </a:rPr>
              <a:t>Contoh :  suara melalui saluran telepon</a:t>
            </a:r>
          </a:p>
          <a:p>
            <a:pPr marL="609600" indent="-609600">
              <a:spcBef>
                <a:spcPct val="50000"/>
              </a:spcBef>
              <a:tabLst>
                <a:tab pos="457200" algn="l"/>
              </a:tabLst>
            </a:pPr>
            <a:r>
              <a:rPr lang="en-US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Digital network </a:t>
            </a:r>
            <a:r>
              <a:rPr lang="en-US">
                <a:latin typeface="Aharoni" pitchFamily="2" charset="-79"/>
                <a:cs typeface="Aharoni" pitchFamily="2" charset="-79"/>
              </a:rPr>
              <a:t>secara langsung mengirimkan dua status yang berlainan </a:t>
            </a:r>
          </a:p>
          <a:p>
            <a:pPr marL="990600" lvl="1" indent="-646113">
              <a:tabLst>
                <a:tab pos="457200" algn="l"/>
              </a:tabLst>
            </a:pPr>
            <a:r>
              <a:rPr lang="en-US">
                <a:latin typeface="Aharoni" pitchFamily="2" charset="-79"/>
                <a:cs typeface="Aharoni" pitchFamily="2" charset="-79"/>
              </a:rPr>
              <a:t>Note:  0 untuk  off dan 1 untuk  on  </a:t>
            </a:r>
          </a:p>
        </p:txBody>
      </p:sp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2135188" y="2000251"/>
            <a:ext cx="542925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b="1">
                <a:latin typeface="Times New Roman" pitchFamily="18" charset="0"/>
              </a:rPr>
              <a:t>Analog dan Digital Signals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981076"/>
            <a:ext cx="8229600" cy="847725"/>
          </a:xfrm>
          <a:noFill/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 b="1"/>
              <a:t>ELEMEN KUNCI DARI</a:t>
            </a:r>
            <a:br>
              <a:rPr lang="en-US" sz="2400" b="1"/>
            </a:br>
            <a:r>
              <a:rPr lang="en-US" sz="2400" b="1"/>
              <a:t>TELEKOMUNIKASI DAN NETWORKING</a:t>
            </a:r>
          </a:p>
        </p:txBody>
      </p:sp>
      <p:sp>
        <p:nvSpPr>
          <p:cNvPr id="39940" name="Rectangle 5"/>
          <p:cNvSpPr>
            <a:spLocks noGrp="1" noChangeArrowheads="1"/>
          </p:cNvSpPr>
          <p:nvPr>
            <p:ph idx="1"/>
          </p:nvPr>
        </p:nvSpPr>
        <p:spPr>
          <a:xfrm>
            <a:off x="2068513" y="2668588"/>
            <a:ext cx="8153400" cy="4189412"/>
          </a:xfrm>
          <a:noFill/>
        </p:spPr>
        <p:txBody>
          <a:bodyPr vert="horz" lIns="90488" tIns="44450" rIns="90488" bIns="44450" rtlCol="0">
            <a:normAutofit/>
          </a:bodyPr>
          <a:lstStyle/>
          <a:p>
            <a:pPr marL="609600" indent="-609600">
              <a:tabLst>
                <a:tab pos="457200" algn="l"/>
              </a:tabLst>
            </a:pPr>
            <a:r>
              <a:rPr lang="en-US" b="1">
                <a:solidFill>
                  <a:srgbClr val="FF0000"/>
                </a:solidFill>
              </a:rPr>
              <a:t>Modem</a:t>
            </a:r>
            <a:endParaRPr lang="en-US">
              <a:solidFill>
                <a:srgbClr val="FF0000"/>
              </a:solidFill>
            </a:endParaRPr>
          </a:p>
          <a:p>
            <a:pPr marL="990600" lvl="1" indent="-646113">
              <a:tabLst>
                <a:tab pos="457200" algn="l"/>
              </a:tabLst>
            </a:pPr>
            <a:r>
              <a:rPr lang="en-US"/>
              <a:t>Alat yang diperlukan ketika pengiriman data dilakukan melalui saluran-saluran analog  </a:t>
            </a:r>
          </a:p>
          <a:p>
            <a:pPr marL="990600" lvl="1" indent="-646113">
              <a:tabLst>
                <a:tab pos="457200" algn="l"/>
              </a:tabLst>
            </a:pPr>
            <a:r>
              <a:rPr lang="en-US"/>
              <a:t>Mengubah data dari digital ke analog untuk dikirim melalui saluran telepon analog</a:t>
            </a:r>
          </a:p>
          <a:p>
            <a:pPr marL="990600" lvl="1" indent="-646113">
              <a:tabLst>
                <a:tab pos="457200" algn="l"/>
              </a:tabLst>
            </a:pPr>
            <a:r>
              <a:rPr lang="en-US"/>
              <a:t>Dan juga mengubah kembali data dari digital sesudah transmisi data </a:t>
            </a:r>
          </a:p>
          <a:p>
            <a:pPr marL="990600" lvl="1" indent="-646113">
              <a:tabLst>
                <a:tab pos="457200" algn="l"/>
              </a:tabLst>
            </a:pPr>
            <a:r>
              <a:rPr lang="en-US"/>
              <a:t>Singkatan dari  </a:t>
            </a:r>
            <a:r>
              <a:rPr lang="en-US" b="1" i="1"/>
              <a:t>mo</a:t>
            </a:r>
            <a:r>
              <a:rPr lang="en-US"/>
              <a:t>dulator/</a:t>
            </a:r>
            <a:r>
              <a:rPr lang="en-US" b="1" i="1"/>
              <a:t>dem</a:t>
            </a:r>
            <a:r>
              <a:rPr lang="en-US"/>
              <a:t>odulator</a:t>
            </a:r>
          </a:p>
        </p:txBody>
      </p:sp>
      <p:sp>
        <p:nvSpPr>
          <p:cNvPr id="39939" name="Text Box 3"/>
          <p:cNvSpPr txBox="1">
            <a:spLocks noChangeArrowheads="1"/>
          </p:cNvSpPr>
          <p:nvPr/>
        </p:nvSpPr>
        <p:spPr bwMode="auto">
          <a:xfrm>
            <a:off x="2057400" y="1828800"/>
            <a:ext cx="48450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>
                <a:latin typeface="Times New Roman" pitchFamily="18" charset="0"/>
              </a:rPr>
              <a:t>Analog dan Digital Signals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ext Box 2"/>
          <p:cNvSpPr txBox="1">
            <a:spLocks noChangeArrowheads="1"/>
          </p:cNvSpPr>
          <p:nvPr/>
        </p:nvSpPr>
        <p:spPr bwMode="auto">
          <a:xfrm>
            <a:off x="2133601" y="1905000"/>
            <a:ext cx="36480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latin typeface="Times New Roman" pitchFamily="18" charset="0"/>
              </a:rPr>
              <a:t>Analog dan Digital Signals</a:t>
            </a:r>
          </a:p>
        </p:txBody>
      </p:sp>
      <p:sp>
        <p:nvSpPr>
          <p:cNvPr id="40965" name="Rectangle 6"/>
          <p:cNvSpPr>
            <a:spLocks noGrp="1" noChangeArrowheads="1"/>
          </p:cNvSpPr>
          <p:nvPr>
            <p:ph type="title"/>
          </p:nvPr>
        </p:nvSpPr>
        <p:spPr>
          <a:xfrm>
            <a:off x="1992313" y="1125539"/>
            <a:ext cx="8229600" cy="687387"/>
          </a:xfrm>
          <a:noFill/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000" b="1"/>
              <a:t>ELEMENT KUNCI DARI</a:t>
            </a:r>
            <a:br>
              <a:rPr lang="en-US" sz="2000" b="1"/>
            </a:br>
            <a:r>
              <a:rPr lang="en-US" sz="2000" b="1"/>
              <a:t>TELEKOMUNIKASI DAN NETWORKING</a:t>
            </a:r>
          </a:p>
        </p:txBody>
      </p:sp>
      <p:pic>
        <p:nvPicPr>
          <p:cNvPr id="40963" name="Picture 4" descr="fig4-1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77863" y="3275044"/>
            <a:ext cx="8596312" cy="1652525"/>
          </a:xfrm>
          <a:noFill/>
          <a:ln w="50800">
            <a:solidFill>
              <a:srgbClr val="FF9900"/>
            </a:solidFill>
          </a:ln>
        </p:spPr>
      </p:pic>
      <p:sp>
        <p:nvSpPr>
          <p:cNvPr id="40964" name="Text Box 5"/>
          <p:cNvSpPr txBox="1">
            <a:spLocks noChangeArrowheads="1"/>
          </p:cNvSpPr>
          <p:nvPr/>
        </p:nvSpPr>
        <p:spPr bwMode="auto">
          <a:xfrm>
            <a:off x="3810000" y="5429250"/>
            <a:ext cx="460375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b="1">
                <a:solidFill>
                  <a:srgbClr val="FF9900"/>
                </a:solidFill>
              </a:rPr>
              <a:t> Figure : Use of Modem in Analog Network</a:t>
            </a: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1919288" y="1196975"/>
            <a:ext cx="8229600" cy="1143000"/>
          </a:xfrm>
          <a:noFill/>
        </p:spPr>
        <p:txBody>
          <a:bodyPr>
            <a:normAutofit fontScale="90000"/>
          </a:bodyPr>
          <a:lstStyle/>
          <a:p>
            <a:pPr>
              <a:lnSpc>
                <a:spcPct val="80000"/>
              </a:lnSpc>
            </a:pPr>
            <a:r>
              <a:rPr lang="en-US" b="1"/>
              <a:t>E</a:t>
            </a:r>
            <a:r>
              <a:rPr lang="en-US" sz="2400" b="1"/>
              <a:t>LEMEN KUNCI DARI</a:t>
            </a:r>
            <a:br>
              <a:rPr lang="en-US" sz="2400" b="1"/>
            </a:br>
            <a:r>
              <a:rPr lang="en-US" b="1"/>
              <a:t>T</a:t>
            </a:r>
            <a:r>
              <a:rPr lang="en-US" sz="2400" b="1"/>
              <a:t>ELEKOMUNIKASI DAN</a:t>
            </a:r>
            <a:br>
              <a:rPr lang="en-US" sz="2400" b="1"/>
            </a:br>
            <a:r>
              <a:rPr lang="en-US" b="1"/>
              <a:t>N</a:t>
            </a:r>
            <a:r>
              <a:rPr lang="en-US" sz="2400" b="1"/>
              <a:t>ETWORKING</a:t>
            </a:r>
          </a:p>
        </p:txBody>
      </p:sp>
      <p:sp>
        <p:nvSpPr>
          <p:cNvPr id="41987" name="Text Box 3"/>
          <p:cNvSpPr txBox="1">
            <a:spLocks noChangeArrowheads="1"/>
          </p:cNvSpPr>
          <p:nvPr/>
        </p:nvSpPr>
        <p:spPr bwMode="auto">
          <a:xfrm>
            <a:off x="2166939" y="2571751"/>
            <a:ext cx="426402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000" b="1">
                <a:latin typeface="Times New Roman" pitchFamily="18" charset="0"/>
              </a:rPr>
              <a:t>Network Protocols</a:t>
            </a:r>
          </a:p>
        </p:txBody>
      </p:sp>
      <p:sp>
        <p:nvSpPr>
          <p:cNvPr id="41988" name="Text Box 5"/>
          <p:cNvSpPr txBox="1">
            <a:spLocks noChangeArrowheads="1"/>
          </p:cNvSpPr>
          <p:nvPr/>
        </p:nvSpPr>
        <p:spPr bwMode="auto">
          <a:xfrm>
            <a:off x="2063750" y="3500438"/>
            <a:ext cx="8077200" cy="2862262"/>
          </a:xfrm>
          <a:prstGeom prst="rect">
            <a:avLst/>
          </a:prstGeom>
          <a:solidFill>
            <a:srgbClr val="000000"/>
          </a:solidFill>
          <a:ln w="25400">
            <a:solidFill>
              <a:schemeClr val="folHlink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b="1">
                <a:solidFill>
                  <a:srgbClr val="FF3300"/>
                </a:solidFill>
              </a:rPr>
              <a:t>Protocol</a:t>
            </a:r>
            <a:r>
              <a:rPr lang="en-US" sz="3600" b="1">
                <a:solidFill>
                  <a:srgbClr val="FFFF00"/>
                </a:solidFill>
              </a:rPr>
              <a:t> </a:t>
            </a:r>
            <a:r>
              <a:rPr lang="en-US" sz="3600">
                <a:solidFill>
                  <a:schemeClr val="bg1"/>
                </a:solidFill>
              </a:rPr>
              <a:t>– </a:t>
            </a:r>
          </a:p>
          <a:p>
            <a:pPr lvl="1"/>
            <a:r>
              <a:rPr lang="en-US" sz="3600">
                <a:solidFill>
                  <a:schemeClr val="bg1"/>
                </a:solidFill>
              </a:rPr>
              <a:t>sekumpulan aturan2 yang telah disepakati yang mengarahkan komunikasi antar layer2 atau level2 dari suatu network </a:t>
            </a: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3"/>
          <p:cNvSpPr>
            <a:spLocks noGrp="1" noChangeArrowheads="1"/>
          </p:cNvSpPr>
          <p:nvPr>
            <p:ph type="title"/>
          </p:nvPr>
        </p:nvSpPr>
        <p:spPr>
          <a:xfrm>
            <a:off x="1676400" y="1"/>
            <a:ext cx="8991600" cy="1000125"/>
          </a:xfrm>
        </p:spPr>
        <p:txBody>
          <a:bodyPr/>
          <a:lstStyle/>
          <a:p>
            <a:r>
              <a:rPr lang="en-US" altLang="zh-TW" b="1">
                <a:solidFill>
                  <a:schemeClr val="bg1"/>
                </a:solidFill>
                <a:ea typeface="新細明體" pitchFamily="18" charset="-120"/>
              </a:rPr>
              <a:t>ing</a:t>
            </a:r>
            <a:r>
              <a:rPr lang="en-US" altLang="zh-TW">
                <a:ea typeface="新細明體" pitchFamily="18" charset="-120"/>
              </a:rPr>
              <a:t> </a:t>
            </a:r>
            <a:r>
              <a:rPr lang="en-US" altLang="zh-TW" sz="3600">
                <a:ea typeface="新細明體" pitchFamily="18" charset="-120"/>
              </a:rPr>
              <a:t>FUNGSI NETWORK</a:t>
            </a:r>
            <a:endParaRPr lang="en-US" sz="3600"/>
          </a:p>
        </p:txBody>
      </p:sp>
      <p:sp>
        <p:nvSpPr>
          <p:cNvPr id="43011" name="Rectangle 4"/>
          <p:cNvSpPr>
            <a:spLocks noChangeArrowheads="1"/>
          </p:cNvSpPr>
          <p:nvPr/>
        </p:nvSpPr>
        <p:spPr bwMode="auto">
          <a:xfrm>
            <a:off x="1952626" y="1295400"/>
            <a:ext cx="8486775" cy="501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altLang="zh-TW" sz="3200">
                <a:latin typeface="Verdana" pitchFamily="34" charset="0"/>
                <a:ea typeface="新細明體" pitchFamily="18" charset="-120"/>
              </a:rPr>
              <a:t>Jaringan eletronik cepat </a:t>
            </a:r>
            <a:r>
              <a:rPr lang="en-US" altLang="zh-TW" sz="3200" b="1">
                <a:latin typeface="Verdana" pitchFamily="34" charset="0"/>
                <a:ea typeface="新細明體" pitchFamily="18" charset="-120"/>
              </a:rPr>
              <a:t>web</a:t>
            </a:r>
            <a:r>
              <a:rPr lang="en-US" altLang="zh-TW" sz="3200">
                <a:latin typeface="Verdana" pitchFamily="34" charset="0"/>
                <a:ea typeface="新細明體" pitchFamily="18" charset="-120"/>
              </a:rPr>
              <a:t>, dikenal juga dengan </a:t>
            </a:r>
            <a:r>
              <a:rPr lang="en-US" altLang="zh-TW" sz="3200">
                <a:solidFill>
                  <a:srgbClr val="FF0000"/>
                </a:solidFill>
                <a:latin typeface="Verdana" pitchFamily="34" charset="0"/>
                <a:ea typeface="新細明體" pitchFamily="18" charset="-120"/>
              </a:rPr>
              <a:t>information superhighway </a:t>
            </a:r>
            <a:r>
              <a:rPr lang="en-US" altLang="zh-TW" sz="3200">
                <a:latin typeface="Verdana" pitchFamily="34" charset="0"/>
                <a:ea typeface="新細明體" pitchFamily="18" charset="-120"/>
              </a:rPr>
              <a:t>atau hubungan </a:t>
            </a:r>
            <a:r>
              <a:rPr lang="en-US" altLang="zh-TW" sz="3200">
                <a:solidFill>
                  <a:srgbClr val="FF0000"/>
                </a:solidFill>
                <a:latin typeface="Verdana" pitchFamily="34" charset="0"/>
                <a:ea typeface="新細明體" pitchFamily="18" charset="-120"/>
              </a:rPr>
              <a:t>Internet </a:t>
            </a:r>
            <a:r>
              <a:rPr lang="en-US" altLang="zh-TW" sz="3200">
                <a:latin typeface="Verdana" pitchFamily="34" charset="0"/>
                <a:ea typeface="新細明體" pitchFamily="18" charset="-120"/>
              </a:rPr>
              <a:t>, sumberdaya komputasi dari perusahaan-2, pemerintahan, dan institusi pendidikan menggunakan protokol komunikasi komputer yang umum TCP/IP. </a:t>
            </a:r>
            <a:r>
              <a:rPr lang="en-US" altLang="zh-TW" sz="3200" b="1">
                <a:solidFill>
                  <a:srgbClr val="FF0000"/>
                </a:solidFill>
                <a:latin typeface="Verdana" pitchFamily="34" charset="0"/>
                <a:ea typeface="新細明體" pitchFamily="18" charset="-120"/>
              </a:rPr>
              <a:t>World Wide Web-</a:t>
            </a:r>
            <a:r>
              <a:rPr lang="en-US" altLang="zh-TW" sz="3200" b="1">
                <a:latin typeface="Verdana" pitchFamily="34" charset="0"/>
                <a:ea typeface="新細明體" pitchFamily="18" charset="-120"/>
              </a:rPr>
              <a:t>----</a:t>
            </a:r>
            <a:r>
              <a:rPr lang="en-US" altLang="zh-TW" sz="3200">
                <a:latin typeface="Verdana" pitchFamily="34" charset="0"/>
                <a:ea typeface="新細明體" pitchFamily="18" charset="-120"/>
              </a:rPr>
              <a:t> Web—adalah yang paling banyak digunakan untuk aplikasi pada Internet. </a:t>
            </a:r>
            <a:endParaRPr lang="en-US" sz="3200">
              <a:latin typeface="Verdana" pitchFamily="34" charset="0"/>
            </a:endParaRP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3952876" y="785814"/>
          <a:ext cx="5072063" cy="6072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Micrografx FlowCharter 7 Document" r:id="rId3" imgW="6297840" imgH="5763600" progId="FlowCharter7.Document">
                  <p:embed/>
                </p:oleObj>
              </mc:Choice>
              <mc:Fallback>
                <p:oleObj name="Micrografx FlowCharter 7 Document" r:id="rId3" imgW="6297840" imgH="5763600" progId="FlowCharter7.Document">
                  <p:embed/>
                  <p:pic>
                    <p:nvPicPr>
                      <p:cNvPr id="1026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t="7755"/>
                      <a:stretch>
                        <a:fillRect/>
                      </a:stretch>
                    </p:blipFill>
                    <p:spPr bwMode="auto">
                      <a:xfrm>
                        <a:off x="3952876" y="785814"/>
                        <a:ext cx="5072063" cy="6072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>
          <a:xfrm>
            <a:off x="1676400" y="1"/>
            <a:ext cx="8991600" cy="1000125"/>
          </a:xfrm>
        </p:spPr>
        <p:txBody>
          <a:bodyPr/>
          <a:lstStyle/>
          <a:p>
            <a:r>
              <a:rPr lang="en-US" altLang="zh-TW" b="1">
                <a:solidFill>
                  <a:schemeClr val="bg1"/>
                </a:solidFill>
                <a:ea typeface="新細明體" pitchFamily="18" charset="-120"/>
              </a:rPr>
              <a:t>ing</a:t>
            </a:r>
            <a:r>
              <a:rPr lang="en-US" altLang="zh-TW">
                <a:ea typeface="新細明體" pitchFamily="18" charset="-120"/>
              </a:rPr>
              <a:t> </a:t>
            </a:r>
            <a:r>
              <a:rPr lang="en-US" altLang="zh-TW" sz="3600">
                <a:ea typeface="新細明體" pitchFamily="18" charset="-120"/>
              </a:rPr>
              <a:t>FUNGSI NETWORK</a:t>
            </a:r>
            <a:endParaRPr lang="en-US" sz="3600"/>
          </a:p>
        </p:txBody>
      </p:sp>
      <p:grpSp>
        <p:nvGrpSpPr>
          <p:cNvPr id="1028" name="Group 5"/>
          <p:cNvGrpSpPr>
            <a:grpSpLocks/>
          </p:cNvGrpSpPr>
          <p:nvPr/>
        </p:nvGrpSpPr>
        <p:grpSpPr bwMode="auto">
          <a:xfrm>
            <a:off x="8686800" y="3000375"/>
            <a:ext cx="1981200" cy="1250950"/>
            <a:chOff x="3840" y="-414"/>
            <a:chExt cx="1248" cy="1001"/>
          </a:xfrm>
        </p:grpSpPr>
        <p:sp>
          <p:nvSpPr>
            <p:cNvPr id="169990" name="Rectangle 6"/>
            <p:cNvSpPr>
              <a:spLocks noChangeArrowheads="1"/>
            </p:cNvSpPr>
            <p:nvPr/>
          </p:nvSpPr>
          <p:spPr bwMode="auto">
            <a:xfrm>
              <a:off x="3840" y="-414"/>
              <a:ext cx="1248" cy="4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lnSpc>
                  <a:spcPct val="90000"/>
                </a:lnSpc>
                <a:spcBef>
                  <a:spcPct val="50000"/>
                </a:spcBef>
                <a:defRPr/>
              </a:pPr>
              <a:r>
                <a:rPr lang="en-US" sz="3200" b="1" u="sng" dirty="0">
                  <a:solidFill>
                    <a:srgbClr val="3399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Intranets</a:t>
              </a:r>
              <a:endParaRPr lang="en-US" sz="3200" b="1" dirty="0">
                <a:solidFill>
                  <a:srgbClr val="3399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endParaRPr>
            </a:p>
          </p:txBody>
        </p:sp>
        <p:sp>
          <p:nvSpPr>
            <p:cNvPr id="169991" name="Rectangle 7"/>
            <p:cNvSpPr>
              <a:spLocks noChangeArrowheads="1"/>
            </p:cNvSpPr>
            <p:nvPr/>
          </p:nvSpPr>
          <p:spPr bwMode="auto">
            <a:xfrm>
              <a:off x="3840" y="158"/>
              <a:ext cx="1248" cy="4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lnSpc>
                  <a:spcPct val="90000"/>
                </a:lnSpc>
                <a:spcBef>
                  <a:spcPct val="50000"/>
                </a:spcBef>
                <a:defRPr/>
              </a:pPr>
              <a:r>
                <a:rPr lang="en-US" sz="3200" b="1" u="sng" dirty="0">
                  <a:solidFill>
                    <a:srgbClr val="3399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Extranets</a:t>
              </a:r>
              <a:endParaRPr lang="en-US" sz="3200" b="1" dirty="0">
                <a:solidFill>
                  <a:srgbClr val="3399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endParaRPr>
            </a:p>
          </p:txBody>
        </p:sp>
      </p:grpSp>
      <p:grpSp>
        <p:nvGrpSpPr>
          <p:cNvPr id="1029" name="Group 8"/>
          <p:cNvGrpSpPr>
            <a:grpSpLocks/>
          </p:cNvGrpSpPr>
          <p:nvPr/>
        </p:nvGrpSpPr>
        <p:grpSpPr bwMode="auto">
          <a:xfrm>
            <a:off x="2057400" y="2357438"/>
            <a:ext cx="3467100" cy="2477623"/>
            <a:chOff x="288" y="2976"/>
            <a:chExt cx="2352" cy="980"/>
          </a:xfrm>
        </p:grpSpPr>
        <p:sp>
          <p:nvSpPr>
            <p:cNvPr id="169993" name="Rectangle 9"/>
            <p:cNvSpPr>
              <a:spLocks noChangeArrowheads="1"/>
            </p:cNvSpPr>
            <p:nvPr/>
          </p:nvSpPr>
          <p:spPr bwMode="auto">
            <a:xfrm>
              <a:off x="288" y="3360"/>
              <a:ext cx="1776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lnSpc>
                  <a:spcPct val="90000"/>
                </a:lnSpc>
                <a:spcBef>
                  <a:spcPct val="50000"/>
                </a:spcBef>
                <a:defRPr/>
              </a:pPr>
              <a:r>
                <a:rPr lang="en-US" sz="3200" b="1">
                  <a:solidFill>
                    <a:srgbClr val="CC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Collaboration</a:t>
              </a:r>
            </a:p>
          </p:txBody>
        </p:sp>
        <p:sp>
          <p:nvSpPr>
            <p:cNvPr id="169994" name="Rectangle 10"/>
            <p:cNvSpPr>
              <a:spLocks noChangeArrowheads="1"/>
            </p:cNvSpPr>
            <p:nvPr/>
          </p:nvSpPr>
          <p:spPr bwMode="auto">
            <a:xfrm>
              <a:off x="288" y="3744"/>
              <a:ext cx="2352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lnSpc>
                  <a:spcPct val="90000"/>
                </a:lnSpc>
                <a:spcBef>
                  <a:spcPct val="50000"/>
                </a:spcBef>
                <a:defRPr/>
              </a:pPr>
              <a:r>
                <a:rPr lang="en-US" sz="3200" b="1" dirty="0">
                  <a:solidFill>
                    <a:schemeClr val="accent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Communication</a:t>
              </a:r>
            </a:p>
          </p:txBody>
        </p:sp>
        <p:sp>
          <p:nvSpPr>
            <p:cNvPr id="169995" name="Rectangle 11"/>
            <p:cNvSpPr>
              <a:spLocks noChangeArrowheads="1"/>
            </p:cNvSpPr>
            <p:nvPr/>
          </p:nvSpPr>
          <p:spPr bwMode="auto">
            <a:xfrm>
              <a:off x="288" y="2976"/>
              <a:ext cx="1776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lnSpc>
                  <a:spcPct val="90000"/>
                </a:lnSpc>
                <a:spcBef>
                  <a:spcPct val="50000"/>
                </a:spcBef>
                <a:defRPr/>
              </a:pPr>
              <a:r>
                <a:rPr lang="en-US" sz="3200" b="1">
                  <a:solidFill>
                    <a:schemeClr val="accent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Discovery</a:t>
              </a:r>
            </a:p>
          </p:txBody>
        </p:sp>
      </p:grp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1828800" y="0"/>
            <a:ext cx="8839200" cy="1214438"/>
          </a:xfrm>
          <a:noFill/>
        </p:spPr>
        <p:txBody>
          <a:bodyPr vert="horz" lIns="0" tIns="45720" rIns="0" bIns="45720" rtlCol="0" anchor="ctr">
            <a:normAutofit/>
          </a:bodyPr>
          <a:lstStyle/>
          <a:p>
            <a:r>
              <a:rPr lang="en-US" altLang="zh-TW" sz="3600" b="1">
                <a:ea typeface="新細明體" pitchFamily="18" charset="-120"/>
              </a:rPr>
              <a:t>Communication - Kategori Applikasi Internet</a:t>
            </a:r>
            <a:endParaRPr lang="en-US" sz="3600" b="1">
              <a:ea typeface="新細明體" pitchFamily="18" charset="-120"/>
            </a:endParaRPr>
          </a:p>
        </p:txBody>
      </p:sp>
      <p:sp>
        <p:nvSpPr>
          <p:cNvPr id="44035" name="Rectangle 3"/>
          <p:cNvSpPr>
            <a:spLocks noGrp="1" noChangeArrowheads="1"/>
          </p:cNvSpPr>
          <p:nvPr>
            <p:ph idx="1"/>
          </p:nvPr>
        </p:nvSpPr>
        <p:spPr>
          <a:xfrm>
            <a:off x="2640014" y="5072064"/>
            <a:ext cx="7754937" cy="1785937"/>
          </a:xfrm>
          <a:noFill/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altLang="zh-TW" sz="1800" b="1">
                <a:latin typeface="Aharoni" pitchFamily="2" charset="-79"/>
                <a:ea typeface="新細明體" pitchFamily="18" charset="-120"/>
                <a:cs typeface="Aharoni" pitchFamily="2" charset="-79"/>
              </a:rPr>
              <a:t>Electronic Mail</a:t>
            </a:r>
          </a:p>
          <a:p>
            <a:pPr>
              <a:lnSpc>
                <a:spcPct val="90000"/>
              </a:lnSpc>
            </a:pPr>
            <a:r>
              <a:rPr lang="en-US" altLang="zh-TW" sz="1800" b="1">
                <a:latin typeface="Aharoni" pitchFamily="2" charset="-79"/>
                <a:ea typeface="新細明體" pitchFamily="18" charset="-120"/>
                <a:cs typeface="Aharoni" pitchFamily="2" charset="-79"/>
              </a:rPr>
              <a:t>Web-Based Call Centers</a:t>
            </a:r>
          </a:p>
          <a:p>
            <a:pPr>
              <a:lnSpc>
                <a:spcPct val="90000"/>
              </a:lnSpc>
            </a:pPr>
            <a:r>
              <a:rPr lang="en-US" altLang="zh-TW" sz="1800" b="1">
                <a:latin typeface="Aharoni" pitchFamily="2" charset="-79"/>
                <a:ea typeface="新細明體" pitchFamily="18" charset="-120"/>
                <a:cs typeface="Aharoni" pitchFamily="2" charset="-79"/>
              </a:rPr>
              <a:t>Electronic Chat Rooms</a:t>
            </a:r>
          </a:p>
          <a:p>
            <a:pPr>
              <a:lnSpc>
                <a:spcPct val="90000"/>
              </a:lnSpc>
            </a:pPr>
            <a:r>
              <a:rPr lang="en-US" altLang="zh-TW" sz="1800" b="1">
                <a:latin typeface="Aharoni" pitchFamily="2" charset="-79"/>
                <a:ea typeface="新細明體" pitchFamily="18" charset="-120"/>
                <a:cs typeface="Aharoni" pitchFamily="2" charset="-79"/>
              </a:rPr>
              <a:t>Voice Communication</a:t>
            </a:r>
          </a:p>
          <a:p>
            <a:pPr>
              <a:lnSpc>
                <a:spcPct val="90000"/>
              </a:lnSpc>
            </a:pPr>
            <a:r>
              <a:rPr lang="en-US" altLang="zh-TW" sz="1800" b="1">
                <a:latin typeface="Aharoni" pitchFamily="2" charset="-79"/>
                <a:ea typeface="新細明體" pitchFamily="18" charset="-120"/>
                <a:cs typeface="Aharoni" pitchFamily="2" charset="-79"/>
              </a:rPr>
              <a:t>Weblogging (Blogging)</a:t>
            </a:r>
          </a:p>
        </p:txBody>
      </p:sp>
      <p:sp>
        <p:nvSpPr>
          <p:cNvPr id="44036" name="Rectangle 4"/>
          <p:cNvSpPr>
            <a:spLocks noChangeArrowheads="1"/>
          </p:cNvSpPr>
          <p:nvPr/>
        </p:nvSpPr>
        <p:spPr bwMode="auto">
          <a:xfrm>
            <a:off x="1905000" y="1214439"/>
            <a:ext cx="8763000" cy="3786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altLang="zh-TW" sz="2400">
                <a:latin typeface="Verdana" pitchFamily="34" charset="0"/>
                <a:ea typeface="新細明體" pitchFamily="18" charset="-120"/>
              </a:rPr>
              <a:t>Masyarakat bertukar dan berbagi informasi dengan pengiriman dan penerimaan pesan2, dokumen2, formulir2 dan berkas2. Proses informasi ini mendukung operasional organisasi dan transaksi2 bisnis.  </a:t>
            </a:r>
            <a:r>
              <a:rPr lang="en-US" altLang="zh-TW" sz="2400">
                <a:solidFill>
                  <a:srgbClr val="FF0000"/>
                </a:solidFill>
                <a:latin typeface="Verdana" pitchFamily="34" charset="0"/>
                <a:ea typeface="新細明體" pitchFamily="18" charset="-120"/>
              </a:rPr>
              <a:t>Communications</a:t>
            </a:r>
            <a:r>
              <a:rPr lang="en-US" altLang="zh-TW" sz="2400">
                <a:latin typeface="Verdana" pitchFamily="34" charset="0"/>
                <a:ea typeface="新細明體" pitchFamily="18" charset="-120"/>
              </a:rPr>
              <a:t> dapat melibatkan satu atau beberapa media yang ditunjang TI , seperti text, voice, graphics, radio, pictures, dan animation. Menggunakan media yang berbeda meningkatkan efektivitas dari suatu  pesan, melancarkan pembelajaran, dan meningkatkan pengambilan keputusan. </a:t>
            </a:r>
            <a:endParaRPr lang="en-US" sz="2400">
              <a:latin typeface="Verdana" pitchFamily="34" charset="0"/>
            </a:endParaRPr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2855913" y="1268413"/>
            <a:ext cx="6781800" cy="685800"/>
          </a:xfrm>
          <a:noFill/>
        </p:spPr>
        <p:txBody>
          <a:bodyPr vert="horz" lIns="0" tIns="45720" rIns="0" bIns="45720" rtlCol="0" anchor="ctr">
            <a:normAutofit/>
          </a:bodyPr>
          <a:lstStyle/>
          <a:p>
            <a:r>
              <a:rPr lang="en-US" altLang="zh-TW" sz="2800" b="1">
                <a:ea typeface="新細明體" pitchFamily="18" charset="-120"/>
              </a:rPr>
              <a:t>Moda Komunikasi </a:t>
            </a:r>
            <a:endParaRPr lang="en-US" sz="3600"/>
          </a:p>
        </p:txBody>
      </p:sp>
      <p:sp>
        <p:nvSpPr>
          <p:cNvPr id="45059" name="Rectangle 3"/>
          <p:cNvSpPr>
            <a:spLocks noGrp="1" noChangeArrowheads="1"/>
          </p:cNvSpPr>
          <p:nvPr>
            <p:ph idx="1"/>
          </p:nvPr>
        </p:nvSpPr>
        <p:spPr>
          <a:xfrm>
            <a:off x="2819400" y="2209800"/>
            <a:ext cx="7581900" cy="2133600"/>
          </a:xfrm>
          <a:noFill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zh-TW" b="1">
                <a:ea typeface="新細明體" pitchFamily="18" charset="-120"/>
              </a:rPr>
              <a:t>People-to-people</a:t>
            </a:r>
          </a:p>
          <a:p>
            <a:pPr>
              <a:lnSpc>
                <a:spcPct val="90000"/>
              </a:lnSpc>
            </a:pPr>
            <a:r>
              <a:rPr lang="en-US" altLang="zh-TW" b="1">
                <a:ea typeface="新細明體" pitchFamily="18" charset="-120"/>
              </a:rPr>
              <a:t>People-to-machine</a:t>
            </a:r>
          </a:p>
          <a:p>
            <a:pPr>
              <a:lnSpc>
                <a:spcPct val="90000"/>
              </a:lnSpc>
            </a:pPr>
            <a:r>
              <a:rPr lang="en-US" altLang="zh-TW" b="1">
                <a:ea typeface="新細明體" pitchFamily="18" charset="-120"/>
              </a:rPr>
              <a:t>People and machine-to-machine</a:t>
            </a: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</TotalTime>
  <Words>834</Words>
  <Application>Microsoft Office PowerPoint</Application>
  <PresentationFormat>Widescreen</PresentationFormat>
  <Paragraphs>108</Paragraphs>
  <Slides>19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19</vt:i4>
      </vt:variant>
    </vt:vector>
  </HeadingPairs>
  <TitlesOfParts>
    <vt:vector size="32" baseType="lpstr">
      <vt:lpstr>Aharoni</vt:lpstr>
      <vt:lpstr>Arial</vt:lpstr>
      <vt:lpstr>Calibri</vt:lpstr>
      <vt:lpstr>Impact</vt:lpstr>
      <vt:lpstr>Times New Roman</vt:lpstr>
      <vt:lpstr>Trebuchet MS</vt:lpstr>
      <vt:lpstr>Verdana</vt:lpstr>
      <vt:lpstr>Wingdings</vt:lpstr>
      <vt:lpstr>Wingdings 3</vt:lpstr>
      <vt:lpstr>Facet</vt:lpstr>
      <vt:lpstr>Micrografx FlowCharter 7 Document</vt:lpstr>
      <vt:lpstr>Clip</vt:lpstr>
      <vt:lpstr>WordArt 2.0</vt:lpstr>
      <vt:lpstr>NETWORKS</vt:lpstr>
      <vt:lpstr>ELEMENT2 KUNCI DARI TELEKOMUNIKASI DAN NETWORKING</vt:lpstr>
      <vt:lpstr>ELEMEN KUNCI DARI TELEKOMUNIKASI DAN NETWORKING</vt:lpstr>
      <vt:lpstr>ELEMENT KUNCI DARI TELEKOMUNIKASI DAN NETWORKING</vt:lpstr>
      <vt:lpstr>ELEMEN KUNCI DARI TELEKOMUNIKASI DAN NETWORKING</vt:lpstr>
      <vt:lpstr>ing FUNGSI NETWORK</vt:lpstr>
      <vt:lpstr>ing FUNGSI NETWORK</vt:lpstr>
      <vt:lpstr>Communication - Kategori Applikasi Internet</vt:lpstr>
      <vt:lpstr>Moda Komunikasi </vt:lpstr>
      <vt:lpstr>Communication- Time/Place Framework</vt:lpstr>
      <vt:lpstr>Collaboration – Tools (Groupware) </vt:lpstr>
      <vt:lpstr>Collaboration – Tools (Groupware) </vt:lpstr>
      <vt:lpstr>Telecommuting – Web-based Application</vt:lpstr>
      <vt:lpstr>Telecommuting – Web-based Application</vt:lpstr>
      <vt:lpstr> Jenis-Jenis Networks</vt:lpstr>
      <vt:lpstr>ELEMEN KUNCI DARI TELEKOMUNIKASI DAN NETWORKING</vt:lpstr>
      <vt:lpstr>ELEMEN KUNCI DARI TELEKOMUNIKASI DAN NETWORKING</vt:lpstr>
      <vt:lpstr> </vt:lpstr>
      <vt:lpstr>Wireless Local Area Networks (WLANs)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NETWORKS</dc:title>
  <dc:creator>febriyanti panjaitan</dc:creator>
  <cp:lastModifiedBy>febriyanti panjaitan</cp:lastModifiedBy>
  <cp:revision>2</cp:revision>
  <dcterms:created xsi:type="dcterms:W3CDTF">2019-10-14T04:35:32Z</dcterms:created>
  <dcterms:modified xsi:type="dcterms:W3CDTF">2019-10-14T04:36:41Z</dcterms:modified>
</cp:coreProperties>
</file>