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4"/>
  </p:notesMasterIdLst>
  <p:sldIdLst>
    <p:sldId id="376" r:id="rId2"/>
    <p:sldId id="377" r:id="rId3"/>
    <p:sldId id="379" r:id="rId4"/>
    <p:sldId id="380" r:id="rId5"/>
    <p:sldId id="390" r:id="rId6"/>
    <p:sldId id="391" r:id="rId7"/>
    <p:sldId id="38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37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9" autoAdjust="0"/>
    <p:restoredTop sz="99240" autoAdjust="0"/>
  </p:normalViewPr>
  <p:slideViewPr>
    <p:cSldViewPr>
      <p:cViewPr>
        <p:scale>
          <a:sx n="50" d="100"/>
          <a:sy n="50" d="100"/>
        </p:scale>
        <p:origin x="-1890" y="-6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29248-3F3C-3A4D-B188-FE74B66643C4}" type="datetimeFigureOut">
              <a:rPr lang="en-US" smtClean="0"/>
              <a:pPr/>
              <a:t>12/7/2018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0FA19-D7C9-0A46-887B-0C6337F7DFFD}" type="slidenum">
              <a:rPr lang="en-US" smtClean="0"/>
              <a:pPr/>
              <a:t>‹#›</a:t>
            </a:fld>
            <a:endParaRPr lang="en-US"/>
          </a:p>
        </p:txBody>
      </p:sp>
    </p:spTree>
    <p:extLst>
      <p:ext uri="{BB962C8B-B14F-4D97-AF65-F5344CB8AC3E}">
        <p14:creationId xmlns="" xmlns:p14="http://schemas.microsoft.com/office/powerpoint/2010/main" val="5234818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C08A84E-0303-4AAC-BC24-CFB4945B572F}"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C2203-ECE5-4BDA-B941-601391E71CE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7A81B-8ACC-46F5-ABF6-9E7780C1C0AA}"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0BA604-81FB-45B2-ACFD-4C28B9F8568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40298A0-604F-4714-B057-9B9453BC0F67}"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6A94BE-10D4-405A-A3E6-1D18EF4245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441692F-1335-4FFA-8397-E4C56F27612D}"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4975C1-7700-426A-A7D8-8A9CAD67F7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FBF53A7-9EDB-40B7-9CBC-0E8CABC90AE9}"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4818BD-EB14-4547-879A-E8696C735C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13EBE2-3EB2-4643-B072-E4EFD3664B9B}"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322F79-1736-4939-94DC-9B4ED0575A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B72D242-1EA1-4922-91C1-CAF00B87D456}" type="datetimeFigureOut">
              <a:rPr lang="en-US"/>
              <a:pPr>
                <a:defRPr/>
              </a:pPr>
              <a:t>12/7/2018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8DB6D57-EF70-4B90-9766-4E3B224E58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3814F37-7BE9-44FD-8ADA-4F6B68BB8A85}" type="datetimeFigureOut">
              <a:rPr lang="en-US"/>
              <a:pPr>
                <a:defRPr/>
              </a:pPr>
              <a:t>12/7/2018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B6C44F3-AA9B-453D-9B4A-BC4F874C7F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7B14AB-2E9F-4D56-9250-B48E9120265A}" type="datetimeFigureOut">
              <a:rPr lang="en-US"/>
              <a:pPr>
                <a:defRPr/>
              </a:pPr>
              <a:t>12/7/2018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7879861-5460-4F75-AF88-A0E1BD9C83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486A7D-F88F-4D62-9496-DCE91C87CA48}"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192BAE-9A92-4509-AF97-774452195E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0A47840-31BB-48E3-A322-D9A71AC0B205}"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E5B46D-CD0A-4FDB-9884-8E9E4961E8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638D939-D9D5-45EB-B00E-7049FA9CBCFF}" type="datetimeFigureOut">
              <a:rPr lang="en-US"/>
              <a:pPr>
                <a:defRPr/>
              </a:pPr>
              <a:t>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11285D5-3F9A-4C5A-8283-2D158B666A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20688"/>
            <a:ext cx="9144000" cy="3033917"/>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39" name="Title 1"/>
          <p:cNvSpPr>
            <a:spLocks noGrp="1"/>
          </p:cNvSpPr>
          <p:nvPr>
            <p:ph type="title"/>
          </p:nvPr>
        </p:nvSpPr>
        <p:spPr>
          <a:xfrm>
            <a:off x="357188" y="1366610"/>
            <a:ext cx="8501062" cy="1774357"/>
          </a:xfrm>
        </p:spPr>
        <p:txBody>
          <a:bodyPr/>
          <a:lstStyle/>
          <a:p>
            <a:pPr eaLnBrk="1" hangingPunct="1">
              <a:defRPr/>
            </a:pPr>
            <a:r>
              <a:rPr lang="id-ID" sz="4000" b="1" dirty="0" smtClean="0">
                <a:effectLst>
                  <a:outerShdw blurRad="38100" dist="38100" dir="2700000" algn="tl">
                    <a:srgbClr val="000000">
                      <a:alpha val="43137"/>
                    </a:srgbClr>
                  </a:outerShdw>
                </a:effectLst>
              </a:rPr>
              <a:t>Bab 3</a:t>
            </a:r>
            <a:r>
              <a:rPr lang="en-US" sz="4000" b="1" dirty="0" smtClean="0">
                <a:effectLst>
                  <a:outerShdw blurRad="38100" dist="38100" dir="2700000" algn="tl">
                    <a:srgbClr val="000000">
                      <a:alpha val="43137"/>
                    </a:srgbClr>
                  </a:outerShdw>
                </a:effectLst>
              </a:rPr>
              <a:t/>
            </a:r>
            <a:br>
              <a:rPr lang="en-US" sz="4000" b="1" dirty="0" smtClean="0">
                <a:effectLst>
                  <a:outerShdw blurRad="38100" dist="38100" dir="2700000" algn="tl">
                    <a:srgbClr val="000000">
                      <a:alpha val="43137"/>
                    </a:srgbClr>
                  </a:outerShdw>
                </a:effectLst>
              </a:rPr>
            </a:br>
            <a:r>
              <a:rPr lang="id-ID" sz="4000" b="1" dirty="0" smtClean="0">
                <a:effectLst>
                  <a:outerShdw blurRad="38100" dist="38100" dir="2700000" algn="tl">
                    <a:srgbClr val="000000">
                      <a:alpha val="43137"/>
                    </a:srgbClr>
                  </a:outerShdw>
                </a:effectLst>
              </a:rPr>
              <a:t>Tipe, Nama dan Nilai</a:t>
            </a:r>
            <a:endParaRPr lang="en-US" sz="4000" b="1"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itle 1">
            <a:extLst>
              <a:ext uri="{FF2B5EF4-FFF2-40B4-BE49-F238E27FC236}">
                <a16:creationId xmlns="" xmlns:a16="http://schemas.microsoft.com/office/drawing/2014/main" id="{E6C2B668-64DF-4AAA-A35B-B8FCBE1075BE}"/>
              </a:ext>
            </a:extLst>
          </p:cNvPr>
          <p:cNvSpPr txBox="1">
            <a:spLocks/>
          </p:cNvSpPr>
          <p:nvPr/>
        </p:nvSpPr>
        <p:spPr bwMode="auto">
          <a:xfrm>
            <a:off x="357188" y="3654605"/>
            <a:ext cx="8501062" cy="23762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ID" sz="2000" b="1" dirty="0" err="1">
                <a:solidFill>
                  <a:srgbClr val="7030A0"/>
                </a:solidFill>
                <a:latin typeface="Times New Roman" panose="02020603050405020304" pitchFamily="18" charset="0"/>
                <a:cs typeface="Times New Roman" panose="02020603050405020304" pitchFamily="18" charset="0"/>
              </a:rPr>
              <a:t>Dosen</a:t>
            </a:r>
            <a:r>
              <a:rPr lang="en-ID" sz="2000" b="1" dirty="0">
                <a:solidFill>
                  <a:srgbClr val="7030A0"/>
                </a:solidFill>
                <a:latin typeface="Times New Roman" panose="02020603050405020304" pitchFamily="18" charset="0"/>
                <a:cs typeface="Times New Roman" panose="02020603050405020304" pitchFamily="18" charset="0"/>
              </a:rPr>
              <a:t> </a:t>
            </a:r>
            <a:r>
              <a:rPr lang="en-ID" sz="2000" b="1" dirty="0" err="1" smtClean="0">
                <a:solidFill>
                  <a:srgbClr val="7030A0"/>
                </a:solidFill>
                <a:latin typeface="Times New Roman" panose="02020603050405020304" pitchFamily="18" charset="0"/>
                <a:cs typeface="Times New Roman" panose="02020603050405020304" pitchFamily="18" charset="0"/>
              </a:rPr>
              <a:t>Pengasuh</a:t>
            </a:r>
            <a:endParaRPr lang="id-ID" sz="2000" b="1" dirty="0" smtClean="0">
              <a:solidFill>
                <a:srgbClr val="7030A0"/>
              </a:solidFill>
              <a:latin typeface="Times New Roman" panose="02020603050405020304" pitchFamily="18" charset="0"/>
              <a:cs typeface="Times New Roman" panose="02020603050405020304" pitchFamily="18" charset="0"/>
            </a:endParaRPr>
          </a:p>
          <a:p>
            <a:pPr eaLnBrk="1" hangingPunct="1">
              <a:defRPr/>
            </a:pPr>
            <a:r>
              <a:rPr lang="en-US" sz="3600" b="1" dirty="0" err="1" smtClean="0">
                <a:solidFill>
                  <a:srgbClr val="7030A0"/>
                </a:solidFill>
              </a:rPr>
              <a:t>Fatoni</a:t>
            </a:r>
            <a:r>
              <a:rPr lang="en-US" sz="3600" b="1" dirty="0" smtClean="0">
                <a:solidFill>
                  <a:srgbClr val="7030A0"/>
                </a:solidFill>
              </a:rPr>
              <a:t>, </a:t>
            </a:r>
            <a:r>
              <a:rPr lang="en-US" sz="3600" b="1" dirty="0" err="1" smtClean="0">
                <a:solidFill>
                  <a:srgbClr val="7030A0"/>
                </a:solidFill>
              </a:rPr>
              <a:t>M.M.,M.Kom</a:t>
            </a:r>
            <a:r>
              <a:rPr lang="en-US" sz="3600" b="1" dirty="0" smtClean="0"/>
              <a:t>.</a:t>
            </a:r>
          </a:p>
          <a:p>
            <a:pPr eaLnBrk="1" hangingPunct="1">
              <a:defRPr/>
            </a:pPr>
            <a:endParaRPr lang="en-ID" sz="2000" b="1" dirty="0">
              <a:latin typeface="Times New Roman" panose="02020603050405020304" pitchFamily="18" charset="0"/>
              <a:cs typeface="Times New Roman" panose="02020603050405020304" pitchFamily="18" charset="0"/>
            </a:endParaRPr>
          </a:p>
        </p:txBody>
      </p:sp>
      <p:pic>
        <p:nvPicPr>
          <p:cNvPr id="13" name="Picture 4" descr="Logo UBD Baru.JPG">
            <a:extLst>
              <a:ext uri="{FF2B5EF4-FFF2-40B4-BE49-F238E27FC236}">
                <a16:creationId xmlns="" xmlns:a16="http://schemas.microsoft.com/office/drawing/2014/main" id="{12EA9C06-F516-44C6-A020-6000C7317B14}"/>
              </a:ext>
            </a:extLst>
          </p:cNvPr>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517044" y="692696"/>
            <a:ext cx="2109911" cy="601907"/>
          </a:xfrm>
          <a:prstGeom prst="rect">
            <a:avLst/>
          </a:prstGeom>
          <a:noFill/>
          <a:ln w="9525">
            <a:noFill/>
            <a:miter lim="800000"/>
            <a:headEnd/>
            <a:tailEnd/>
          </a:ln>
        </p:spPr>
      </p:pic>
      <p:sp>
        <p:nvSpPr>
          <p:cNvPr id="11"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Karakter</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10</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r>
              <a:rPr lang="sv-SE" sz="2400" dirty="0" smtClean="0"/>
              <a:t>Yang termasuk ke dalam karakter adalah huruf-huruf alphabet, tanda baca, angka ‘0’, ‘1’,…,’9’, dan karakter-karakter khusus seperti ‘&amp;’,’^’, dan sebagainya.  </a:t>
            </a:r>
            <a:r>
              <a:rPr lang="en-US" sz="2400" dirty="0" err="1" smtClean="0"/>
              <a:t>Nama</a:t>
            </a:r>
            <a:r>
              <a:rPr lang="en-US" sz="2400" dirty="0" smtClean="0"/>
              <a:t> </a:t>
            </a:r>
            <a:r>
              <a:rPr lang="en-US" sz="2400" dirty="0" err="1" smtClean="0"/>
              <a:t>tipe</a:t>
            </a:r>
            <a:r>
              <a:rPr lang="en-US" sz="2400" dirty="0" smtClean="0"/>
              <a:t> </a:t>
            </a:r>
            <a:r>
              <a:rPr lang="en-US" sz="2400" dirty="0" err="1" smtClean="0"/>
              <a:t>untuk</a:t>
            </a:r>
            <a:r>
              <a:rPr lang="en-US" sz="2400" dirty="0" smtClean="0"/>
              <a:t> </a:t>
            </a:r>
            <a:r>
              <a:rPr lang="en-US" sz="2400" dirty="0" err="1" smtClean="0"/>
              <a:t>karakter</a:t>
            </a:r>
            <a:r>
              <a:rPr lang="en-US" sz="2400" dirty="0" smtClean="0"/>
              <a:t> </a:t>
            </a:r>
            <a:r>
              <a:rPr lang="en-US" sz="2400" dirty="0" err="1" smtClean="0"/>
              <a:t>adalah</a:t>
            </a:r>
            <a:r>
              <a:rPr lang="en-US" sz="2400" dirty="0" smtClean="0"/>
              <a:t> </a:t>
            </a:r>
            <a:r>
              <a:rPr lang="en-US" sz="2400" u="sng" dirty="0" smtClean="0"/>
              <a:t>char</a:t>
            </a:r>
            <a:r>
              <a:rPr lang="en-US" sz="2400" dirty="0" smtClean="0"/>
              <a:t>. </a:t>
            </a:r>
            <a:r>
              <a:rPr lang="en-US" sz="2400" dirty="0" err="1" smtClean="0"/>
              <a:t>Operasi</a:t>
            </a:r>
            <a:r>
              <a:rPr lang="en-US" sz="2400" dirty="0" smtClean="0"/>
              <a:t> yang </a:t>
            </a:r>
            <a:r>
              <a:rPr lang="en-US" sz="2400" dirty="0" err="1" smtClean="0"/>
              <a:t>dapat</a:t>
            </a:r>
            <a:r>
              <a:rPr lang="en-US" sz="2400" dirty="0" smtClean="0"/>
              <a:t> </a:t>
            </a:r>
            <a:r>
              <a:rPr lang="en-US" sz="2400" dirty="0" err="1" smtClean="0"/>
              <a:t>dilakukan</a:t>
            </a:r>
            <a:r>
              <a:rPr lang="en-US" sz="2400" dirty="0" smtClean="0"/>
              <a:t> </a:t>
            </a:r>
            <a:r>
              <a:rPr lang="en-US" sz="2400" dirty="0" err="1" smtClean="0"/>
              <a:t>pada</a:t>
            </a:r>
            <a:r>
              <a:rPr lang="en-US" sz="2400" dirty="0" smtClean="0"/>
              <a:t> </a:t>
            </a:r>
            <a:r>
              <a:rPr lang="en-US" sz="2400" dirty="0" err="1" smtClean="0"/>
              <a:t>karakter</a:t>
            </a:r>
            <a:r>
              <a:rPr lang="en-US" sz="2400" dirty="0" smtClean="0"/>
              <a:t>  </a:t>
            </a:r>
            <a:r>
              <a:rPr lang="en-US" sz="2400" dirty="0" err="1" smtClean="0"/>
              <a:t>adalah</a:t>
            </a:r>
            <a:r>
              <a:rPr lang="en-US" sz="2400" dirty="0" smtClean="0"/>
              <a:t> </a:t>
            </a:r>
            <a:r>
              <a:rPr lang="en-US" sz="2400" dirty="0" err="1" smtClean="0"/>
              <a:t>operasi</a:t>
            </a:r>
            <a:r>
              <a:rPr lang="en-US" sz="2400" dirty="0" smtClean="0"/>
              <a:t> </a:t>
            </a:r>
            <a:r>
              <a:rPr lang="en-US" sz="2400" dirty="0" err="1" smtClean="0"/>
              <a:t>aritmatika</a:t>
            </a:r>
            <a:r>
              <a:rPr lang="en-US" sz="2400" dirty="0" smtClean="0"/>
              <a:t> (+), </a:t>
            </a:r>
            <a:r>
              <a:rPr lang="en-US" sz="2400" dirty="0" err="1" smtClean="0"/>
              <a:t>operasi</a:t>
            </a:r>
            <a:r>
              <a:rPr lang="en-US" sz="2400" dirty="0" smtClean="0"/>
              <a:t> </a:t>
            </a:r>
            <a:r>
              <a:rPr lang="en-US" sz="2400" dirty="0" err="1" smtClean="0"/>
              <a:t>perbandingan</a:t>
            </a:r>
            <a:r>
              <a:rPr lang="en-US" sz="2400" dirty="0" smtClean="0"/>
              <a:t> (&lt;, &gt;, ≥, ≤, =, ≠). </a:t>
            </a: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Bilangan</a:t>
            </a:r>
            <a:r>
              <a:rPr lang="en-US" sz="3200" b="1" dirty="0" smtClean="0"/>
              <a:t> </a:t>
            </a:r>
            <a:r>
              <a:rPr lang="en-US" sz="3200" b="1" dirty="0" err="1" smtClean="0"/>
              <a:t>logika</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11</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6700" indent="-266700" algn="just" eaLnBrk="1" hangingPunct="1">
              <a:buFont typeface="Arial" pitchFamily="34" charset="0"/>
              <a:buChar char="•"/>
            </a:pPr>
            <a:r>
              <a:rPr lang="sv-SE" sz="2400" dirty="0" smtClean="0"/>
              <a:t>Nama tipe bilangan logika adalah </a:t>
            </a:r>
            <a:r>
              <a:rPr lang="sv-SE" sz="2400" u="sng" dirty="0" smtClean="0"/>
              <a:t>Boolean</a:t>
            </a:r>
            <a:r>
              <a:rPr lang="sv-SE" sz="2400" dirty="0" smtClean="0"/>
              <a:t>. Bilangan logika mengenal dua buah nilai, yakni benar (</a:t>
            </a:r>
            <a:r>
              <a:rPr lang="sv-SE" sz="2400" u="sng" dirty="0" smtClean="0"/>
              <a:t>true</a:t>
            </a:r>
            <a:r>
              <a:rPr lang="sv-SE" sz="2400" dirty="0" smtClean="0"/>
              <a:t>) atau salah (</a:t>
            </a:r>
            <a:r>
              <a:rPr lang="sv-SE" sz="2400" u="sng" dirty="0" smtClean="0"/>
              <a:t>false</a:t>
            </a:r>
            <a:r>
              <a:rPr lang="sv-SE" sz="2400" dirty="0" smtClean="0"/>
              <a:t>).  Operasi-operasi yang dapat dilakukan terhadap tipe Boolean dikenal  dengan operator logika. </a:t>
            </a:r>
            <a:endParaRPr lang="id-ID" sz="2400" dirty="0" smtClean="0"/>
          </a:p>
          <a:p>
            <a:pPr marL="266700" indent="-266700" algn="just" eaLnBrk="1" hangingPunct="1"/>
            <a:endParaRPr lang="sv-SE" sz="2400" dirty="0" smtClean="0"/>
          </a:p>
          <a:p>
            <a:pPr marL="266700" indent="-266700" algn="just" eaLnBrk="1" hangingPunct="1">
              <a:buFont typeface="Arial" pitchFamily="34" charset="0"/>
              <a:buChar char="•"/>
            </a:pPr>
            <a:r>
              <a:rPr lang="en-US" sz="2400" dirty="0" err="1" smtClean="0"/>
              <a:t>cara</a:t>
            </a:r>
            <a:r>
              <a:rPr lang="en-US" sz="2400" dirty="0" smtClean="0"/>
              <a:t> </a:t>
            </a:r>
            <a:r>
              <a:rPr lang="en-US" sz="2400" dirty="0" err="1" smtClean="0"/>
              <a:t>mudah</a:t>
            </a:r>
            <a:r>
              <a:rPr lang="en-US" sz="2400" dirty="0" smtClean="0"/>
              <a:t> </a:t>
            </a:r>
            <a:r>
              <a:rPr lang="en-US" sz="2400" dirty="0" err="1" smtClean="0"/>
              <a:t>mengingat</a:t>
            </a:r>
            <a:r>
              <a:rPr lang="en-US" sz="2400" dirty="0" smtClean="0"/>
              <a:t> </a:t>
            </a:r>
            <a:r>
              <a:rPr lang="en-US" sz="2400" dirty="0" err="1" smtClean="0"/>
              <a:t>hasil</a:t>
            </a:r>
            <a:r>
              <a:rPr lang="en-US" sz="2400" dirty="0" smtClean="0"/>
              <a:t> </a:t>
            </a:r>
            <a:r>
              <a:rPr lang="en-US" sz="2400" dirty="0" err="1" smtClean="0"/>
              <a:t>operasi</a:t>
            </a:r>
            <a:r>
              <a:rPr lang="en-US" sz="2400" dirty="0" smtClean="0"/>
              <a:t> operator Boolean </a:t>
            </a:r>
            <a:r>
              <a:rPr lang="en-US" sz="2400" dirty="0" err="1" smtClean="0"/>
              <a:t>adalah</a:t>
            </a:r>
            <a:r>
              <a:rPr lang="en-US" sz="2400" dirty="0" smtClean="0"/>
              <a:t> </a:t>
            </a:r>
            <a:r>
              <a:rPr lang="en-US" sz="2400" dirty="0" err="1" smtClean="0"/>
              <a:t>untuk</a:t>
            </a:r>
            <a:r>
              <a:rPr lang="en-US" sz="2400" dirty="0" smtClean="0"/>
              <a:t> operator </a:t>
            </a:r>
            <a:r>
              <a:rPr lang="en-US" sz="2400" u="sng" dirty="0" smtClean="0"/>
              <a:t>and</a:t>
            </a:r>
            <a:r>
              <a:rPr lang="en-US" sz="2400" dirty="0" smtClean="0"/>
              <a:t> </a:t>
            </a:r>
            <a:r>
              <a:rPr lang="en-US" sz="2400" dirty="0" err="1" smtClean="0"/>
              <a:t>hanya</a:t>
            </a:r>
            <a:r>
              <a:rPr lang="en-US" sz="2400" dirty="0" smtClean="0"/>
              <a:t> </a:t>
            </a:r>
            <a:r>
              <a:rPr lang="en-US" sz="2400" dirty="0" err="1" smtClean="0"/>
              <a:t>bernilai</a:t>
            </a:r>
            <a:r>
              <a:rPr lang="en-US" sz="2400" dirty="0" smtClean="0"/>
              <a:t> </a:t>
            </a:r>
            <a:r>
              <a:rPr lang="en-US" sz="2400" dirty="0" err="1" smtClean="0"/>
              <a:t>benar</a:t>
            </a:r>
            <a:r>
              <a:rPr lang="en-US" sz="2400" dirty="0" smtClean="0"/>
              <a:t> </a:t>
            </a:r>
            <a:r>
              <a:rPr lang="en-US" sz="2400" dirty="0" err="1" smtClean="0"/>
              <a:t>jika</a:t>
            </a:r>
            <a:r>
              <a:rPr lang="en-US" sz="2400" dirty="0" smtClean="0"/>
              <a:t> a </a:t>
            </a:r>
            <a:r>
              <a:rPr lang="en-US" sz="2400" dirty="0" err="1" smtClean="0"/>
              <a:t>dan</a:t>
            </a:r>
            <a:r>
              <a:rPr lang="en-US" sz="2400" dirty="0" smtClean="0"/>
              <a:t> b </a:t>
            </a:r>
            <a:r>
              <a:rPr lang="en-US" sz="2400" dirty="0" err="1" smtClean="0"/>
              <a:t>keduanya</a:t>
            </a:r>
            <a:r>
              <a:rPr lang="en-US" sz="2400" dirty="0" smtClean="0"/>
              <a:t> </a:t>
            </a:r>
            <a:r>
              <a:rPr lang="en-US" sz="2400" dirty="0" err="1" smtClean="0"/>
              <a:t>bernilai</a:t>
            </a:r>
            <a:r>
              <a:rPr lang="en-US" sz="2400" dirty="0" smtClean="0"/>
              <a:t> </a:t>
            </a:r>
            <a:r>
              <a:rPr lang="en-US" sz="2400" dirty="0" err="1" smtClean="0"/>
              <a:t>benar</a:t>
            </a:r>
            <a:r>
              <a:rPr lang="en-US" sz="2400" dirty="0" smtClean="0"/>
              <a:t>, </a:t>
            </a:r>
            <a:r>
              <a:rPr lang="en-US" sz="2400" dirty="0" err="1" smtClean="0"/>
              <a:t>untuk</a:t>
            </a:r>
            <a:r>
              <a:rPr lang="en-US" sz="2400" dirty="0" smtClean="0"/>
              <a:t> operator </a:t>
            </a:r>
            <a:r>
              <a:rPr lang="en-US" sz="2400" u="sng" dirty="0" smtClean="0"/>
              <a:t>or</a:t>
            </a:r>
            <a:r>
              <a:rPr lang="en-US" sz="2400" dirty="0" smtClean="0"/>
              <a:t> </a:t>
            </a:r>
            <a:r>
              <a:rPr lang="en-US" sz="2400" dirty="0" err="1" smtClean="0"/>
              <a:t>hanya</a:t>
            </a:r>
            <a:r>
              <a:rPr lang="en-US" sz="2400" dirty="0" smtClean="0"/>
              <a:t> </a:t>
            </a:r>
            <a:r>
              <a:rPr lang="en-US" sz="2400" dirty="0" err="1" smtClean="0"/>
              <a:t>bernilai</a:t>
            </a:r>
            <a:r>
              <a:rPr lang="en-US" sz="2400" dirty="0" smtClean="0"/>
              <a:t> false </a:t>
            </a:r>
            <a:r>
              <a:rPr lang="en-US" sz="2400" dirty="0" err="1" smtClean="0"/>
              <a:t>jika</a:t>
            </a:r>
            <a:r>
              <a:rPr lang="en-US" sz="2400" dirty="0" smtClean="0"/>
              <a:t> a </a:t>
            </a:r>
            <a:r>
              <a:rPr lang="en-US" sz="2400" dirty="0" err="1" smtClean="0"/>
              <a:t>dan</a:t>
            </a:r>
            <a:r>
              <a:rPr lang="en-US" sz="2400" dirty="0" smtClean="0"/>
              <a:t> b </a:t>
            </a:r>
            <a:r>
              <a:rPr lang="en-US" sz="2400" dirty="0" err="1" smtClean="0"/>
              <a:t>keduanya</a:t>
            </a:r>
            <a:r>
              <a:rPr lang="en-US" sz="2400" dirty="0" smtClean="0"/>
              <a:t> </a:t>
            </a:r>
            <a:r>
              <a:rPr lang="en-US" sz="2400" dirty="0" err="1" smtClean="0"/>
              <a:t>bernilai</a:t>
            </a:r>
            <a:r>
              <a:rPr lang="en-US" sz="2400" dirty="0" smtClean="0"/>
              <a:t> false, </a:t>
            </a:r>
            <a:r>
              <a:rPr lang="en-US" sz="2400" dirty="0" err="1" smtClean="0"/>
              <a:t>sedangkan</a:t>
            </a:r>
            <a:r>
              <a:rPr lang="en-US" sz="2400" dirty="0" smtClean="0"/>
              <a:t> </a:t>
            </a:r>
            <a:r>
              <a:rPr lang="en-US" sz="2400" dirty="0" err="1" smtClean="0"/>
              <a:t>untuk</a:t>
            </a:r>
            <a:r>
              <a:rPr lang="en-US" sz="2400" dirty="0" smtClean="0"/>
              <a:t> operator </a:t>
            </a:r>
            <a:r>
              <a:rPr lang="en-US" sz="2400" u="sng" dirty="0" err="1" smtClean="0"/>
              <a:t>xor</a:t>
            </a:r>
            <a:r>
              <a:rPr lang="en-US" sz="2400" dirty="0" smtClean="0"/>
              <a:t> </a:t>
            </a:r>
            <a:r>
              <a:rPr lang="en-US" sz="2400" dirty="0" err="1" smtClean="0"/>
              <a:t>akan</a:t>
            </a:r>
            <a:r>
              <a:rPr lang="en-US" sz="2400" dirty="0" smtClean="0"/>
              <a:t> </a:t>
            </a:r>
            <a:r>
              <a:rPr lang="en-US" sz="2400" dirty="0" err="1" smtClean="0"/>
              <a:t>bernilai</a:t>
            </a:r>
            <a:r>
              <a:rPr lang="en-US" sz="2400" dirty="0" smtClean="0"/>
              <a:t> </a:t>
            </a:r>
            <a:r>
              <a:rPr lang="en-US" sz="2400" dirty="0" err="1" smtClean="0"/>
              <a:t>benar</a:t>
            </a:r>
            <a:r>
              <a:rPr lang="en-US" sz="2400" dirty="0" smtClean="0"/>
              <a:t> </a:t>
            </a:r>
            <a:r>
              <a:rPr lang="en-US" sz="2400" dirty="0" err="1" smtClean="0"/>
              <a:t>jika</a:t>
            </a:r>
            <a:r>
              <a:rPr lang="en-US" sz="2400" dirty="0" smtClean="0"/>
              <a:t> a </a:t>
            </a:r>
            <a:r>
              <a:rPr lang="en-US" sz="2400" dirty="0" err="1" smtClean="0"/>
              <a:t>dan</a:t>
            </a:r>
            <a:r>
              <a:rPr lang="en-US" sz="2400" dirty="0" smtClean="0"/>
              <a:t> b </a:t>
            </a:r>
            <a:r>
              <a:rPr lang="en-US" sz="2400" dirty="0" err="1" smtClean="0"/>
              <a:t>saling</a:t>
            </a:r>
            <a:r>
              <a:rPr lang="en-US" sz="2400" dirty="0" smtClean="0"/>
              <a:t> </a:t>
            </a:r>
            <a:r>
              <a:rPr lang="en-US" sz="2400" dirty="0" err="1" smtClean="0"/>
              <a:t>berlawanan</a:t>
            </a:r>
            <a:r>
              <a:rPr lang="en-US" sz="2400" dirty="0" smtClean="0"/>
              <a:t> </a:t>
            </a:r>
            <a:r>
              <a:rPr lang="en-US" sz="2400" dirty="0" err="1" smtClean="0"/>
              <a:t>nilai</a:t>
            </a:r>
            <a:r>
              <a:rPr lang="en-US" sz="2400" dirty="0" smtClean="0"/>
              <a:t> </a:t>
            </a:r>
            <a:r>
              <a:rPr lang="en-US" sz="2400" dirty="0" err="1" smtClean="0"/>
              <a:t>kebenarannya</a:t>
            </a:r>
            <a:r>
              <a:rPr lang="en-US" sz="2400" dirty="0" smtClean="0"/>
              <a:t> </a:t>
            </a: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Bilangan</a:t>
            </a:r>
            <a:r>
              <a:rPr lang="en-US" sz="3200" b="1" dirty="0" smtClean="0"/>
              <a:t> </a:t>
            </a:r>
            <a:r>
              <a:rPr lang="en-US" sz="3200" b="1" dirty="0" err="1" smtClean="0"/>
              <a:t>logika</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12</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5" name="Picture 5"/>
          <p:cNvPicPr>
            <a:picLocks noChangeAspect="1" noChangeArrowheads="1"/>
          </p:cNvPicPr>
          <p:nvPr/>
        </p:nvPicPr>
        <p:blipFill>
          <a:blip r:embed="rId3" cstate="print"/>
          <a:srcRect/>
          <a:stretch>
            <a:fillRect/>
          </a:stretch>
        </p:blipFill>
        <p:spPr bwMode="auto">
          <a:xfrm>
            <a:off x="1476375" y="1916113"/>
            <a:ext cx="6265863" cy="3663950"/>
          </a:xfrm>
          <a:prstGeom prst="rect">
            <a:avLst/>
          </a:prstGeom>
          <a:noFill/>
          <a:ln w="9525">
            <a:noFill/>
            <a:miter lim="800000"/>
            <a:headEnd/>
            <a:tailEnd/>
          </a:ln>
        </p:spPr>
      </p:pic>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Tipe</a:t>
            </a:r>
            <a:r>
              <a:rPr lang="en-US" sz="3200" b="1" dirty="0" smtClean="0"/>
              <a:t> Data </a:t>
            </a:r>
            <a:r>
              <a:rPr lang="en-US" sz="3200" b="1" dirty="0" err="1" smtClean="0"/>
              <a:t>Bentukan</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13</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500" indent="-63500" algn="just" eaLnBrk="1" hangingPunct="1">
              <a:buFontTx/>
              <a:buNone/>
            </a:pPr>
            <a:r>
              <a:rPr lang="sv-SE" sz="2400" dirty="0" smtClean="0"/>
              <a:t>Tipe bentukan adalah tipe yang didefinisikan sendiri oleh pemrogram.  Tipe bentukan disusun oleh satu atau lebih tipe dasar.  Ada tiga macam tipe bentukan :  </a:t>
            </a:r>
            <a:r>
              <a:rPr lang="sv-SE" sz="2400" u="sng" dirty="0" smtClean="0"/>
              <a:t>string</a:t>
            </a:r>
            <a:r>
              <a:rPr lang="sv-SE" sz="2400" dirty="0" smtClean="0"/>
              <a:t>, tipe dasar yang diberikan nama dengan nama tipe baru, dan rekaman /record.</a:t>
            </a:r>
          </a:p>
          <a:p>
            <a:pPr marL="63500" indent="-63500" algn="just" eaLnBrk="1" hangingPunct="1">
              <a:buFontTx/>
              <a:buNone/>
            </a:pPr>
            <a:endParaRPr lang="en-US" sz="2400" dirty="0" smtClean="0"/>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smtClean="0"/>
              <a:t>String</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14</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r>
              <a:rPr lang="sv-SE" sz="2400" dirty="0" smtClean="0"/>
              <a:t>String adalah deretan karakter dengan panjang tertentu. Nama tipe string adalah </a:t>
            </a:r>
            <a:r>
              <a:rPr lang="sv-SE" sz="2400" u="sng" dirty="0" smtClean="0"/>
              <a:t>string</a:t>
            </a:r>
            <a:r>
              <a:rPr lang="sv-SE" sz="2400" dirty="0" smtClean="0"/>
              <a:t>.  </a:t>
            </a:r>
            <a:r>
              <a:rPr lang="en-US" sz="2400" dirty="0" err="1" smtClean="0"/>
              <a:t>Operasi</a:t>
            </a:r>
            <a:r>
              <a:rPr lang="en-US" sz="2400" dirty="0" smtClean="0"/>
              <a:t> yang </a:t>
            </a:r>
            <a:r>
              <a:rPr lang="en-US" sz="2400" dirty="0" err="1" smtClean="0"/>
              <a:t>dapat</a:t>
            </a:r>
            <a:r>
              <a:rPr lang="en-US" sz="2400" dirty="0" smtClean="0"/>
              <a:t> </a:t>
            </a:r>
            <a:r>
              <a:rPr lang="en-US" sz="2400" dirty="0" err="1" smtClean="0"/>
              <a:t>dilakukan</a:t>
            </a:r>
            <a:r>
              <a:rPr lang="en-US" sz="2400" dirty="0" smtClean="0"/>
              <a:t> </a:t>
            </a:r>
            <a:r>
              <a:rPr lang="en-US" sz="2400" dirty="0" err="1" smtClean="0"/>
              <a:t>pada</a:t>
            </a:r>
            <a:r>
              <a:rPr lang="en-US" sz="2400" dirty="0" smtClean="0"/>
              <a:t> </a:t>
            </a:r>
            <a:r>
              <a:rPr lang="id-ID" sz="2400" dirty="0" smtClean="0"/>
              <a:t>tipe data string </a:t>
            </a:r>
            <a:r>
              <a:rPr lang="en-US" sz="2400" dirty="0" err="1" smtClean="0"/>
              <a:t>adalah</a:t>
            </a:r>
            <a:r>
              <a:rPr lang="en-US" sz="2400" dirty="0" smtClean="0"/>
              <a:t> </a:t>
            </a:r>
            <a:r>
              <a:rPr lang="en-US" sz="2400" dirty="0" err="1" smtClean="0"/>
              <a:t>operasi</a:t>
            </a:r>
            <a:r>
              <a:rPr lang="en-US" sz="2400" dirty="0" smtClean="0"/>
              <a:t> </a:t>
            </a:r>
            <a:r>
              <a:rPr lang="en-US" sz="2400" dirty="0" err="1" smtClean="0"/>
              <a:t>aritmatika</a:t>
            </a:r>
            <a:r>
              <a:rPr lang="en-US" sz="2400" dirty="0" smtClean="0"/>
              <a:t> (+), </a:t>
            </a:r>
            <a:r>
              <a:rPr lang="en-US" sz="2400" dirty="0" err="1" smtClean="0"/>
              <a:t>operasi</a:t>
            </a:r>
            <a:r>
              <a:rPr lang="en-US" sz="2400" dirty="0" smtClean="0"/>
              <a:t> </a:t>
            </a:r>
            <a:r>
              <a:rPr lang="en-US" sz="2400" dirty="0" err="1" smtClean="0"/>
              <a:t>perbandingan</a:t>
            </a:r>
            <a:r>
              <a:rPr lang="en-US" sz="2400" dirty="0" smtClean="0"/>
              <a:t> (&lt;, &gt;, ≥, ≤, =, ≠).</a:t>
            </a: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Tipe</a:t>
            </a:r>
            <a:r>
              <a:rPr lang="en-US" sz="3200" b="1" dirty="0" smtClean="0"/>
              <a:t> </a:t>
            </a:r>
            <a:r>
              <a:rPr lang="en-US" sz="3200" b="1" dirty="0" err="1" smtClean="0"/>
              <a:t>dasar</a:t>
            </a:r>
            <a:r>
              <a:rPr lang="en-US" sz="3200" b="1" dirty="0" smtClean="0"/>
              <a:t> </a:t>
            </a:r>
            <a:r>
              <a:rPr lang="en-US" sz="3200" b="1" dirty="0" err="1" smtClean="0"/>
              <a:t>dengan</a:t>
            </a:r>
            <a:r>
              <a:rPr lang="en-US" sz="3200" b="1" dirty="0" smtClean="0"/>
              <a:t> </a:t>
            </a:r>
            <a:r>
              <a:rPr lang="en-US" sz="3200" b="1" dirty="0" err="1" smtClean="0"/>
              <a:t>nama</a:t>
            </a:r>
            <a:r>
              <a:rPr lang="en-US" sz="3200" b="1" dirty="0" smtClean="0"/>
              <a:t> </a:t>
            </a:r>
            <a:r>
              <a:rPr lang="en-US" sz="3200" b="1" dirty="0" err="1" smtClean="0"/>
              <a:t>tipe</a:t>
            </a:r>
            <a:r>
              <a:rPr lang="en-US" sz="3200" b="1" dirty="0" smtClean="0"/>
              <a:t> </a:t>
            </a:r>
            <a:r>
              <a:rPr lang="en-US" sz="3200" b="1" dirty="0" err="1" smtClean="0"/>
              <a:t>baru</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15</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r>
              <a:rPr lang="sv-SE" sz="2400" dirty="0" smtClean="0"/>
              <a:t>Pemrogram dapat memberi nama baru untuk tipe dasar dengan kata kunci type.  </a:t>
            </a:r>
          </a:p>
          <a:p>
            <a:pPr marL="0" indent="0" algn="just" eaLnBrk="1" hangingPunct="1">
              <a:buFontTx/>
              <a:buNone/>
            </a:pPr>
            <a:r>
              <a:rPr lang="sv-SE" sz="2400" dirty="0" smtClean="0"/>
              <a:t>Contoh :</a:t>
            </a:r>
          </a:p>
          <a:p>
            <a:pPr marL="0" indent="0" algn="just" eaLnBrk="1" hangingPunct="1">
              <a:buFontTx/>
              <a:buNone/>
            </a:pPr>
            <a:r>
              <a:rPr lang="sv-SE" sz="2400" dirty="0" smtClean="0"/>
              <a:t>	</a:t>
            </a:r>
            <a:r>
              <a:rPr lang="sv-SE" sz="2400" u="sng" dirty="0" smtClean="0"/>
              <a:t>Type</a:t>
            </a:r>
            <a:r>
              <a:rPr lang="sv-SE" sz="2400" dirty="0" smtClean="0"/>
              <a:t> BilBulat </a:t>
            </a:r>
            <a:r>
              <a:rPr lang="id-ID" sz="2400" dirty="0" smtClean="0"/>
              <a:t>=</a:t>
            </a:r>
            <a:r>
              <a:rPr lang="sv-SE" sz="2400" dirty="0" smtClean="0"/>
              <a:t> </a:t>
            </a:r>
            <a:r>
              <a:rPr lang="sv-SE" sz="2400" u="sng" dirty="0" smtClean="0"/>
              <a:t>Integer</a:t>
            </a:r>
          </a:p>
          <a:p>
            <a:pPr marL="0" indent="0" algn="just" eaLnBrk="1" hangingPunct="1">
              <a:buFontTx/>
              <a:buNone/>
            </a:pPr>
            <a:endParaRPr lang="sv-SE" sz="2400" dirty="0" smtClean="0"/>
          </a:p>
          <a:p>
            <a:pPr marL="0" indent="0" algn="just" eaLnBrk="1" hangingPunct="1">
              <a:buFontTx/>
              <a:buNone/>
            </a:pPr>
            <a:r>
              <a:rPr lang="sv-SE" sz="2400" dirty="0" smtClean="0"/>
              <a:t>BilBulat adalah tipe bilangan bulat yang sama dengan tipe integer.  Apabila mempunyai sebuah peubah yang bernama p dan bertipe BilBulat, peubah tersebut sama saja bertipe integer.</a:t>
            </a:r>
            <a:endParaRPr lang="en-US" sz="2400" dirty="0" smtClean="0"/>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Rekaman</a:t>
            </a:r>
            <a:r>
              <a:rPr lang="en-US" sz="3200" b="1" dirty="0" smtClean="0"/>
              <a:t> /record</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16</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r>
              <a:rPr lang="en-US" sz="2400" dirty="0" err="1" smtClean="0"/>
              <a:t>Rekaman</a:t>
            </a:r>
            <a:r>
              <a:rPr lang="en-US" sz="2400" dirty="0" smtClean="0"/>
              <a:t> </a:t>
            </a:r>
            <a:r>
              <a:rPr lang="en-US" sz="2400" dirty="0" err="1" smtClean="0"/>
              <a:t>disusun</a:t>
            </a:r>
            <a:r>
              <a:rPr lang="en-US" sz="2400" dirty="0" smtClean="0"/>
              <a:t> </a:t>
            </a:r>
            <a:r>
              <a:rPr lang="en-US" sz="2400" dirty="0" err="1" smtClean="0"/>
              <a:t>oleh</a:t>
            </a:r>
            <a:r>
              <a:rPr lang="en-US" sz="2400" dirty="0" smtClean="0"/>
              <a:t> </a:t>
            </a:r>
            <a:r>
              <a:rPr lang="en-US" sz="2400" dirty="0" err="1" smtClean="0"/>
              <a:t>satu</a:t>
            </a:r>
            <a:r>
              <a:rPr lang="en-US" sz="2400" dirty="0" smtClean="0"/>
              <a:t> </a:t>
            </a:r>
            <a:r>
              <a:rPr lang="en-US" sz="2400" dirty="0" err="1" smtClean="0"/>
              <a:t>atau</a:t>
            </a:r>
            <a:r>
              <a:rPr lang="en-US" sz="2400" dirty="0" smtClean="0"/>
              <a:t> </a:t>
            </a:r>
            <a:r>
              <a:rPr lang="en-US" sz="2400" dirty="0" err="1" smtClean="0"/>
              <a:t>lebih</a:t>
            </a:r>
            <a:r>
              <a:rPr lang="en-US" sz="2400" dirty="0" smtClean="0"/>
              <a:t> field,  </a:t>
            </a:r>
            <a:r>
              <a:rPr lang="en-US" sz="2400" dirty="0" err="1" smtClean="0"/>
              <a:t>tiap</a:t>
            </a:r>
            <a:r>
              <a:rPr lang="en-US" sz="2400" dirty="0" smtClean="0"/>
              <a:t> field </a:t>
            </a:r>
            <a:r>
              <a:rPr lang="en-US" sz="2400" dirty="0" err="1" smtClean="0"/>
              <a:t>menyimpan</a:t>
            </a:r>
            <a:r>
              <a:rPr lang="en-US" sz="2400" dirty="0" smtClean="0"/>
              <a:t> </a:t>
            </a:r>
            <a:r>
              <a:rPr lang="en-US" sz="2400" dirty="0" err="1" smtClean="0"/>
              <a:t>dari</a:t>
            </a:r>
            <a:r>
              <a:rPr lang="en-US" sz="2400" dirty="0" smtClean="0"/>
              <a:t> </a:t>
            </a:r>
            <a:r>
              <a:rPr lang="en-US" sz="2400" dirty="0" err="1" smtClean="0"/>
              <a:t>tipe</a:t>
            </a:r>
            <a:r>
              <a:rPr lang="en-US" sz="2400" dirty="0" smtClean="0"/>
              <a:t> </a:t>
            </a:r>
            <a:r>
              <a:rPr lang="en-US" sz="2400" dirty="0" err="1" smtClean="0"/>
              <a:t>dasar</a:t>
            </a:r>
            <a:r>
              <a:rPr lang="en-US" sz="2400" dirty="0" smtClean="0"/>
              <a:t> </a:t>
            </a:r>
            <a:r>
              <a:rPr lang="en-US" sz="2400" dirty="0" err="1" smtClean="0"/>
              <a:t>tertentu</a:t>
            </a:r>
            <a:r>
              <a:rPr lang="en-US" sz="2400" dirty="0" smtClean="0"/>
              <a:t> </a:t>
            </a:r>
            <a:r>
              <a:rPr lang="en-US" sz="2400" dirty="0" err="1" smtClean="0"/>
              <a:t>atau</a:t>
            </a:r>
            <a:r>
              <a:rPr lang="en-US" sz="2400" dirty="0" smtClean="0"/>
              <a:t> </a:t>
            </a:r>
            <a:r>
              <a:rPr lang="en-US" sz="2400" dirty="0" err="1" smtClean="0"/>
              <a:t>dari</a:t>
            </a:r>
            <a:r>
              <a:rPr lang="en-US" sz="2400" dirty="0" smtClean="0"/>
              <a:t> </a:t>
            </a:r>
            <a:r>
              <a:rPr lang="en-US" sz="2400" dirty="0" err="1" smtClean="0"/>
              <a:t>tipe</a:t>
            </a:r>
            <a:r>
              <a:rPr lang="en-US" sz="2400" dirty="0" smtClean="0"/>
              <a:t> </a:t>
            </a:r>
            <a:r>
              <a:rPr lang="en-US" sz="2400" dirty="0" err="1" smtClean="0"/>
              <a:t>bentukan</a:t>
            </a:r>
            <a:r>
              <a:rPr lang="en-US" sz="2400" dirty="0" smtClean="0"/>
              <a:t> yang lain yang </a:t>
            </a:r>
            <a:r>
              <a:rPr lang="en-US" sz="2400" dirty="0" err="1" smtClean="0"/>
              <a:t>sudah</a:t>
            </a:r>
            <a:r>
              <a:rPr lang="en-US" sz="2400" dirty="0" smtClean="0"/>
              <a:t> </a:t>
            </a:r>
            <a:r>
              <a:rPr lang="en-US" sz="2400" dirty="0" err="1" smtClean="0"/>
              <a:t>didefinisikan</a:t>
            </a:r>
            <a:r>
              <a:rPr lang="en-US" sz="2400" dirty="0" smtClean="0"/>
              <a:t>  </a:t>
            </a:r>
            <a:r>
              <a:rPr lang="en-US" sz="2400" dirty="0" err="1" smtClean="0"/>
              <a:t>sebelumnya</a:t>
            </a:r>
            <a:r>
              <a:rPr lang="en-US" sz="2400" dirty="0" smtClean="0"/>
              <a:t>.  </a:t>
            </a:r>
            <a:r>
              <a:rPr lang="sv-SE" sz="2400" dirty="0" smtClean="0"/>
              <a:t>Nama rekaman ditentukan oleh pemrogram.  Karena strukturnya disusun oleh field-field, maka rekaman dinamakan juga tipe terstruktur (structure type).</a:t>
            </a:r>
            <a:endParaRPr lang="en-US" sz="2400" dirty="0" smtClean="0"/>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Nama</a:t>
            </a:r>
            <a:r>
              <a:rPr lang="en-US" sz="3200" b="1" dirty="0" smtClean="0"/>
              <a:t> </a:t>
            </a:r>
            <a:r>
              <a:rPr lang="en-US" sz="3200" b="1" dirty="0" err="1" smtClean="0"/>
              <a:t>dalam</a:t>
            </a:r>
            <a:r>
              <a:rPr lang="en-US" sz="3200" b="1" dirty="0" smtClean="0"/>
              <a:t> </a:t>
            </a:r>
            <a:r>
              <a:rPr lang="en-US" sz="3200" b="1" dirty="0" err="1" smtClean="0"/>
              <a:t>Algoritma</a:t>
            </a:r>
            <a:r>
              <a:rPr lang="en-US" sz="2800" b="1" dirty="0" smtClean="0"/>
              <a:t> </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17</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1" hangingPunct="1">
              <a:buFontTx/>
              <a:buNone/>
            </a:pPr>
            <a:r>
              <a:rPr lang="sv-SE" sz="2400" dirty="0" smtClean="0"/>
              <a:t>Nama dalam algoritma ada 5 yakni :</a:t>
            </a:r>
            <a:endParaRPr lang="en-US" sz="2400" dirty="0" smtClean="0"/>
          </a:p>
          <a:p>
            <a:pPr marL="457200" indent="-457200" eaLnBrk="1" hangingPunct="1">
              <a:buFontTx/>
              <a:buAutoNum type="arabicPeriod"/>
            </a:pPr>
            <a:r>
              <a:rPr lang="en-US" sz="2400" dirty="0" err="1" smtClean="0"/>
              <a:t>Nama</a:t>
            </a:r>
            <a:r>
              <a:rPr lang="en-US" sz="2400" dirty="0" smtClean="0"/>
              <a:t> </a:t>
            </a:r>
            <a:r>
              <a:rPr lang="en-US" sz="2400" dirty="0" err="1" smtClean="0"/>
              <a:t>Peubah</a:t>
            </a:r>
            <a:r>
              <a:rPr lang="en-US" sz="2400" dirty="0" smtClean="0"/>
              <a:t> / variable</a:t>
            </a:r>
          </a:p>
          <a:p>
            <a:pPr marL="457200" indent="-457200" eaLnBrk="1" hangingPunct="1">
              <a:buFontTx/>
              <a:buAutoNum type="arabicPeriod"/>
            </a:pPr>
            <a:r>
              <a:rPr lang="en-US" sz="2400" dirty="0" err="1" smtClean="0"/>
              <a:t>Nama</a:t>
            </a:r>
            <a:r>
              <a:rPr lang="en-US" sz="2400" dirty="0" smtClean="0"/>
              <a:t> </a:t>
            </a:r>
            <a:r>
              <a:rPr lang="en-US" sz="2400" dirty="0" err="1" smtClean="0"/>
              <a:t>Tetapan</a:t>
            </a:r>
            <a:r>
              <a:rPr lang="en-US" sz="2400" dirty="0" smtClean="0"/>
              <a:t>/ </a:t>
            </a:r>
            <a:r>
              <a:rPr lang="en-US" sz="2400" dirty="0" err="1" smtClean="0"/>
              <a:t>constanta</a:t>
            </a:r>
            <a:endParaRPr lang="en-US" sz="2400" dirty="0" smtClean="0"/>
          </a:p>
          <a:p>
            <a:pPr marL="457200" indent="-457200" eaLnBrk="1" hangingPunct="1">
              <a:buFontTx/>
              <a:buAutoNum type="arabicPeriod"/>
            </a:pPr>
            <a:r>
              <a:rPr lang="en-US" sz="2400" dirty="0" err="1" smtClean="0"/>
              <a:t>Nama</a:t>
            </a:r>
            <a:r>
              <a:rPr lang="en-US" sz="2400" dirty="0" smtClean="0"/>
              <a:t> </a:t>
            </a:r>
            <a:r>
              <a:rPr lang="en-US" sz="2400" dirty="0" err="1" smtClean="0"/>
              <a:t>tipe</a:t>
            </a:r>
            <a:r>
              <a:rPr lang="en-US" sz="2400" dirty="0" smtClean="0"/>
              <a:t> </a:t>
            </a:r>
            <a:r>
              <a:rPr lang="en-US" sz="2400" dirty="0" err="1" smtClean="0"/>
              <a:t>bentukan</a:t>
            </a:r>
            <a:endParaRPr lang="sv-SE" sz="2400" dirty="0" smtClean="0"/>
          </a:p>
          <a:p>
            <a:pPr marL="457200" indent="-457200" eaLnBrk="1" hangingPunct="1">
              <a:buFontTx/>
              <a:buAutoNum type="arabicPeriod"/>
            </a:pPr>
            <a:r>
              <a:rPr lang="en-US" sz="2400" dirty="0" err="1" smtClean="0"/>
              <a:t>Nama</a:t>
            </a:r>
            <a:r>
              <a:rPr lang="en-US" sz="2400" dirty="0" smtClean="0"/>
              <a:t> </a:t>
            </a:r>
            <a:r>
              <a:rPr lang="en-US" sz="2400" dirty="0" err="1" smtClean="0"/>
              <a:t>fungsi</a:t>
            </a:r>
            <a:endParaRPr lang="en-US" sz="2400" dirty="0" smtClean="0"/>
          </a:p>
          <a:p>
            <a:pPr marL="457200" indent="-457200" eaLnBrk="1" hangingPunct="1">
              <a:buFontTx/>
              <a:buAutoNum type="arabicPeriod"/>
            </a:pPr>
            <a:r>
              <a:rPr lang="en-US" sz="2400" dirty="0" err="1" smtClean="0"/>
              <a:t>Nama</a:t>
            </a:r>
            <a:r>
              <a:rPr lang="en-US" sz="2400" dirty="0" smtClean="0"/>
              <a:t> </a:t>
            </a:r>
            <a:r>
              <a:rPr lang="en-US" sz="2400" dirty="0" err="1" smtClean="0"/>
              <a:t>prosedur</a:t>
            </a:r>
            <a:endParaRPr lang="en-US" sz="2400" dirty="0" smtClean="0"/>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Aturan</a:t>
            </a:r>
            <a:r>
              <a:rPr lang="en-US" sz="3200" b="1" dirty="0" smtClean="0"/>
              <a:t> </a:t>
            </a:r>
            <a:r>
              <a:rPr lang="en-US" sz="3200" b="1" dirty="0" err="1" smtClean="0"/>
              <a:t>Nama</a:t>
            </a:r>
            <a:r>
              <a:rPr lang="en-US" sz="3200" b="1" dirty="0" smtClean="0"/>
              <a:t> </a:t>
            </a:r>
            <a:r>
              <a:rPr lang="en-US" sz="3200" b="1" dirty="0" err="1" smtClean="0"/>
              <a:t>dalam</a:t>
            </a:r>
            <a:r>
              <a:rPr lang="en-US" sz="3200" b="1" dirty="0" smtClean="0"/>
              <a:t> </a:t>
            </a:r>
            <a:r>
              <a:rPr lang="en-US" sz="3200" b="1" dirty="0" err="1" smtClean="0"/>
              <a:t>Algoritma</a:t>
            </a:r>
            <a:r>
              <a:rPr lang="en-US" sz="2800" b="1" dirty="0" smtClean="0"/>
              <a:t> </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18</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lgn="just" eaLnBrk="1" hangingPunct="1">
              <a:lnSpc>
                <a:spcPct val="90000"/>
              </a:lnSpc>
              <a:buFontTx/>
              <a:buNone/>
            </a:pPr>
            <a:r>
              <a:rPr lang="sv-SE" i="1" dirty="0" smtClean="0"/>
              <a:t>Setiap bahasa pemrograman mempunyai aturan yang ketat dalam mendefinisikan nama.  Misalnya,  karakter yang diperbolehkan, panjang maksimum nama, perbedaan huruf besar dan huruf kecil, dan sebagainya.  Untuk menjaga ketaatasasan, maka algoritma dalam buku ini memiliki aturan penulisan nama sebagai berikut : </a:t>
            </a:r>
            <a:endParaRPr lang="en-US" i="1" dirty="0" smtClean="0"/>
          </a:p>
          <a:p>
            <a:pPr marL="457200" indent="-457200" algn="just" eaLnBrk="1" hangingPunct="1">
              <a:lnSpc>
                <a:spcPct val="90000"/>
              </a:lnSpc>
              <a:buFontTx/>
              <a:buAutoNum type="arabicPeriod"/>
            </a:pPr>
            <a:r>
              <a:rPr lang="en-US" i="1" dirty="0" err="1" smtClean="0"/>
              <a:t>Nama</a:t>
            </a:r>
            <a:r>
              <a:rPr lang="en-US" i="1" dirty="0" smtClean="0"/>
              <a:t> </a:t>
            </a:r>
            <a:r>
              <a:rPr lang="en-US" i="1" dirty="0" err="1" smtClean="0"/>
              <a:t>harus</a:t>
            </a:r>
            <a:r>
              <a:rPr lang="en-US" i="1" dirty="0" smtClean="0"/>
              <a:t> </a:t>
            </a:r>
            <a:r>
              <a:rPr lang="en-US" i="1" dirty="0" err="1" smtClean="0"/>
              <a:t>dimulai</a:t>
            </a:r>
            <a:r>
              <a:rPr lang="en-US" i="1" dirty="0" smtClean="0"/>
              <a:t> </a:t>
            </a:r>
            <a:r>
              <a:rPr lang="en-US" i="1" dirty="0" err="1" smtClean="0"/>
              <a:t>dengan</a:t>
            </a:r>
            <a:r>
              <a:rPr lang="en-US" i="1" dirty="0" smtClean="0"/>
              <a:t> </a:t>
            </a:r>
            <a:r>
              <a:rPr lang="en-US" i="1" dirty="0" err="1" smtClean="0"/>
              <a:t>huruf</a:t>
            </a:r>
            <a:r>
              <a:rPr lang="en-US" i="1" dirty="0" smtClean="0"/>
              <a:t> alphabet, </a:t>
            </a:r>
            <a:r>
              <a:rPr lang="en-US" i="1" dirty="0" err="1" smtClean="0"/>
              <a:t>tidak</a:t>
            </a:r>
            <a:r>
              <a:rPr lang="en-US" i="1" dirty="0" smtClean="0"/>
              <a:t> </a:t>
            </a:r>
            <a:r>
              <a:rPr lang="en-US" i="1" dirty="0" err="1" smtClean="0"/>
              <a:t>boleh</a:t>
            </a:r>
            <a:r>
              <a:rPr lang="en-US" i="1" dirty="0" smtClean="0"/>
              <a:t> </a:t>
            </a:r>
            <a:r>
              <a:rPr lang="en-US" i="1" dirty="0" err="1" smtClean="0"/>
              <a:t>dimulai</a:t>
            </a:r>
            <a:r>
              <a:rPr lang="en-US" i="1" dirty="0" smtClean="0"/>
              <a:t> </a:t>
            </a:r>
            <a:r>
              <a:rPr lang="en-US" i="1" dirty="0" err="1" smtClean="0"/>
              <a:t>dari</a:t>
            </a:r>
            <a:r>
              <a:rPr lang="en-US" i="1" dirty="0" smtClean="0"/>
              <a:t> </a:t>
            </a:r>
            <a:r>
              <a:rPr lang="en-US" i="1" dirty="0" err="1" smtClean="0"/>
              <a:t>angka</a:t>
            </a:r>
            <a:r>
              <a:rPr lang="en-US" i="1" dirty="0" smtClean="0"/>
              <a:t>, </a:t>
            </a:r>
            <a:r>
              <a:rPr lang="en-US" i="1" dirty="0" err="1" smtClean="0"/>
              <a:t>spasi</a:t>
            </a:r>
            <a:r>
              <a:rPr lang="en-US" i="1" dirty="0" smtClean="0"/>
              <a:t>, </a:t>
            </a:r>
            <a:r>
              <a:rPr lang="en-US" i="1" dirty="0" err="1" smtClean="0"/>
              <a:t>atau</a:t>
            </a:r>
            <a:r>
              <a:rPr lang="en-US" i="1" dirty="0" smtClean="0"/>
              <a:t> </a:t>
            </a:r>
            <a:r>
              <a:rPr lang="en-US" i="1" dirty="0" err="1" smtClean="0"/>
              <a:t>karakter</a:t>
            </a:r>
            <a:r>
              <a:rPr lang="en-US" i="1" dirty="0" smtClean="0"/>
              <a:t> </a:t>
            </a:r>
            <a:r>
              <a:rPr lang="en-US" i="1" dirty="0" err="1" smtClean="0"/>
              <a:t>khusus</a:t>
            </a:r>
            <a:r>
              <a:rPr lang="en-US" i="1" dirty="0" smtClean="0"/>
              <a:t> </a:t>
            </a:r>
            <a:r>
              <a:rPr lang="en-US" i="1" dirty="0" err="1" smtClean="0"/>
              <a:t>lainnya</a:t>
            </a:r>
            <a:r>
              <a:rPr lang="en-US" i="1" dirty="0" smtClean="0"/>
              <a:t>;</a:t>
            </a:r>
          </a:p>
          <a:p>
            <a:pPr marL="457200" indent="-457200" algn="just" eaLnBrk="1" hangingPunct="1">
              <a:lnSpc>
                <a:spcPct val="90000"/>
              </a:lnSpc>
              <a:buFontTx/>
              <a:buAutoNum type="arabicPeriod"/>
            </a:pPr>
            <a:r>
              <a:rPr lang="en-US" i="1" dirty="0" err="1" smtClean="0"/>
              <a:t>Huruf</a:t>
            </a:r>
            <a:r>
              <a:rPr lang="en-US" i="1" dirty="0" smtClean="0"/>
              <a:t> </a:t>
            </a:r>
            <a:r>
              <a:rPr lang="en-US" i="1" dirty="0" err="1" smtClean="0"/>
              <a:t>besar</a:t>
            </a:r>
            <a:r>
              <a:rPr lang="en-US" i="1" dirty="0" smtClean="0"/>
              <a:t> </a:t>
            </a:r>
            <a:r>
              <a:rPr lang="en-US" i="1" dirty="0" err="1" smtClean="0"/>
              <a:t>atau</a:t>
            </a:r>
            <a:r>
              <a:rPr lang="en-US" i="1" dirty="0" smtClean="0"/>
              <a:t> </a:t>
            </a:r>
            <a:r>
              <a:rPr lang="en-US" i="1" dirty="0" err="1" smtClean="0"/>
              <a:t>huruf</a:t>
            </a:r>
            <a:r>
              <a:rPr lang="en-US" i="1" dirty="0" smtClean="0"/>
              <a:t> </a:t>
            </a:r>
            <a:r>
              <a:rPr lang="en-US" i="1" dirty="0" err="1" smtClean="0"/>
              <a:t>kecil</a:t>
            </a:r>
            <a:r>
              <a:rPr lang="en-US" i="1" dirty="0" smtClean="0"/>
              <a:t> </a:t>
            </a:r>
            <a:r>
              <a:rPr lang="en-US" i="1" dirty="0" err="1" smtClean="0"/>
              <a:t>tidak</a:t>
            </a:r>
            <a:r>
              <a:rPr lang="en-US" i="1" dirty="0" smtClean="0"/>
              <a:t> </a:t>
            </a:r>
            <a:r>
              <a:rPr lang="en-US" i="1" dirty="0" err="1" smtClean="0"/>
              <a:t>dibedakan</a:t>
            </a:r>
            <a:r>
              <a:rPr lang="en-US" i="1" dirty="0" smtClean="0"/>
              <a:t>.  </a:t>
            </a:r>
            <a:r>
              <a:rPr lang="en-US" i="1" dirty="0" err="1" smtClean="0"/>
              <a:t>Jadi</a:t>
            </a:r>
            <a:r>
              <a:rPr lang="en-US" i="1" dirty="0" smtClean="0"/>
              <a:t>, </a:t>
            </a:r>
            <a:r>
              <a:rPr lang="en-US" i="1" dirty="0" err="1" smtClean="0"/>
              <a:t>suatu</a:t>
            </a:r>
            <a:r>
              <a:rPr lang="en-US" i="1" dirty="0" smtClean="0"/>
              <a:t> </a:t>
            </a:r>
            <a:r>
              <a:rPr lang="en-US" i="1" dirty="0" err="1" smtClean="0"/>
              <a:t>nama</a:t>
            </a:r>
            <a:r>
              <a:rPr lang="en-US" i="1" dirty="0" smtClean="0"/>
              <a:t> yang </a:t>
            </a:r>
            <a:r>
              <a:rPr lang="en-US" i="1" dirty="0" err="1" smtClean="0"/>
              <a:t>ditulis</a:t>
            </a:r>
            <a:r>
              <a:rPr lang="en-US" i="1" dirty="0" smtClean="0"/>
              <a:t> </a:t>
            </a:r>
            <a:r>
              <a:rPr lang="en-US" i="1" dirty="0" err="1" smtClean="0"/>
              <a:t>dalam</a:t>
            </a:r>
            <a:r>
              <a:rPr lang="en-US" i="1" dirty="0" smtClean="0"/>
              <a:t> </a:t>
            </a:r>
            <a:r>
              <a:rPr lang="en-US" i="1" dirty="0" err="1" smtClean="0"/>
              <a:t>huruf</a:t>
            </a:r>
            <a:r>
              <a:rPr lang="en-US" i="1" dirty="0" smtClean="0"/>
              <a:t> </a:t>
            </a:r>
            <a:r>
              <a:rPr lang="en-US" i="1" dirty="0" err="1" smtClean="0"/>
              <a:t>besar</a:t>
            </a:r>
            <a:r>
              <a:rPr lang="en-US" i="1" dirty="0" smtClean="0"/>
              <a:t> </a:t>
            </a:r>
            <a:r>
              <a:rPr lang="en-US" i="1" dirty="0" err="1" smtClean="0"/>
              <a:t>atau</a:t>
            </a:r>
            <a:r>
              <a:rPr lang="en-US" i="1" dirty="0" smtClean="0"/>
              <a:t> </a:t>
            </a:r>
            <a:r>
              <a:rPr lang="en-US" i="1" dirty="0" err="1" smtClean="0"/>
              <a:t>huruf</a:t>
            </a:r>
            <a:r>
              <a:rPr lang="en-US" i="1" dirty="0" smtClean="0"/>
              <a:t> </a:t>
            </a:r>
            <a:r>
              <a:rPr lang="en-US" i="1" dirty="0" err="1" smtClean="0"/>
              <a:t>kecil</a:t>
            </a:r>
            <a:r>
              <a:rPr lang="en-US" i="1" dirty="0" smtClean="0"/>
              <a:t> </a:t>
            </a:r>
            <a:r>
              <a:rPr lang="en-US" i="1" dirty="0" err="1" smtClean="0"/>
              <a:t>dianggap</a:t>
            </a:r>
            <a:r>
              <a:rPr lang="en-US" i="1" dirty="0" smtClean="0"/>
              <a:t> </a:t>
            </a:r>
            <a:r>
              <a:rPr lang="en-US" i="1" dirty="0" err="1" smtClean="0"/>
              <a:t>sama</a:t>
            </a:r>
            <a:r>
              <a:rPr lang="id-ID" i="1" dirty="0" smtClean="0"/>
              <a:t> dalam algoritma</a:t>
            </a:r>
            <a:r>
              <a:rPr lang="en-US" i="1" dirty="0" smtClean="0"/>
              <a:t>;</a:t>
            </a:r>
            <a:endParaRPr lang="sv-SE" i="1" dirty="0" smtClean="0"/>
          </a:p>
          <a:p>
            <a:pPr marL="457200" indent="-457200" algn="just" eaLnBrk="1" hangingPunct="1">
              <a:lnSpc>
                <a:spcPct val="90000"/>
              </a:lnSpc>
              <a:buFontTx/>
              <a:buAutoNum type="arabicPeriod"/>
            </a:pPr>
            <a:r>
              <a:rPr lang="sv-SE" i="1" dirty="0" smtClean="0"/>
              <a:t>Karakter penyusun nama hanya boleh alphabet, angka, dan “_” (underscore).  </a:t>
            </a:r>
            <a:r>
              <a:rPr lang="en-US" i="1" dirty="0" err="1" smtClean="0"/>
              <a:t>Nama</a:t>
            </a:r>
            <a:r>
              <a:rPr lang="en-US" i="1" dirty="0" smtClean="0"/>
              <a:t> </a:t>
            </a:r>
            <a:r>
              <a:rPr lang="en-US" i="1" dirty="0" err="1" smtClean="0"/>
              <a:t>tidak</a:t>
            </a:r>
            <a:r>
              <a:rPr lang="en-US" i="1" dirty="0" smtClean="0"/>
              <a:t> </a:t>
            </a:r>
            <a:r>
              <a:rPr lang="en-US" i="1" dirty="0" err="1" smtClean="0"/>
              <a:t>boleh</a:t>
            </a:r>
            <a:r>
              <a:rPr lang="en-US" i="1" dirty="0" smtClean="0"/>
              <a:t> </a:t>
            </a:r>
            <a:r>
              <a:rPr lang="en-US" i="1" dirty="0" err="1" smtClean="0"/>
              <a:t>mengandung</a:t>
            </a:r>
            <a:r>
              <a:rPr lang="en-US" i="1" dirty="0" smtClean="0"/>
              <a:t> operator </a:t>
            </a:r>
            <a:r>
              <a:rPr lang="en-US" i="1" dirty="0" err="1" smtClean="0"/>
              <a:t>aritmatika</a:t>
            </a:r>
            <a:r>
              <a:rPr lang="en-US" i="1" dirty="0" smtClean="0"/>
              <a:t>, operator </a:t>
            </a:r>
            <a:r>
              <a:rPr lang="en-US" i="1" dirty="0" err="1" smtClean="0"/>
              <a:t>relasional</a:t>
            </a:r>
            <a:r>
              <a:rPr lang="en-US" i="1" dirty="0" smtClean="0"/>
              <a:t>, </a:t>
            </a:r>
            <a:r>
              <a:rPr lang="en-US" i="1" dirty="0" err="1" smtClean="0"/>
              <a:t>tanda</a:t>
            </a:r>
            <a:r>
              <a:rPr lang="en-US" i="1" dirty="0" smtClean="0"/>
              <a:t> </a:t>
            </a:r>
            <a:r>
              <a:rPr lang="en-US" i="1" dirty="0" err="1" smtClean="0"/>
              <a:t>baca</a:t>
            </a:r>
            <a:r>
              <a:rPr lang="en-US" i="1" dirty="0" smtClean="0"/>
              <a:t>, </a:t>
            </a:r>
            <a:r>
              <a:rPr lang="en-US" i="1" dirty="0" err="1" smtClean="0"/>
              <a:t>dan</a:t>
            </a:r>
            <a:r>
              <a:rPr lang="en-US" i="1" dirty="0" smtClean="0"/>
              <a:t> </a:t>
            </a:r>
            <a:r>
              <a:rPr lang="en-US" i="1" dirty="0" err="1" smtClean="0"/>
              <a:t>karakter</a:t>
            </a:r>
            <a:r>
              <a:rPr lang="en-US" i="1" dirty="0" smtClean="0"/>
              <a:t> </a:t>
            </a:r>
            <a:r>
              <a:rPr lang="en-US" i="1" dirty="0" err="1" smtClean="0"/>
              <a:t>khusus</a:t>
            </a:r>
            <a:r>
              <a:rPr lang="en-US" i="1" dirty="0" smtClean="0"/>
              <a:t> </a:t>
            </a:r>
            <a:r>
              <a:rPr lang="en-US" i="1" dirty="0" err="1" smtClean="0"/>
              <a:t>lainnya</a:t>
            </a:r>
            <a:r>
              <a:rPr lang="en-US" i="1" dirty="0" smtClean="0"/>
              <a:t>.</a:t>
            </a:r>
            <a:endParaRPr lang="sv-SE" i="1" dirty="0" smtClean="0"/>
          </a:p>
          <a:p>
            <a:pPr marL="457200" indent="-457200" algn="just" eaLnBrk="1" hangingPunct="1">
              <a:lnSpc>
                <a:spcPct val="90000"/>
              </a:lnSpc>
              <a:buFontTx/>
              <a:buAutoNum type="arabicPeriod"/>
            </a:pPr>
            <a:r>
              <a:rPr lang="sv-SE" i="1" dirty="0" smtClean="0"/>
              <a:t>Karakter-karakter di dalam nama tidak boleh dipisah dengan spasi.  </a:t>
            </a:r>
            <a:r>
              <a:rPr lang="en-US" i="1" dirty="0" err="1" smtClean="0"/>
              <a:t>Spasi</a:t>
            </a:r>
            <a:r>
              <a:rPr lang="en-US" i="1" dirty="0" smtClean="0"/>
              <a:t> </a:t>
            </a:r>
            <a:r>
              <a:rPr lang="en-US" i="1" dirty="0" err="1" smtClean="0"/>
              <a:t>dapat</a:t>
            </a:r>
            <a:r>
              <a:rPr lang="en-US" i="1" dirty="0" smtClean="0"/>
              <a:t> </a:t>
            </a:r>
            <a:r>
              <a:rPr lang="en-US" i="1" dirty="0" err="1" smtClean="0"/>
              <a:t>diganti</a:t>
            </a:r>
            <a:r>
              <a:rPr lang="en-US" i="1" dirty="0" smtClean="0"/>
              <a:t> </a:t>
            </a:r>
            <a:r>
              <a:rPr lang="en-US" i="1" dirty="0" err="1" smtClean="0"/>
              <a:t>dengan</a:t>
            </a:r>
            <a:r>
              <a:rPr lang="en-US" i="1" dirty="0" smtClean="0"/>
              <a:t> “_”.</a:t>
            </a:r>
          </a:p>
          <a:p>
            <a:pPr marL="457200" indent="-457200" algn="just" eaLnBrk="1" hangingPunct="1">
              <a:lnSpc>
                <a:spcPct val="90000"/>
              </a:lnSpc>
              <a:buFontTx/>
              <a:buAutoNum type="arabicPeriod"/>
            </a:pPr>
            <a:r>
              <a:rPr lang="en-US" i="1" dirty="0" err="1" smtClean="0"/>
              <a:t>Panjang</a:t>
            </a:r>
            <a:r>
              <a:rPr lang="en-US" i="1" dirty="0" smtClean="0"/>
              <a:t> </a:t>
            </a:r>
            <a:r>
              <a:rPr lang="en-US" i="1" dirty="0" err="1" smtClean="0"/>
              <a:t>nama</a:t>
            </a:r>
            <a:r>
              <a:rPr lang="en-US" i="1" dirty="0" smtClean="0"/>
              <a:t> </a:t>
            </a:r>
            <a:r>
              <a:rPr lang="en-US" i="1" dirty="0" err="1" smtClean="0"/>
              <a:t>tidak</a:t>
            </a:r>
            <a:r>
              <a:rPr lang="en-US" i="1" dirty="0" smtClean="0"/>
              <a:t> </a:t>
            </a:r>
            <a:r>
              <a:rPr lang="en-US" i="1" dirty="0" err="1" smtClean="0"/>
              <a:t>dibatasi</a:t>
            </a:r>
            <a:r>
              <a:rPr lang="id-ID" i="1" dirty="0" smtClean="0"/>
              <a:t> dan nama harus unik</a:t>
            </a:r>
            <a:r>
              <a:rPr lang="en-US" i="1" dirty="0" smtClean="0"/>
              <a:t>.</a:t>
            </a:r>
            <a:endParaRPr lang="sv-SE" i="1" dirty="0" smtClean="0"/>
          </a:p>
          <a:p>
            <a:pPr marL="457200" indent="-457200" algn="just" eaLnBrk="1" hangingPunct="1">
              <a:lnSpc>
                <a:spcPct val="90000"/>
              </a:lnSpc>
              <a:buFontTx/>
              <a:buAutoNum type="arabicPeriod"/>
            </a:pPr>
            <a:r>
              <a:rPr lang="sv-SE" i="1" dirty="0" smtClean="0"/>
              <a:t>Semua nama yang dipakai pada bagian deskripsi harus dituliskan di bagian deklarasi.</a:t>
            </a:r>
            <a:r>
              <a:rPr lang="sv-SE" dirty="0" smtClean="0"/>
              <a:t> </a:t>
            </a:r>
            <a:endParaRPr lang="en-US" dirty="0" smtClean="0"/>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Nilai</a:t>
            </a:r>
            <a:r>
              <a:rPr lang="en-US" sz="3200" b="1" dirty="0" smtClean="0"/>
              <a:t> </a:t>
            </a:r>
            <a:r>
              <a:rPr lang="en-US" sz="3200" b="1" dirty="0" err="1" smtClean="0"/>
              <a:t>dalam</a:t>
            </a:r>
            <a:r>
              <a:rPr lang="en-US" sz="3200" b="1" dirty="0" smtClean="0"/>
              <a:t> </a:t>
            </a:r>
            <a:r>
              <a:rPr lang="en-US" sz="3200" b="1" dirty="0" err="1" smtClean="0"/>
              <a:t>Algoritma</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19</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r>
              <a:rPr lang="sv-SE" sz="2400" dirty="0" smtClean="0"/>
              <a:t>Nilai adalah besaran dari tipe data yang sudah dikenal.  Nilai dapat berupa isi yang disimpan oleh nama peubah atau nama tetapan,  nilai yang diperoleh dari suatu perhitungan, atau nilai yang dikirim dari suatu fungsi.  Algoritma pada dasarnya memanipulasi nilai yang disimpan dalam elemen memori.  Manipulasi yang dilakukan antara lain : mengisikannya ke peubah yang lain yang bertipe sama,  dipakai untuk perhitungan,  atau dituliskan pada peranti keluaran.</a:t>
            </a:r>
            <a:endParaRPr lang="en-US" sz="2400" dirty="0" smtClean="0"/>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Materi</a:t>
            </a:r>
            <a:r>
              <a:rPr lang="en-US" sz="3200" b="1" dirty="0" smtClean="0"/>
              <a:t> Yang </a:t>
            </a:r>
            <a:r>
              <a:rPr lang="en-US" sz="3200" b="1" dirty="0" err="1" smtClean="0"/>
              <a:t>Dipelajari</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2</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762000" y="1641475"/>
            <a:ext cx="7842448" cy="41637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Tipe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Data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Dasar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Bentukan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2400" b="0" i="1" u="none" strike="noStrike" kern="1200" cap="none" spc="0" normalizeH="0" baseline="0" noProof="0" dirty="0" smtClean="0">
                <a:ln>
                  <a:noFill/>
                </a:ln>
                <a:solidFill>
                  <a:schemeClr val="tx1"/>
                </a:solidFill>
                <a:effectLst/>
                <a:uLnTx/>
                <a:uFillTx/>
                <a:latin typeface="+mn-lt"/>
                <a:ea typeface="+mn-ea"/>
                <a:cs typeface="+mn-cs"/>
              </a:rPr>
              <a:t>Nama dalam </a:t>
            </a:r>
            <a:r>
              <a:rPr kumimoji="0" lang="id-ID" sz="2400" b="0" i="1" u="none" strike="noStrike" kern="1200" cap="none" spc="0" normalizeH="0" baseline="0" noProof="0" dirty="0" smtClean="0">
                <a:ln>
                  <a:noFill/>
                </a:ln>
                <a:solidFill>
                  <a:schemeClr val="tx1"/>
                </a:solidFill>
                <a:effectLst/>
                <a:uLnTx/>
                <a:uFillTx/>
                <a:latin typeface="+mn-lt"/>
                <a:ea typeface="+mn-ea"/>
                <a:cs typeface="+mn-cs"/>
              </a:rPr>
              <a:t>A</a:t>
            </a:r>
            <a:r>
              <a:rPr kumimoji="0" lang="sv-SE" sz="2400" b="0" i="1" u="none" strike="noStrike" kern="1200" cap="none" spc="0" normalizeH="0" baseline="0" noProof="0" dirty="0" smtClean="0">
                <a:ln>
                  <a:noFill/>
                </a:ln>
                <a:solidFill>
                  <a:schemeClr val="tx1"/>
                </a:solidFill>
                <a:effectLst/>
                <a:uLnTx/>
                <a:uFillTx/>
                <a:latin typeface="+mn-lt"/>
                <a:ea typeface="+mn-ea"/>
                <a:cs typeface="+mn-cs"/>
              </a:rPr>
              <a:t>lgoritma</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Algoritma</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Struktur</a:t>
            </a:r>
            <a:r>
              <a:rPr lang="en-US" sz="3200" b="1" dirty="0" smtClean="0"/>
              <a:t> Program C</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20</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FontTx/>
              <a:buNone/>
            </a:pPr>
            <a:r>
              <a:rPr lang="en-US" sz="2400" dirty="0" smtClean="0"/>
              <a:t>/* Program </a:t>
            </a:r>
            <a:r>
              <a:rPr lang="en-US" sz="2400" dirty="0" err="1" smtClean="0"/>
              <a:t>Contoh</a:t>
            </a:r>
            <a:r>
              <a:rPr lang="en-US" sz="2400" dirty="0" smtClean="0"/>
              <a:t> */        	// </a:t>
            </a:r>
            <a:r>
              <a:rPr lang="en-US" sz="2400" dirty="0" err="1" smtClean="0"/>
              <a:t>judul</a:t>
            </a:r>
            <a:r>
              <a:rPr lang="en-US" sz="2400" dirty="0" smtClean="0"/>
              <a:t> program</a:t>
            </a:r>
          </a:p>
          <a:p>
            <a:pPr marL="0" indent="0" eaLnBrk="1" hangingPunct="1">
              <a:lnSpc>
                <a:spcPct val="80000"/>
              </a:lnSpc>
              <a:buFontTx/>
              <a:buNone/>
            </a:pPr>
            <a:r>
              <a:rPr lang="en-US" sz="2400" dirty="0" smtClean="0"/>
              <a:t>   #include "</a:t>
            </a:r>
            <a:r>
              <a:rPr lang="en-US" sz="2400" dirty="0" err="1" smtClean="0"/>
              <a:t>stdio.h</a:t>
            </a:r>
            <a:r>
              <a:rPr lang="en-US" sz="2400" dirty="0" smtClean="0"/>
              <a:t>"          	// </a:t>
            </a:r>
            <a:r>
              <a:rPr lang="en-US" sz="2400" dirty="0" err="1" smtClean="0"/>
              <a:t>mengakses</a:t>
            </a:r>
            <a:r>
              <a:rPr lang="en-US" sz="2400" dirty="0" smtClean="0"/>
              <a:t> </a:t>
            </a:r>
            <a:r>
              <a:rPr lang="en-US" sz="2400" dirty="0" err="1" smtClean="0"/>
              <a:t>pustaka</a:t>
            </a:r>
            <a:r>
              <a:rPr lang="en-US" sz="2400" dirty="0" smtClean="0"/>
              <a:t> file</a:t>
            </a:r>
          </a:p>
          <a:p>
            <a:pPr marL="0" indent="0" eaLnBrk="1" hangingPunct="1">
              <a:lnSpc>
                <a:spcPct val="80000"/>
              </a:lnSpc>
              <a:buFontTx/>
              <a:buNone/>
            </a:pPr>
            <a:r>
              <a:rPr lang="en-US" sz="2400" dirty="0" smtClean="0"/>
              <a:t>   #include "</a:t>
            </a:r>
            <a:r>
              <a:rPr lang="en-US" sz="2400" dirty="0" err="1" smtClean="0"/>
              <a:t>conio.h</a:t>
            </a:r>
            <a:r>
              <a:rPr lang="en-US" sz="2400" dirty="0" smtClean="0"/>
              <a:t>"          	// heading </a:t>
            </a:r>
            <a:r>
              <a:rPr lang="en-US" sz="2400" dirty="0" err="1" smtClean="0"/>
              <a:t>fungsi</a:t>
            </a:r>
            <a:endParaRPr lang="en-US" sz="2400" dirty="0" smtClean="0"/>
          </a:p>
          <a:p>
            <a:pPr marL="0" indent="0" eaLnBrk="1" hangingPunct="1">
              <a:lnSpc>
                <a:spcPct val="80000"/>
              </a:lnSpc>
              <a:buFontTx/>
              <a:buNone/>
            </a:pPr>
            <a:r>
              <a:rPr lang="en-US" sz="2400" dirty="0" smtClean="0"/>
              <a:t>   void main()</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smtClean="0"/>
              <a:t>   {</a:t>
            </a:r>
          </a:p>
          <a:p>
            <a:pPr marL="0" indent="0" eaLnBrk="1" hangingPunct="1">
              <a:lnSpc>
                <a:spcPct val="80000"/>
              </a:lnSpc>
              <a:buFontTx/>
              <a:buNone/>
            </a:pPr>
            <a:r>
              <a:rPr lang="en-US" sz="2400" dirty="0" smtClean="0"/>
              <a:t>    </a:t>
            </a:r>
            <a:r>
              <a:rPr lang="en-US" sz="2400" dirty="0" err="1" smtClean="0"/>
              <a:t>clrscr</a:t>
            </a:r>
            <a:r>
              <a:rPr lang="en-US" sz="2400" dirty="0" smtClean="0"/>
              <a:t>();</a:t>
            </a:r>
          </a:p>
          <a:p>
            <a:pPr marL="0" indent="0" eaLnBrk="1" hangingPunct="1">
              <a:lnSpc>
                <a:spcPct val="80000"/>
              </a:lnSpc>
              <a:buFontTx/>
              <a:buNone/>
            </a:pPr>
            <a:r>
              <a:rPr lang="en-US" sz="2400" dirty="0" smtClean="0"/>
              <a:t>    </a:t>
            </a:r>
            <a:r>
              <a:rPr lang="en-US" sz="2400" dirty="0" err="1" smtClean="0"/>
              <a:t>int</a:t>
            </a:r>
            <a:r>
              <a:rPr lang="en-US" sz="2400" dirty="0" smtClean="0"/>
              <a:t> </a:t>
            </a:r>
            <a:r>
              <a:rPr lang="en-US" sz="2400" dirty="0" err="1" smtClean="0"/>
              <a:t>a,c</a:t>
            </a:r>
            <a:r>
              <a:rPr lang="en-US" sz="2400" dirty="0" smtClean="0"/>
              <a:t>;                   	// </a:t>
            </a:r>
            <a:r>
              <a:rPr lang="en-US" sz="2400" dirty="0" err="1" smtClean="0"/>
              <a:t>deklarasi</a:t>
            </a:r>
            <a:r>
              <a:rPr lang="en-US" sz="2400" dirty="0" smtClean="0"/>
              <a:t> </a:t>
            </a:r>
            <a:r>
              <a:rPr lang="en-US" sz="2400" dirty="0" err="1" smtClean="0"/>
              <a:t>variabel</a:t>
            </a:r>
            <a:endParaRPr lang="en-US" sz="2400" dirty="0" smtClean="0"/>
          </a:p>
          <a:p>
            <a:pPr marL="0" indent="0" eaLnBrk="1" hangingPunct="1">
              <a:lnSpc>
                <a:spcPct val="80000"/>
              </a:lnSpc>
              <a:buFontTx/>
              <a:buNone/>
            </a:pPr>
            <a:r>
              <a:rPr lang="en-US" sz="2400" dirty="0" smtClean="0"/>
              <a:t>    </a:t>
            </a:r>
            <a:r>
              <a:rPr lang="en-US" sz="2400" dirty="0" err="1" smtClean="0"/>
              <a:t>int</a:t>
            </a:r>
            <a:r>
              <a:rPr lang="en-US" sz="2400" dirty="0" smtClean="0"/>
              <a:t> b =5;</a:t>
            </a:r>
          </a:p>
          <a:p>
            <a:pPr marL="0" indent="0" eaLnBrk="1" hangingPunct="1">
              <a:lnSpc>
                <a:spcPct val="80000"/>
              </a:lnSpc>
              <a:buFontTx/>
              <a:buNone/>
            </a:pPr>
            <a:r>
              <a:rPr lang="en-US" sz="2400" dirty="0" smtClean="0"/>
              <a:t>    c=8;</a:t>
            </a:r>
          </a:p>
          <a:p>
            <a:pPr marL="0" indent="0" eaLnBrk="1" hangingPunct="1">
              <a:lnSpc>
                <a:spcPct val="80000"/>
              </a:lnSpc>
              <a:buFontTx/>
              <a:buNone/>
            </a:pPr>
            <a:r>
              <a:rPr lang="en-US" sz="2400" dirty="0" smtClean="0"/>
              <a:t>    a=</a:t>
            </a:r>
            <a:r>
              <a:rPr lang="en-US" sz="2400" dirty="0" err="1" smtClean="0"/>
              <a:t>b+c</a:t>
            </a:r>
            <a:r>
              <a:rPr lang="en-US" sz="2400" dirty="0" smtClean="0"/>
              <a:t>;</a:t>
            </a:r>
          </a:p>
          <a:p>
            <a:pPr marL="0" indent="0" eaLnBrk="1" hangingPunct="1">
              <a:lnSpc>
                <a:spcPct val="80000"/>
              </a:lnSpc>
              <a:buFontTx/>
              <a:buNone/>
            </a:pPr>
            <a:r>
              <a:rPr lang="en-US" sz="2400" dirty="0" smtClean="0"/>
              <a:t>    </a:t>
            </a:r>
            <a:r>
              <a:rPr lang="en-US" sz="2400" dirty="0" err="1" smtClean="0"/>
              <a:t>printf</a:t>
            </a:r>
            <a:r>
              <a:rPr lang="en-US" sz="2400" dirty="0" smtClean="0"/>
              <a:t> ("%</a:t>
            </a:r>
            <a:r>
              <a:rPr lang="en-US" sz="2400" dirty="0" err="1" smtClean="0"/>
              <a:t>i</a:t>
            </a:r>
            <a:r>
              <a:rPr lang="en-US" sz="2400" dirty="0" smtClean="0"/>
              <a:t>\</a:t>
            </a:r>
            <a:r>
              <a:rPr lang="en-US" sz="2400" dirty="0" err="1" smtClean="0"/>
              <a:t>n",a</a:t>
            </a:r>
            <a:r>
              <a:rPr lang="en-US" sz="2400" dirty="0" smtClean="0"/>
              <a:t>);        	// </a:t>
            </a:r>
            <a:r>
              <a:rPr lang="en-US" sz="2400" dirty="0" err="1" smtClean="0"/>
              <a:t>pernyataan</a:t>
            </a:r>
            <a:r>
              <a:rPr lang="en-US" sz="2400" dirty="0" smtClean="0"/>
              <a:t> output</a:t>
            </a:r>
          </a:p>
          <a:p>
            <a:pPr marL="0" indent="0" eaLnBrk="1" hangingPunct="1">
              <a:lnSpc>
                <a:spcPct val="80000"/>
              </a:lnSpc>
              <a:buFontTx/>
              <a:buNone/>
            </a:pPr>
            <a:r>
              <a:rPr lang="en-US" sz="2400" dirty="0" smtClean="0"/>
              <a:t>    </a:t>
            </a:r>
            <a:r>
              <a:rPr lang="en-US" sz="2400" dirty="0" err="1" smtClean="0"/>
              <a:t>putchar</a:t>
            </a:r>
            <a:r>
              <a:rPr lang="en-US" sz="2400" dirty="0" smtClean="0"/>
              <a:t>('4');</a:t>
            </a:r>
          </a:p>
          <a:p>
            <a:pPr marL="0" indent="0" eaLnBrk="1" hangingPunct="1">
              <a:lnSpc>
                <a:spcPct val="80000"/>
              </a:lnSpc>
              <a:buFontTx/>
              <a:buNone/>
            </a:pPr>
            <a:r>
              <a:rPr lang="en-US" sz="2400" dirty="0" smtClean="0"/>
              <a:t>    </a:t>
            </a:r>
            <a:r>
              <a:rPr lang="en-US" sz="2400" dirty="0" err="1" smtClean="0"/>
              <a:t>getch</a:t>
            </a:r>
            <a:r>
              <a:rPr lang="en-US" sz="2400" dirty="0" smtClean="0"/>
              <a:t>();</a:t>
            </a:r>
          </a:p>
          <a:p>
            <a:pPr marL="0" indent="0" eaLnBrk="1" hangingPunct="1">
              <a:lnSpc>
                <a:spcPct val="80000"/>
              </a:lnSpc>
              <a:buFontTx/>
              <a:buNone/>
            </a:pPr>
            <a:r>
              <a:rPr lang="en-US" sz="2400" dirty="0" smtClean="0"/>
              <a:t>   }</a:t>
            </a: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Struktur</a:t>
            </a:r>
            <a:r>
              <a:rPr lang="en-US" sz="3200" b="1" dirty="0" smtClean="0"/>
              <a:t> Program Pascal</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21</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FontTx/>
              <a:buNone/>
            </a:pPr>
            <a:r>
              <a:rPr lang="en-US" sz="2400" dirty="0" smtClean="0"/>
              <a:t>program </a:t>
            </a:r>
            <a:r>
              <a:rPr lang="en-US" sz="2400" dirty="0" err="1" smtClean="0"/>
              <a:t>tampil_karakter</a:t>
            </a:r>
            <a:r>
              <a:rPr lang="en-US" sz="2400" dirty="0" smtClean="0"/>
              <a:t>;   	(* </a:t>
            </a:r>
            <a:r>
              <a:rPr lang="en-US" sz="2400" dirty="0" err="1" smtClean="0"/>
              <a:t>judul</a:t>
            </a:r>
            <a:r>
              <a:rPr lang="en-US" sz="2400" dirty="0" smtClean="0"/>
              <a:t> program *)</a:t>
            </a:r>
          </a:p>
          <a:p>
            <a:pPr marL="0" indent="0" eaLnBrk="1" hangingPunct="1">
              <a:lnSpc>
                <a:spcPct val="80000"/>
              </a:lnSpc>
              <a:buFontTx/>
              <a:buNone/>
            </a:pPr>
            <a:r>
              <a:rPr lang="en-US" sz="2400" dirty="0" smtClean="0"/>
              <a:t>uses </a:t>
            </a:r>
            <a:r>
              <a:rPr lang="en-US" sz="2400" dirty="0" err="1" smtClean="0"/>
              <a:t>crt</a:t>
            </a:r>
            <a:r>
              <a:rPr lang="en-US" sz="2400" dirty="0" smtClean="0"/>
              <a:t>;			{ </a:t>
            </a:r>
            <a:r>
              <a:rPr lang="en-US" sz="2400" dirty="0" err="1" smtClean="0"/>
              <a:t>Mengakses</a:t>
            </a:r>
            <a:r>
              <a:rPr lang="en-US" sz="2400" dirty="0" smtClean="0"/>
              <a:t> </a:t>
            </a:r>
            <a:r>
              <a:rPr lang="en-US" sz="2400" dirty="0" err="1" smtClean="0"/>
              <a:t>Pustaka</a:t>
            </a:r>
            <a:r>
              <a:rPr lang="en-US" sz="2400" dirty="0" smtClean="0"/>
              <a:t> File}</a:t>
            </a:r>
          </a:p>
          <a:p>
            <a:pPr marL="0" indent="0" eaLnBrk="1" hangingPunct="1">
              <a:lnSpc>
                <a:spcPct val="80000"/>
              </a:lnSpc>
              <a:buFontTx/>
              <a:buNone/>
            </a:pPr>
            <a:r>
              <a:rPr lang="en-US" sz="2400" dirty="0" err="1" smtClean="0"/>
              <a:t>Var</a:t>
            </a:r>
            <a:r>
              <a:rPr lang="en-US" sz="2400" dirty="0" smtClean="0"/>
              <a:t>			</a:t>
            </a:r>
          </a:p>
          <a:p>
            <a:pPr marL="0" indent="0" eaLnBrk="1" hangingPunct="1">
              <a:lnSpc>
                <a:spcPct val="80000"/>
              </a:lnSpc>
              <a:buFontTx/>
              <a:buNone/>
            </a:pPr>
            <a:r>
              <a:rPr lang="en-US" sz="2400" dirty="0" smtClean="0"/>
              <a:t>   </a:t>
            </a:r>
            <a:r>
              <a:rPr lang="en-US" sz="2400" dirty="0" err="1" smtClean="0"/>
              <a:t>jk,a,b</a:t>
            </a:r>
            <a:r>
              <a:rPr lang="en-US" sz="2400" dirty="0" smtClean="0"/>
              <a:t> : char;		{ </a:t>
            </a:r>
            <a:r>
              <a:rPr lang="en-US" sz="2400" dirty="0" err="1" smtClean="0"/>
              <a:t>Deklarasi</a:t>
            </a:r>
            <a:r>
              <a:rPr lang="en-US" sz="2400" dirty="0" smtClean="0"/>
              <a:t> </a:t>
            </a:r>
            <a:r>
              <a:rPr lang="en-US" sz="2400" dirty="0" err="1" smtClean="0"/>
              <a:t>Variabel</a:t>
            </a:r>
            <a:r>
              <a:rPr lang="en-US" sz="2400" dirty="0" smtClean="0"/>
              <a:t>}</a:t>
            </a:r>
          </a:p>
          <a:p>
            <a:pPr marL="0" indent="0" eaLnBrk="1" hangingPunct="1">
              <a:lnSpc>
                <a:spcPct val="80000"/>
              </a:lnSpc>
              <a:buFontTx/>
              <a:buNone/>
            </a:pPr>
            <a:r>
              <a:rPr lang="en-US" sz="2400" dirty="0" smtClean="0"/>
              <a:t>   x : byte;</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smtClean="0"/>
              <a:t>begin</a:t>
            </a:r>
          </a:p>
          <a:p>
            <a:pPr marL="0" indent="0" eaLnBrk="1" hangingPunct="1">
              <a:lnSpc>
                <a:spcPct val="80000"/>
              </a:lnSpc>
              <a:buFontTx/>
              <a:buNone/>
            </a:pPr>
            <a:r>
              <a:rPr lang="en-US" sz="2400" dirty="0" smtClean="0"/>
              <a:t>  </a:t>
            </a:r>
            <a:r>
              <a:rPr lang="en-US" sz="2400" dirty="0" err="1" smtClean="0"/>
              <a:t>clrscr</a:t>
            </a:r>
            <a:r>
              <a:rPr lang="en-US" sz="2400" dirty="0" smtClean="0"/>
              <a:t>;</a:t>
            </a:r>
          </a:p>
          <a:p>
            <a:pPr marL="0" indent="0" eaLnBrk="1" hangingPunct="1">
              <a:lnSpc>
                <a:spcPct val="80000"/>
              </a:lnSpc>
              <a:buFontTx/>
              <a:buNone/>
            </a:pPr>
            <a:r>
              <a:rPr lang="en-US" sz="2400" dirty="0" smtClean="0"/>
              <a:t>  </a:t>
            </a:r>
            <a:r>
              <a:rPr lang="en-US" sz="2400" dirty="0" err="1" smtClean="0"/>
              <a:t>jk</a:t>
            </a:r>
            <a:r>
              <a:rPr lang="en-US" sz="2400" dirty="0" smtClean="0"/>
              <a:t> := 'P';</a:t>
            </a:r>
          </a:p>
          <a:p>
            <a:pPr marL="0" indent="0" eaLnBrk="1" hangingPunct="1">
              <a:lnSpc>
                <a:spcPct val="80000"/>
              </a:lnSpc>
              <a:buFontTx/>
              <a:buNone/>
            </a:pPr>
            <a:r>
              <a:rPr lang="en-US" sz="2400" dirty="0" smtClean="0"/>
              <a:t>  </a:t>
            </a:r>
            <a:r>
              <a:rPr lang="en-US" sz="2400" dirty="0" err="1" smtClean="0"/>
              <a:t>writeln</a:t>
            </a:r>
            <a:r>
              <a:rPr lang="en-US" sz="2400" dirty="0" smtClean="0"/>
              <a:t> (</a:t>
            </a:r>
            <a:r>
              <a:rPr lang="en-US" sz="2400" dirty="0" err="1" smtClean="0"/>
              <a:t>jk</a:t>
            </a:r>
            <a:r>
              <a:rPr lang="en-US" sz="2400" dirty="0" smtClean="0"/>
              <a:t>);			{ </a:t>
            </a:r>
            <a:r>
              <a:rPr lang="en-US" sz="2400" dirty="0" err="1" smtClean="0"/>
              <a:t>Pernyataan</a:t>
            </a:r>
            <a:r>
              <a:rPr lang="en-US" sz="2400" dirty="0" smtClean="0"/>
              <a:t> Output }</a:t>
            </a:r>
          </a:p>
          <a:p>
            <a:pPr marL="0" indent="0" eaLnBrk="1" hangingPunct="1">
              <a:lnSpc>
                <a:spcPct val="80000"/>
              </a:lnSpc>
              <a:buFontTx/>
              <a:buNone/>
            </a:pPr>
            <a:r>
              <a:rPr lang="en-US" sz="2400" dirty="0" smtClean="0"/>
              <a:t>  </a:t>
            </a:r>
            <a:r>
              <a:rPr lang="en-US" sz="2400" dirty="0" err="1" smtClean="0"/>
              <a:t>writeln</a:t>
            </a:r>
            <a:r>
              <a:rPr lang="en-US" sz="2400" dirty="0" smtClean="0"/>
              <a:t> ('a'&gt;='z');</a:t>
            </a:r>
          </a:p>
          <a:p>
            <a:pPr marL="0" indent="0" eaLnBrk="1" hangingPunct="1">
              <a:lnSpc>
                <a:spcPct val="80000"/>
              </a:lnSpc>
              <a:buFontTx/>
              <a:buNone/>
            </a:pPr>
            <a:r>
              <a:rPr lang="en-US" sz="2400" dirty="0" smtClean="0"/>
              <a:t>  </a:t>
            </a:r>
            <a:r>
              <a:rPr lang="en-US" sz="2400" dirty="0" err="1" smtClean="0"/>
              <a:t>writeln</a:t>
            </a:r>
            <a:r>
              <a:rPr lang="en-US" sz="2400" dirty="0" smtClean="0"/>
              <a:t> (</a:t>
            </a:r>
            <a:r>
              <a:rPr lang="en-US" sz="2400" dirty="0" err="1" smtClean="0"/>
              <a:t>ord</a:t>
            </a:r>
            <a:r>
              <a:rPr lang="en-US" sz="2400" dirty="0" smtClean="0"/>
              <a:t>('a'));</a:t>
            </a:r>
          </a:p>
          <a:p>
            <a:pPr marL="0" indent="0" eaLnBrk="1" hangingPunct="1">
              <a:lnSpc>
                <a:spcPct val="80000"/>
              </a:lnSpc>
              <a:buFontTx/>
              <a:buNone/>
            </a:pPr>
            <a:r>
              <a:rPr lang="en-US" sz="2400" dirty="0" smtClean="0"/>
              <a:t>  </a:t>
            </a:r>
            <a:r>
              <a:rPr lang="en-US" sz="2400" dirty="0" err="1" smtClean="0"/>
              <a:t>writeln</a:t>
            </a:r>
            <a:r>
              <a:rPr lang="en-US" sz="2400" dirty="0" smtClean="0"/>
              <a:t> (</a:t>
            </a:r>
            <a:r>
              <a:rPr lang="en-US" sz="2400" dirty="0" err="1" smtClean="0"/>
              <a:t>chr</a:t>
            </a:r>
            <a:r>
              <a:rPr lang="en-US" sz="2400" dirty="0" smtClean="0"/>
              <a:t>(5));</a:t>
            </a:r>
          </a:p>
          <a:p>
            <a:pPr marL="0" indent="0" eaLnBrk="1" hangingPunct="1">
              <a:lnSpc>
                <a:spcPct val="80000"/>
              </a:lnSpc>
              <a:buFontTx/>
              <a:buNone/>
            </a:pPr>
            <a:r>
              <a:rPr lang="en-US" sz="2400" dirty="0" smtClean="0"/>
              <a:t>  </a:t>
            </a:r>
            <a:r>
              <a:rPr lang="en-US" sz="2400" dirty="0" err="1" smtClean="0"/>
              <a:t>readln</a:t>
            </a:r>
            <a:r>
              <a:rPr lang="en-US" sz="2400" dirty="0" smtClean="0"/>
              <a:t>;</a:t>
            </a:r>
          </a:p>
          <a:p>
            <a:pPr marL="0" indent="0" eaLnBrk="1" hangingPunct="1">
              <a:lnSpc>
                <a:spcPct val="80000"/>
              </a:lnSpc>
              <a:buFontTx/>
              <a:buNone/>
            </a:pPr>
            <a:r>
              <a:rPr lang="en-US" sz="2400" dirty="0" smtClean="0"/>
              <a:t>end.</a:t>
            </a: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00063"/>
            <a:ext cx="9144000" cy="2643187"/>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77" name="Picture 4"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517044" y="692696"/>
            <a:ext cx="2109911" cy="601907"/>
          </a:xfrm>
          <a:prstGeom prst="rect">
            <a:avLst/>
          </a:prstGeom>
          <a:noFill/>
          <a:ln w="9525">
            <a:noFill/>
            <a:miter lim="800000"/>
            <a:headEnd/>
            <a:tailEnd/>
          </a:ln>
        </p:spPr>
      </p:pic>
      <p:sp>
        <p:nvSpPr>
          <p:cNvPr id="7" name="Rectangle 6"/>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WordArt 3"/>
          <p:cNvSpPr>
            <a:spLocks noChangeArrowheads="1" noChangeShapeType="1" noTextEdit="1"/>
          </p:cNvSpPr>
          <p:nvPr/>
        </p:nvSpPr>
        <p:spPr bwMode="gray">
          <a:xfrm>
            <a:off x="1593304" y="2636912"/>
            <a:ext cx="5715000" cy="857250"/>
          </a:xfrm>
          <a:prstGeom prst="rect">
            <a:avLst/>
          </a:prstGeom>
        </p:spPr>
        <p:txBody>
          <a:bodyPr wrap="none" fromWordArt="1">
            <a:prstTxWarp prst="textDeflate">
              <a:avLst>
                <a:gd name="adj" fmla="val 0"/>
              </a:avLst>
            </a:prstTxWarp>
          </a:bodyPr>
          <a:lstStyle/>
          <a:p>
            <a:pPr algn="ctr"/>
            <a:r>
              <a:rPr lang="id-ID" sz="5400" kern="10" dirty="0">
                <a:ln w="28575">
                  <a:solidFill>
                    <a:schemeClr val="bg1"/>
                  </a:solidFill>
                  <a:round/>
                  <a:headEnd/>
                  <a:tailEnd/>
                </a:ln>
                <a:gradFill rotWithShape="1">
                  <a:gsLst>
                    <a:gs pos="0">
                      <a:schemeClr val="accent1"/>
                    </a:gs>
                    <a:gs pos="100000">
                      <a:schemeClr val="tx1"/>
                    </a:gs>
                  </a:gsLst>
                  <a:lin ang="0" scaled="1"/>
                </a:gradFill>
                <a:effectLst>
                  <a:outerShdw dist="107763" dir="2700000" algn="ctr" rotWithShape="0">
                    <a:srgbClr val="C0C0C0">
                      <a:alpha val="50000"/>
                    </a:srgbClr>
                  </a:outerShdw>
                </a:effectLst>
                <a:latin typeface="Verdana"/>
                <a:ea typeface="Verdana"/>
              </a:rPr>
              <a:t>Thank You !</a:t>
            </a:r>
          </a:p>
        </p:txBody>
      </p:sp>
      <p:sp>
        <p:nvSpPr>
          <p:cNvPr id="14" name="Rectangle 10"/>
          <p:cNvSpPr txBox="1">
            <a:spLocks noChangeArrowheads="1"/>
          </p:cNvSpPr>
          <p:nvPr/>
        </p:nvSpPr>
        <p:spPr bwMode="auto">
          <a:xfrm>
            <a:off x="61342" y="6449144"/>
            <a:ext cx="9119170" cy="4230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20000"/>
              </a:spcBef>
            </a:pPr>
            <a:r>
              <a:rPr lang="en-US" sz="1400" dirty="0" smtClean="0">
                <a:solidFill>
                  <a:srgbClr val="000000"/>
                </a:solidFill>
                <a:latin typeface="Verdana" pitchFamily="34" charset="0"/>
              </a:rPr>
              <a:t>Mail : </a:t>
            </a:r>
            <a:r>
              <a:rPr lang="id-ID" sz="1400" dirty="0" smtClean="0">
                <a:solidFill>
                  <a:srgbClr val="000000"/>
                </a:solidFill>
                <a:latin typeface="Verdana" pitchFamily="34" charset="0"/>
              </a:rPr>
              <a:t>fatoni@binadarma.ac.id/</a:t>
            </a:r>
            <a:r>
              <a:rPr lang="en-US" sz="1400" dirty="0" smtClean="0">
                <a:solidFill>
                  <a:srgbClr val="000000"/>
                </a:solidFill>
                <a:latin typeface="Verdana" pitchFamily="34" charset="0"/>
              </a:rPr>
              <a:t>toniubd@yahoo.com</a:t>
            </a:r>
            <a:endParaRPr lang="en-US" sz="1400" dirty="0">
              <a:solidFill>
                <a:srgbClr val="000000"/>
              </a:solidFill>
              <a:latin typeface="Verdana" pitchFamily="34" charset="0"/>
            </a:endParaRPr>
          </a:p>
        </p:txBody>
      </p:sp>
      <p:sp>
        <p:nvSpPr>
          <p:cNvPr id="17"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Tipe</a:t>
            </a:r>
            <a:r>
              <a:rPr lang="en-US" sz="3200" b="1" dirty="0" smtClean="0"/>
              <a:t> Data </a:t>
            </a:r>
            <a:r>
              <a:rPr lang="en-US" sz="3200" b="1" dirty="0" err="1" smtClean="0"/>
              <a:t>Dasar</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3</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762000" y="1641475"/>
            <a:ext cx="7842448" cy="42357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500" marR="0" lvl="0" indent="-63500" algn="l" defTabSz="914400" rtl="0" eaLnBrk="1" fontAlgn="base" latinLnBrk="0" hangingPunct="1">
              <a:lnSpc>
                <a:spcPct val="100000"/>
              </a:lnSpc>
              <a:spcBef>
                <a:spcPct val="20000"/>
              </a:spcBef>
              <a:spcAft>
                <a:spcPct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n-lt"/>
                <a:ea typeface="+mn-ea"/>
                <a:cs typeface="+mn-cs"/>
              </a:rPr>
              <a:t>Tipe dasar dalam algoritma adalah bilangan bulat, bilangan riil</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/Pecahan</a:t>
            </a:r>
            <a:r>
              <a:rPr kumimoji="0" lang="sv-SE" sz="2800" b="0" i="0" u="none" strike="noStrike" kern="1200" cap="none" spc="0" normalizeH="0" baseline="0" noProof="0" dirty="0" smtClean="0">
                <a:ln>
                  <a:noFill/>
                </a:ln>
                <a:solidFill>
                  <a:schemeClr val="tx1"/>
                </a:solidFill>
                <a:effectLst/>
                <a:uLnTx/>
                <a:uFillTx/>
                <a:latin typeface="+mn-lt"/>
                <a:ea typeface="+mn-ea"/>
                <a:cs typeface="+mn-cs"/>
              </a:rPr>
              <a:t>, karakter  dan bilangan  logika. </a:t>
            </a:r>
          </a:p>
          <a:p>
            <a:pPr marL="63500" marR="0" lvl="0" indent="-63500" algn="l" defTabSz="914400" rtl="0" eaLnBrk="1" fontAlgn="base" latinLnBrk="0" hangingPunct="1">
              <a:lnSpc>
                <a:spcPct val="100000"/>
              </a:lnSpc>
              <a:spcBef>
                <a:spcPct val="20000"/>
              </a:spcBef>
              <a:spcAft>
                <a:spcPct val="0"/>
              </a:spcAft>
              <a:buClrTx/>
              <a:buSzTx/>
              <a:buFontTx/>
              <a:buNone/>
              <a:tabLst/>
              <a:defRPr/>
            </a:pPr>
            <a:endParaRPr kumimoji="0" lang="sv-SE" sz="2800" b="0" i="0" u="none" strike="noStrike" kern="1200" cap="none" spc="0" normalizeH="0" baseline="0" noProof="0" dirty="0" smtClean="0">
              <a:ln>
                <a:noFill/>
              </a:ln>
              <a:solidFill>
                <a:schemeClr val="tx1"/>
              </a:solidFill>
              <a:effectLst/>
              <a:uLnTx/>
              <a:uFillTx/>
              <a:latin typeface="+mn-lt"/>
              <a:ea typeface="+mn-ea"/>
              <a:cs typeface="+mn-cs"/>
            </a:endParaRPr>
          </a:p>
          <a:p>
            <a:pPr marL="63500" marR="0" lvl="0" indent="-63500" algn="l" defTabSz="914400" rtl="0" eaLnBrk="1" fontAlgn="base" latinLnBrk="0" hangingPunct="1">
              <a:lnSpc>
                <a:spcPct val="100000"/>
              </a:lnSpc>
              <a:spcBef>
                <a:spcPct val="20000"/>
              </a:spcBef>
              <a:spcAft>
                <a:spcPct val="0"/>
              </a:spcAft>
              <a:buClrTx/>
              <a:buSzTx/>
              <a:buFontTx/>
              <a:buNone/>
              <a:tabLst/>
              <a:defRPr/>
            </a:pPr>
            <a:r>
              <a:rPr kumimoji="0" lang="en-US" sz="2800" b="1" i="0" u="sng" strike="noStrike" kern="1200" cap="none" spc="0" normalizeH="0" baseline="0" noProof="0" dirty="0" err="1" smtClean="0">
                <a:ln>
                  <a:noFill/>
                </a:ln>
                <a:solidFill>
                  <a:schemeClr val="tx1"/>
                </a:solidFill>
                <a:effectLst/>
                <a:uLnTx/>
                <a:uFillTx/>
                <a:latin typeface="+mn-lt"/>
                <a:ea typeface="+mn-ea"/>
                <a:cs typeface="+mn-cs"/>
              </a:rPr>
              <a:t>Bilangan</a:t>
            </a:r>
            <a:r>
              <a:rPr kumimoji="0" lang="en-US" sz="2800" b="1" i="0" u="sng" strike="noStrike" kern="1200" cap="none" spc="0" normalizeH="0" baseline="0" noProof="0" dirty="0" smtClean="0">
                <a:ln>
                  <a:noFill/>
                </a:ln>
                <a:solidFill>
                  <a:schemeClr val="tx1"/>
                </a:solidFill>
                <a:effectLst/>
                <a:uLnTx/>
                <a:uFillTx/>
                <a:latin typeface="+mn-lt"/>
                <a:ea typeface="+mn-ea"/>
                <a:cs typeface="+mn-cs"/>
              </a:rPr>
              <a:t> </a:t>
            </a:r>
            <a:r>
              <a:rPr kumimoji="0" lang="en-US" sz="2800" b="1" i="0" u="sng" strike="noStrike" kern="1200" cap="none" spc="0" normalizeH="0" baseline="0" noProof="0" dirty="0" err="1" smtClean="0">
                <a:ln>
                  <a:noFill/>
                </a:ln>
                <a:solidFill>
                  <a:schemeClr val="tx1"/>
                </a:solidFill>
                <a:effectLst/>
                <a:uLnTx/>
                <a:uFillTx/>
                <a:latin typeface="+mn-lt"/>
                <a:ea typeface="+mn-ea"/>
                <a:cs typeface="+mn-cs"/>
              </a:rPr>
              <a:t>Bulat</a:t>
            </a:r>
            <a:endParaRPr kumimoji="0" lang="sv-SE" sz="2800" b="1" i="0" u="sng" strike="noStrike" kern="1200" cap="none" spc="0" normalizeH="0" baseline="0" noProof="0" dirty="0" smtClean="0">
              <a:ln>
                <a:noFill/>
              </a:ln>
              <a:solidFill>
                <a:schemeClr val="tx1"/>
              </a:solidFill>
              <a:effectLst/>
              <a:uLnTx/>
              <a:uFillTx/>
              <a:latin typeface="+mn-lt"/>
              <a:ea typeface="+mn-ea"/>
              <a:cs typeface="+mn-cs"/>
            </a:endParaRPr>
          </a:p>
          <a:p>
            <a:pPr marL="63500" marR="0" lvl="0" indent="-63500" algn="l" defTabSz="914400" rtl="0" eaLnBrk="1" fontAlgn="base" latinLnBrk="0" hangingPunct="1">
              <a:lnSpc>
                <a:spcPct val="100000"/>
              </a:lnSpc>
              <a:spcBef>
                <a:spcPct val="20000"/>
              </a:spcBef>
              <a:spcAft>
                <a:spcPct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n-lt"/>
                <a:ea typeface="+mn-ea"/>
                <a:cs typeface="+mn-cs"/>
              </a:rPr>
              <a:t>Nama tipe data bilangan bulat adalah </a:t>
            </a:r>
            <a:r>
              <a:rPr kumimoji="0" lang="sv-SE" sz="2800" b="0" i="0" u="sng" strike="noStrike" kern="1200" cap="none" spc="0" normalizeH="0" baseline="0" noProof="0" dirty="0" smtClean="0">
                <a:ln>
                  <a:noFill/>
                </a:ln>
                <a:solidFill>
                  <a:schemeClr val="tx1"/>
                </a:solidFill>
                <a:effectLst/>
                <a:uLnTx/>
                <a:uFillTx/>
                <a:latin typeface="+mn-lt"/>
                <a:ea typeface="+mn-ea"/>
                <a:cs typeface="+mn-cs"/>
              </a:rPr>
              <a:t>integer</a:t>
            </a:r>
            <a:r>
              <a:rPr kumimoji="0" lang="sv-SE" sz="2800" b="0" i="0" u="none" strike="noStrike" kern="1200" cap="none" spc="0" normalizeH="0" baseline="0" noProof="0" dirty="0" smtClean="0">
                <a:ln>
                  <a:noFill/>
                </a:ln>
                <a:solidFill>
                  <a:schemeClr val="tx1"/>
                </a:solidFill>
                <a:effectLst/>
                <a:uLnTx/>
                <a:uFillTx/>
                <a:latin typeface="+mn-lt"/>
                <a:ea typeface="+mn-ea"/>
                <a:cs typeface="+mn-cs"/>
              </a:rPr>
              <a:t>.   Pada kompilator turbo pascal, tipe integer dapat direpresentasikan ke dalam lima macam tipe, yaitu </a:t>
            </a:r>
            <a:r>
              <a:rPr kumimoji="0" lang="sv-SE" sz="2800" b="0" i="1" u="none" strike="noStrike" kern="1200" cap="none" spc="0" normalizeH="0" baseline="0" noProof="0" dirty="0" smtClean="0">
                <a:ln>
                  <a:noFill/>
                </a:ln>
                <a:solidFill>
                  <a:schemeClr val="tx1"/>
                </a:solidFill>
                <a:effectLst/>
                <a:uLnTx/>
                <a:uFillTx/>
                <a:latin typeface="+mn-lt"/>
                <a:ea typeface="+mn-ea"/>
                <a:cs typeface="+mn-cs"/>
              </a:rPr>
              <a:t>byte, shortint, word, integer </a:t>
            </a:r>
            <a:r>
              <a:rPr kumimoji="0" lang="sv-SE" sz="2800" b="0" i="0" u="none" strike="noStrike" kern="1200" cap="none" spc="0" normalizeH="0" baseline="0" noProof="0" dirty="0" smtClean="0">
                <a:ln>
                  <a:noFill/>
                </a:ln>
                <a:solidFill>
                  <a:schemeClr val="tx1"/>
                </a:solidFill>
                <a:effectLst/>
                <a:uLnTx/>
                <a:uFillTx/>
                <a:latin typeface="+mn-lt"/>
                <a:ea typeface="+mn-ea"/>
                <a:cs typeface="+mn-cs"/>
              </a:rPr>
              <a:t>dan</a:t>
            </a:r>
            <a:r>
              <a:rPr kumimoji="0" lang="sv-SE" sz="2800" b="0" i="1" u="none" strike="noStrike" kern="1200" cap="none" spc="0" normalizeH="0" baseline="0" noProof="0" dirty="0" smtClean="0">
                <a:ln>
                  <a:noFill/>
                </a:ln>
                <a:solidFill>
                  <a:schemeClr val="tx1"/>
                </a:solidFill>
                <a:effectLst/>
                <a:uLnTx/>
                <a:uFillTx/>
                <a:latin typeface="+mn-lt"/>
                <a:ea typeface="+mn-ea"/>
                <a:cs typeface="+mn-cs"/>
              </a:rPr>
              <a:t> longint.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Rentang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kelima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tipe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Bilangan</a:t>
            </a:r>
            <a:r>
              <a:rPr lang="en-US" sz="3200" b="1" dirty="0" smtClean="0"/>
              <a:t> </a:t>
            </a:r>
            <a:r>
              <a:rPr lang="en-US" sz="3200" b="1" dirty="0" err="1" smtClean="0"/>
              <a:t>Bulat</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4</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4" name="Picture 4"/>
          <p:cNvPicPr>
            <a:picLocks noChangeAspect="1" noChangeArrowheads="1"/>
          </p:cNvPicPr>
          <p:nvPr/>
        </p:nvPicPr>
        <p:blipFill>
          <a:blip r:embed="rId3" cstate="print"/>
          <a:srcRect/>
          <a:stretch>
            <a:fillRect/>
          </a:stretch>
        </p:blipFill>
        <p:spPr bwMode="auto">
          <a:xfrm>
            <a:off x="899592" y="1484784"/>
            <a:ext cx="7796451" cy="2160240"/>
          </a:xfrm>
          <a:prstGeom prst="rect">
            <a:avLst/>
          </a:prstGeom>
          <a:noFill/>
          <a:ln w="9525">
            <a:noFill/>
            <a:miter lim="800000"/>
            <a:headEnd/>
            <a:tailEnd/>
          </a:ln>
        </p:spPr>
      </p:pic>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Bilangan</a:t>
            </a:r>
            <a:r>
              <a:rPr lang="en-US" sz="3200" b="1" dirty="0" smtClean="0"/>
              <a:t> </a:t>
            </a:r>
            <a:r>
              <a:rPr lang="en-US" sz="3200" b="1" dirty="0" err="1" smtClean="0"/>
              <a:t>Bulat</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5</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Rectangle 3"/>
          <p:cNvSpPr txBox="1">
            <a:spLocks noChangeArrowheads="1"/>
          </p:cNvSpPr>
          <p:nvPr/>
        </p:nvSpPr>
        <p:spPr bwMode="auto">
          <a:xfrm>
            <a:off x="467544" y="1484784"/>
            <a:ext cx="8208912" cy="43078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500" marR="0" lvl="0" indent="-63500" algn="l" defTabSz="914400" rtl="0" eaLnBrk="1" fontAlgn="base" latinLnBrk="0" hangingPunct="1">
              <a:lnSpc>
                <a:spcPct val="100000"/>
              </a:lnSpc>
              <a:spcBef>
                <a:spcPct val="20000"/>
              </a:spcBef>
              <a:spcAft>
                <a:spcPct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n-lt"/>
                <a:ea typeface="+mn-ea"/>
                <a:cs typeface="+mn-cs"/>
              </a:rPr>
              <a:t>Dalam bahasa C terdapat lima tipe data dasar, yaitu :</a:t>
            </a:r>
          </a:p>
          <a:p>
            <a:pPr marL="63500" marR="0" lvl="0" indent="-63500" algn="l" defTabSz="914400" rtl="0" eaLnBrk="1" fontAlgn="base" latinLnBrk="0" hangingPunct="1">
              <a:lnSpc>
                <a:spcPct val="100000"/>
              </a:lnSpc>
              <a:spcBef>
                <a:spcPct val="20000"/>
              </a:spcBef>
              <a:spcAft>
                <a:spcPct val="0"/>
              </a:spcAft>
              <a:buClrTx/>
              <a:buSzTx/>
              <a:buFontTx/>
              <a:buNone/>
              <a:tabLst/>
              <a:defRPr/>
            </a:pPr>
            <a:endParaRPr kumimoji="0" lang="sv-SE" sz="2800" b="0" i="0" u="none" strike="noStrike" kern="1200" cap="none" spc="0" normalizeH="0" baseline="0" noProof="0" dirty="0" smtClean="0">
              <a:ln>
                <a:noFill/>
              </a:ln>
              <a:solidFill>
                <a:schemeClr val="tx1"/>
              </a:solidFill>
              <a:effectLst/>
              <a:uLnTx/>
              <a:uFillTx/>
              <a:latin typeface="+mn-lt"/>
              <a:ea typeface="+mn-ea"/>
              <a:cs typeface="+mn-cs"/>
            </a:endParaRPr>
          </a:p>
          <a:p>
            <a:pPr marL="63500" marR="0" lvl="0" indent="-63500" algn="l" defTabSz="914400" rtl="0" eaLnBrk="1" fontAlgn="base" latinLnBrk="0" hangingPunct="1">
              <a:lnSpc>
                <a:spcPct val="100000"/>
              </a:lnSpc>
              <a:spcBef>
                <a:spcPct val="20000"/>
              </a:spcBef>
              <a:spcAft>
                <a:spcPct val="0"/>
              </a:spcAft>
              <a:buClrTx/>
              <a:buSzTx/>
              <a:buFontTx/>
              <a:buNone/>
              <a:tabLst/>
              <a:defRPr/>
            </a:pPr>
            <a:endParaRPr kumimoji="0" lang="sv-SE"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6" name="Picture 4"/>
          <p:cNvPicPr>
            <a:picLocks noChangeAspect="1" noChangeArrowheads="1"/>
          </p:cNvPicPr>
          <p:nvPr/>
        </p:nvPicPr>
        <p:blipFill>
          <a:blip r:embed="rId3" cstate="print"/>
          <a:srcRect/>
          <a:stretch>
            <a:fillRect/>
          </a:stretch>
        </p:blipFill>
        <p:spPr bwMode="auto">
          <a:xfrm>
            <a:off x="539552" y="1990080"/>
            <a:ext cx="8137525" cy="2159000"/>
          </a:xfrm>
          <a:prstGeom prst="rect">
            <a:avLst/>
          </a:prstGeom>
          <a:noFill/>
          <a:ln w="9525">
            <a:noFill/>
            <a:miter lim="800000"/>
            <a:headEnd/>
            <a:tailEnd/>
          </a:ln>
        </p:spPr>
      </p:pic>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Bilangan</a:t>
            </a:r>
            <a:r>
              <a:rPr lang="en-US" sz="3200" b="1" dirty="0" smtClean="0"/>
              <a:t> </a:t>
            </a:r>
            <a:r>
              <a:rPr lang="en-US" sz="3200" b="1" dirty="0" err="1" smtClean="0"/>
              <a:t>Bulat</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6</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7" name="Rectangle 3"/>
          <p:cNvSpPr txBox="1">
            <a:spLocks noChangeArrowheads="1"/>
          </p:cNvSpPr>
          <p:nvPr/>
        </p:nvSpPr>
        <p:spPr bwMode="auto">
          <a:xfrm>
            <a:off x="611560" y="1340768"/>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500" marR="0" lvl="0" indent="-63500" algn="l" defTabSz="914400" rtl="0" eaLnBrk="1" fontAlgn="base" latinLnBrk="0" hangingPunct="1">
              <a:lnSpc>
                <a:spcPct val="100000"/>
              </a:lnSpc>
              <a:spcBef>
                <a:spcPct val="20000"/>
              </a:spcBef>
              <a:spcAft>
                <a:spcPct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n-lt"/>
                <a:ea typeface="+mn-ea"/>
                <a:cs typeface="+mn-cs"/>
              </a:rPr>
              <a:t>Dalam bahasa C terdapat lima tipe data dasar, yaitu :</a:t>
            </a:r>
          </a:p>
          <a:p>
            <a:pPr marL="63500" marR="0" lvl="0" indent="-63500" algn="l" defTabSz="914400" rtl="0" eaLnBrk="1" fontAlgn="base" latinLnBrk="0" hangingPunct="1">
              <a:lnSpc>
                <a:spcPct val="100000"/>
              </a:lnSpc>
              <a:spcBef>
                <a:spcPct val="20000"/>
              </a:spcBef>
              <a:spcAft>
                <a:spcPct val="0"/>
              </a:spcAft>
              <a:buClrTx/>
              <a:buSzTx/>
              <a:buFontTx/>
              <a:buNone/>
              <a:tabLst/>
              <a:defRPr/>
            </a:pPr>
            <a:endParaRPr kumimoji="0" lang="sv-SE" sz="2800" b="0" i="0" u="none" strike="noStrike" kern="1200" cap="none" spc="0" normalizeH="0" baseline="0" noProof="0" dirty="0" smtClean="0">
              <a:ln>
                <a:noFill/>
              </a:ln>
              <a:solidFill>
                <a:schemeClr val="tx1"/>
              </a:solidFill>
              <a:effectLst/>
              <a:uLnTx/>
              <a:uFillTx/>
              <a:latin typeface="+mn-lt"/>
              <a:ea typeface="+mn-ea"/>
              <a:cs typeface="+mn-cs"/>
            </a:endParaRPr>
          </a:p>
          <a:p>
            <a:pPr marL="63500" marR="0" lvl="0" indent="-63500" algn="l" defTabSz="914400" rtl="0" eaLnBrk="1" fontAlgn="base" latinLnBrk="0" hangingPunct="1">
              <a:lnSpc>
                <a:spcPct val="100000"/>
              </a:lnSpc>
              <a:spcBef>
                <a:spcPct val="20000"/>
              </a:spcBef>
              <a:spcAft>
                <a:spcPct val="0"/>
              </a:spcAft>
              <a:buClrTx/>
              <a:buSzTx/>
              <a:buFontTx/>
              <a:buNone/>
              <a:tabLst/>
              <a:defRPr/>
            </a:pPr>
            <a:endParaRPr kumimoji="0" lang="sv-SE"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8" name="Picture 4"/>
          <p:cNvPicPr>
            <a:picLocks noChangeAspect="1" noChangeArrowheads="1"/>
          </p:cNvPicPr>
          <p:nvPr/>
        </p:nvPicPr>
        <p:blipFill>
          <a:blip r:embed="rId3" cstate="print"/>
          <a:srcRect/>
          <a:stretch>
            <a:fillRect/>
          </a:stretch>
        </p:blipFill>
        <p:spPr bwMode="auto">
          <a:xfrm>
            <a:off x="611188" y="1928813"/>
            <a:ext cx="8137525" cy="2159000"/>
          </a:xfrm>
          <a:prstGeom prst="rect">
            <a:avLst/>
          </a:prstGeom>
          <a:noFill/>
          <a:ln w="9525">
            <a:noFill/>
            <a:miter lim="800000"/>
            <a:headEnd/>
            <a:tailEnd/>
          </a:ln>
        </p:spPr>
      </p:pic>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id-ID" sz="3200" b="1" dirty="0" smtClean="0"/>
              <a:t>Operasi </a:t>
            </a:r>
            <a:r>
              <a:rPr lang="en-US" sz="3200" b="1" dirty="0" err="1" smtClean="0"/>
              <a:t>Bilangan</a:t>
            </a:r>
            <a:r>
              <a:rPr lang="id-ID" sz="3200" b="1" dirty="0" smtClean="0"/>
              <a:t> Bulat</a:t>
            </a:r>
            <a:r>
              <a:rPr lang="en-US" sz="3200" b="1" dirty="0" smtClean="0"/>
              <a:t> </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7</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Operasi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dilakukan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bilangan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bulat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operasi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aritmatika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 x, </a:t>
            </a:r>
            <a:r>
              <a:rPr kumimoji="0" lang="en-US" sz="2800" b="0" i="0" u="sng" strike="noStrike" kern="1200" cap="none" spc="0" normalizeH="0" baseline="0" noProof="0" dirty="0" smtClean="0">
                <a:ln>
                  <a:noFill/>
                </a:ln>
                <a:solidFill>
                  <a:schemeClr val="tx1"/>
                </a:solidFill>
                <a:effectLst/>
                <a:uLnTx/>
                <a:uFillTx/>
                <a:latin typeface="+mn-lt"/>
                <a:ea typeface="+mn-ea"/>
                <a:cs typeface="+mn-cs"/>
              </a:rPr>
              <a:t>div</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sng" strike="noStrike" kern="1200" cap="none" spc="0" normalizeH="0" baseline="0" noProof="0" dirty="0" smtClean="0">
                <a:ln>
                  <a:noFill/>
                </a:ln>
                <a:solidFill>
                  <a:schemeClr val="tx1"/>
                </a:solidFill>
                <a:effectLst/>
                <a:uLnTx/>
                <a:uFillTx/>
                <a:latin typeface="+mn-lt"/>
                <a:ea typeface="+mn-ea"/>
                <a:cs typeface="+mn-cs"/>
              </a:rPr>
              <a:t>mod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operasi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perbandingan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(&lt;, &gt;, ≥, ≤, =, ≠). </a:t>
            </a: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Bilangan</a:t>
            </a:r>
            <a:r>
              <a:rPr lang="en-US" sz="3200" b="1" dirty="0" smtClean="0"/>
              <a:t> </a:t>
            </a:r>
            <a:r>
              <a:rPr lang="en-US" sz="3200" b="1" dirty="0" err="1" smtClean="0"/>
              <a:t>riil</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8</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r>
              <a:rPr lang="sv-SE" sz="2800" dirty="0" smtClean="0"/>
              <a:t>Bilangan riil adalah bilangan yang mengandung pecahan decimal.   Baik tipe bilangan bulat dan bilangan riil, keduannya juga dinamakan tipe numeric (angka).  Nama tipe bilangan riil adalah </a:t>
            </a:r>
            <a:r>
              <a:rPr lang="sv-SE" sz="2800" u="sng" dirty="0" smtClean="0"/>
              <a:t>real</a:t>
            </a:r>
            <a:r>
              <a:rPr lang="sv-SE" sz="2800" dirty="0" smtClean="0"/>
              <a:t>.  Pada kompilator turbo pascal, tipe real dapat direpresentasikan ke dalam empat macam tipe, yaitu </a:t>
            </a:r>
            <a:r>
              <a:rPr lang="sv-SE" sz="2800" i="1" dirty="0" smtClean="0"/>
              <a:t>real, single, double, </a:t>
            </a:r>
            <a:r>
              <a:rPr lang="sv-SE" sz="2800" dirty="0" smtClean="0"/>
              <a:t>dan </a:t>
            </a:r>
            <a:r>
              <a:rPr lang="sv-SE" sz="2800" i="1" dirty="0" smtClean="0"/>
              <a:t>extended. </a:t>
            </a:r>
            <a:r>
              <a:rPr lang="en-US" sz="2800" dirty="0" err="1" smtClean="0"/>
              <a:t>Rentang</a:t>
            </a:r>
            <a:r>
              <a:rPr lang="en-US" sz="2800" dirty="0" smtClean="0"/>
              <a:t> </a:t>
            </a:r>
            <a:r>
              <a:rPr lang="en-US" sz="2800" dirty="0" err="1" smtClean="0"/>
              <a:t>nilai</a:t>
            </a:r>
            <a:r>
              <a:rPr lang="en-US" sz="2800" dirty="0" smtClean="0"/>
              <a:t> </a:t>
            </a:r>
            <a:r>
              <a:rPr lang="en-US" sz="2800" dirty="0" err="1" smtClean="0"/>
              <a:t>keempat</a:t>
            </a:r>
            <a:r>
              <a:rPr lang="en-US" sz="2800" dirty="0" smtClean="0"/>
              <a:t> </a:t>
            </a:r>
            <a:r>
              <a:rPr lang="en-US" sz="2800" dirty="0" err="1" smtClean="0"/>
              <a:t>tipe</a:t>
            </a:r>
            <a:r>
              <a:rPr lang="en-US" sz="2800" dirty="0" smtClean="0"/>
              <a:t> </a:t>
            </a:r>
            <a:r>
              <a:rPr lang="en-US" sz="2800" dirty="0" err="1" smtClean="0"/>
              <a:t>tersebut</a:t>
            </a:r>
            <a:r>
              <a:rPr lang="en-US" sz="2800" dirty="0" smtClean="0"/>
              <a:t> </a:t>
            </a:r>
            <a:r>
              <a:rPr lang="en-US" sz="2800" dirty="0" err="1" smtClean="0"/>
              <a:t>adalah</a:t>
            </a:r>
            <a:r>
              <a:rPr lang="en-US" sz="2800" dirty="0" smtClean="0"/>
              <a:t> : </a:t>
            </a:r>
          </a:p>
        </p:txBody>
      </p:sp>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267"/>
            <a:ext cx="9144000" cy="5057358"/>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6626" name="Title 1"/>
          <p:cNvSpPr>
            <a:spLocks noGrp="1"/>
          </p:cNvSpPr>
          <p:nvPr>
            <p:ph type="title"/>
          </p:nvPr>
        </p:nvSpPr>
        <p:spPr>
          <a:xfrm>
            <a:off x="2555776" y="498493"/>
            <a:ext cx="6115050" cy="509914"/>
          </a:xfrm>
        </p:spPr>
        <p:txBody>
          <a:bodyPr/>
          <a:lstStyle/>
          <a:p>
            <a:pPr eaLnBrk="1" hangingPunct="1"/>
            <a:r>
              <a:rPr lang="en-US" sz="3200" b="1" dirty="0" err="1" smtClean="0"/>
              <a:t>Bilangan</a:t>
            </a:r>
            <a:r>
              <a:rPr lang="en-US" sz="3200" b="1" dirty="0" smtClean="0"/>
              <a:t> </a:t>
            </a:r>
            <a:r>
              <a:rPr lang="en-US" sz="3200" b="1" dirty="0" err="1" smtClean="0"/>
              <a:t>riil</a:t>
            </a:r>
            <a:endParaRPr lang="en-US" alt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0" y="6429375"/>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929438" y="6429375"/>
            <a:ext cx="2214562"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630" name="Rectangle 3"/>
          <p:cNvSpPr txBox="1">
            <a:spLocks noChangeArrowheads="1"/>
          </p:cNvSpPr>
          <p:nvPr/>
        </p:nvSpPr>
        <p:spPr bwMode="auto">
          <a:xfrm>
            <a:off x="683568" y="1666049"/>
            <a:ext cx="7848872" cy="4211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514350" indent="-514350" eaLnBrk="1" hangingPunct="1">
              <a:lnSpc>
                <a:spcPct val="90000"/>
              </a:lnSpc>
              <a:spcBef>
                <a:spcPct val="20000"/>
              </a:spcBef>
              <a:buFont typeface="Arial" panose="020B0604020202020204" pitchFamily="34" charset="0"/>
              <a:buChar char="•"/>
            </a:pPr>
            <a:endParaRPr lang="en-US" altLang="id-ID" sz="2800" dirty="0">
              <a:solidFill>
                <a:prstClr val="black"/>
              </a:solidFill>
              <a:latin typeface="Calibri" pitchFamily="34" charset="0"/>
              <a:cs typeface="+mn-cs"/>
              <a:sym typeface="Wingdings" panose="05000000000000000000" pitchFamily="2" charset="2"/>
            </a:endParaRPr>
          </a:p>
        </p:txBody>
      </p:sp>
      <p:sp>
        <p:nvSpPr>
          <p:cNvPr id="19" name="Rectangle 18"/>
          <p:cNvSpPr/>
          <p:nvPr/>
        </p:nvSpPr>
        <p:spPr>
          <a:xfrm>
            <a:off x="2286000" y="0"/>
            <a:ext cx="68580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 name="Rectangle 19"/>
          <p:cNvSpPr/>
          <p:nvPr/>
        </p:nvSpPr>
        <p:spPr>
          <a:xfrm>
            <a:off x="0" y="0"/>
            <a:ext cx="2214563"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0" name="Picture 17" descr="Logo UBD Baru.JPG"/>
          <p:cNvPicPr>
            <a:picLocks noChangeAspect="1"/>
          </p:cNvPicPr>
          <p:nvPr/>
        </p:nvPicPr>
        <p:blipFill>
          <a:blip r:embed="rId2" cstate="print">
            <a:clrChange>
              <a:clrFrom>
                <a:srgbClr val="F8F6F7"/>
              </a:clrFrom>
              <a:clrTo>
                <a:srgbClr val="F8F6F7">
                  <a:alpha val="0"/>
                </a:srgbClr>
              </a:clrTo>
            </a:clrChange>
          </a:blip>
          <a:srcRect/>
          <a:stretch>
            <a:fillRect/>
          </a:stretch>
        </p:blipFill>
        <p:spPr bwMode="auto">
          <a:xfrm>
            <a:off x="323528" y="517144"/>
            <a:ext cx="1624236" cy="463584"/>
          </a:xfrm>
          <a:prstGeom prst="rect">
            <a:avLst/>
          </a:prstGeom>
          <a:noFill/>
          <a:ln w="9525">
            <a:noFill/>
            <a:miter lim="800000"/>
            <a:headEnd/>
            <a:tailEnd/>
          </a:ln>
        </p:spPr>
      </p:pic>
      <p:sp>
        <p:nvSpPr>
          <p:cNvPr id="12" name="Slide Number Placeholder 5"/>
          <p:cNvSpPr>
            <a:spLocks noGrp="1"/>
          </p:cNvSpPr>
          <p:nvPr>
            <p:ph type="sldNum" sz="quarter" idx="12"/>
          </p:nvPr>
        </p:nvSpPr>
        <p:spPr>
          <a:xfrm>
            <a:off x="7789863" y="6472238"/>
            <a:ext cx="1116012" cy="263525"/>
          </a:xfrm>
        </p:spPr>
        <p:txBody>
          <a:bodyPr/>
          <a:lstStyle/>
          <a:p>
            <a:pPr>
              <a:defRPr/>
            </a:pPr>
            <a:fld id="{C6665E0A-8BCA-44D7-B394-9E2E6EFD883C}" type="slidenum">
              <a:rPr lang="en-US"/>
              <a:pPr>
                <a:defRPr/>
              </a:pPr>
              <a:t>9</a:t>
            </a:fld>
            <a:endParaRPr lang="en-US" dirty="0"/>
          </a:p>
        </p:txBody>
      </p:sp>
      <p:sp>
        <p:nvSpPr>
          <p:cNvPr id="11" name="Rectangle 3"/>
          <p:cNvSpPr txBox="1">
            <a:spLocks noChangeArrowheads="1"/>
          </p:cNvSpPr>
          <p:nvPr/>
        </p:nvSpPr>
        <p:spPr bwMode="auto">
          <a:xfrm>
            <a:off x="457200" y="13366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09600" y="1489075"/>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90000"/>
              </a:lnSpc>
              <a:spcBef>
                <a:spcPct val="20000"/>
              </a:spcBef>
              <a:spcAft>
                <a:spcPct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67544" y="1337146"/>
            <a:ext cx="8229600" cy="4468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endParaRPr lang="id-ID" sz="2400" dirty="0" smtClean="0"/>
          </a:p>
          <a:p>
            <a:pPr marL="0" indent="0" algn="just" eaLnBrk="1" hangingPunct="1">
              <a:buFontTx/>
              <a:buNone/>
            </a:pPr>
            <a:endParaRPr lang="id-ID" sz="2400" dirty="0" smtClean="0"/>
          </a:p>
          <a:p>
            <a:pPr marL="0" indent="0" algn="just" eaLnBrk="1" hangingPunct="1">
              <a:buFontTx/>
              <a:buNone/>
            </a:pPr>
            <a:endParaRPr lang="id-ID" sz="2400" dirty="0" smtClean="0"/>
          </a:p>
          <a:p>
            <a:pPr marL="0" indent="0" algn="just" eaLnBrk="1" hangingPunct="1">
              <a:buFontTx/>
              <a:buNone/>
            </a:pPr>
            <a:endParaRPr lang="id-ID" sz="2400" dirty="0" smtClean="0"/>
          </a:p>
          <a:p>
            <a:pPr marL="0" indent="0" algn="just" eaLnBrk="1" hangingPunct="1">
              <a:buFontTx/>
              <a:buNone/>
            </a:pPr>
            <a:endParaRPr lang="id-ID" sz="2400" dirty="0" smtClean="0"/>
          </a:p>
          <a:p>
            <a:pPr marL="0" indent="0" algn="just" eaLnBrk="1" hangingPunct="1">
              <a:buFontTx/>
              <a:buNone/>
            </a:pPr>
            <a:endParaRPr lang="id-ID" sz="2400" dirty="0" smtClean="0"/>
          </a:p>
          <a:p>
            <a:pPr marL="0" indent="0" algn="just" eaLnBrk="1" hangingPunct="1">
              <a:buFontTx/>
              <a:buNone/>
            </a:pPr>
            <a:r>
              <a:rPr lang="en-US" sz="2400" dirty="0" err="1" smtClean="0"/>
              <a:t>Operasi</a:t>
            </a:r>
            <a:r>
              <a:rPr lang="en-US" sz="2400" dirty="0" smtClean="0"/>
              <a:t> yang </a:t>
            </a:r>
            <a:r>
              <a:rPr lang="en-US" sz="2400" dirty="0" err="1" smtClean="0"/>
              <a:t>dapat</a:t>
            </a:r>
            <a:r>
              <a:rPr lang="en-US" sz="2400" dirty="0" smtClean="0"/>
              <a:t> </a:t>
            </a:r>
            <a:r>
              <a:rPr lang="en-US" sz="2400" dirty="0" err="1" smtClean="0"/>
              <a:t>dilakukan</a:t>
            </a:r>
            <a:r>
              <a:rPr lang="en-US" sz="2400" dirty="0" smtClean="0"/>
              <a:t> </a:t>
            </a:r>
            <a:r>
              <a:rPr lang="en-US" sz="2400" dirty="0" err="1" smtClean="0"/>
              <a:t>pada</a:t>
            </a:r>
            <a:r>
              <a:rPr lang="en-US" sz="2400" dirty="0" smtClean="0"/>
              <a:t> </a:t>
            </a:r>
            <a:r>
              <a:rPr lang="en-US" sz="2400" dirty="0" err="1" smtClean="0"/>
              <a:t>bilangan</a:t>
            </a:r>
            <a:r>
              <a:rPr lang="en-US" sz="2400" dirty="0" smtClean="0"/>
              <a:t> </a:t>
            </a:r>
            <a:r>
              <a:rPr lang="en-US" sz="2400" dirty="0" err="1" smtClean="0"/>
              <a:t>pecahan</a:t>
            </a:r>
            <a:r>
              <a:rPr lang="en-US" sz="2400" dirty="0" smtClean="0"/>
              <a:t> </a:t>
            </a:r>
            <a:r>
              <a:rPr lang="en-US" sz="2400" dirty="0" err="1" smtClean="0"/>
              <a:t>adalah</a:t>
            </a:r>
            <a:r>
              <a:rPr lang="en-US" sz="2400" dirty="0" smtClean="0"/>
              <a:t> </a:t>
            </a:r>
            <a:r>
              <a:rPr lang="en-US" sz="2400" dirty="0" err="1" smtClean="0"/>
              <a:t>operasi</a:t>
            </a:r>
            <a:r>
              <a:rPr lang="en-US" sz="2400" dirty="0" smtClean="0"/>
              <a:t> </a:t>
            </a:r>
            <a:r>
              <a:rPr lang="en-US" sz="2400" dirty="0" err="1" smtClean="0"/>
              <a:t>aritmatika</a:t>
            </a:r>
            <a:r>
              <a:rPr lang="en-US" sz="2400" dirty="0" smtClean="0"/>
              <a:t> (+, -, x, /), </a:t>
            </a:r>
            <a:r>
              <a:rPr lang="en-US" sz="2400" dirty="0" err="1" smtClean="0"/>
              <a:t>operasi</a:t>
            </a:r>
            <a:r>
              <a:rPr lang="en-US" sz="2400" dirty="0" smtClean="0"/>
              <a:t> </a:t>
            </a:r>
            <a:r>
              <a:rPr lang="en-US" sz="2400" dirty="0" err="1" smtClean="0"/>
              <a:t>perbandingan</a:t>
            </a:r>
            <a:r>
              <a:rPr lang="en-US" sz="2400" dirty="0" smtClean="0"/>
              <a:t> (&lt;, &gt;, ≥, ≤, =, ≠). </a:t>
            </a:r>
          </a:p>
        </p:txBody>
      </p:sp>
      <p:pic>
        <p:nvPicPr>
          <p:cNvPr id="15" name="Picture 5"/>
          <p:cNvPicPr>
            <a:picLocks noChangeAspect="1" noChangeArrowheads="1"/>
          </p:cNvPicPr>
          <p:nvPr/>
        </p:nvPicPr>
        <p:blipFill>
          <a:blip r:embed="rId3" cstate="print"/>
          <a:srcRect/>
          <a:stretch>
            <a:fillRect/>
          </a:stretch>
        </p:blipFill>
        <p:spPr bwMode="auto">
          <a:xfrm>
            <a:off x="467544" y="1556792"/>
            <a:ext cx="8086701" cy="1943918"/>
          </a:xfrm>
          <a:prstGeom prst="rect">
            <a:avLst/>
          </a:prstGeom>
          <a:noFill/>
          <a:ln w="9525">
            <a:noFill/>
            <a:miter lim="800000"/>
            <a:headEnd/>
            <a:tailEnd/>
          </a:ln>
        </p:spPr>
      </p:pic>
    </p:spTree>
    <p:extLst>
      <p:ext uri="{BB962C8B-B14F-4D97-AF65-F5344CB8AC3E}">
        <p14:creationId xmlns="" xmlns:p14="http://schemas.microsoft.com/office/powerpoint/2010/main" val="3702593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16142</TotalTime>
  <Words>857</Words>
  <Application>Microsoft Office PowerPoint</Application>
  <PresentationFormat>On-screen Show (4:3)</PresentationFormat>
  <Paragraphs>121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Bab 3 Tipe, Nama dan Nilai</vt:lpstr>
      <vt:lpstr>Materi Yang Dipelajari</vt:lpstr>
      <vt:lpstr>Tipe Data Dasar</vt:lpstr>
      <vt:lpstr>Bilangan Bulat</vt:lpstr>
      <vt:lpstr>Bilangan Bulat</vt:lpstr>
      <vt:lpstr>Bilangan Bulat</vt:lpstr>
      <vt:lpstr>Operasi Bilangan Bulat </vt:lpstr>
      <vt:lpstr>Bilangan riil</vt:lpstr>
      <vt:lpstr>Bilangan riil</vt:lpstr>
      <vt:lpstr>Karakter</vt:lpstr>
      <vt:lpstr>Bilangan logika</vt:lpstr>
      <vt:lpstr>Bilangan logika</vt:lpstr>
      <vt:lpstr>Tipe Data Bentukan</vt:lpstr>
      <vt:lpstr>String</vt:lpstr>
      <vt:lpstr>Tipe dasar dengan nama tipe baru</vt:lpstr>
      <vt:lpstr>Rekaman /record</vt:lpstr>
      <vt:lpstr>Nama dalam Algoritma </vt:lpstr>
      <vt:lpstr>Aturan Nama dalam Algoritma </vt:lpstr>
      <vt:lpstr>Nilai dalam Algoritma</vt:lpstr>
      <vt:lpstr>Struktur Program C</vt:lpstr>
      <vt:lpstr>Struktur Program Pascal</vt:lpstr>
      <vt:lpstr>Slide 22</vt:lpstr>
    </vt:vector>
  </TitlesOfParts>
  <Company>SONY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MENGAPA HARUS KE FKIP  BINA DARMA</dc:title>
  <dc:creator>VAIO S460</dc:creator>
  <cp:lastModifiedBy>Windows User</cp:lastModifiedBy>
  <cp:revision>236</cp:revision>
  <dcterms:created xsi:type="dcterms:W3CDTF">2008-01-30T01:36:22Z</dcterms:created>
  <dcterms:modified xsi:type="dcterms:W3CDTF">2018-12-07T01:26:28Z</dcterms:modified>
</cp:coreProperties>
</file>