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BD53A6-9C20-459A-8EA3-819E1F21D3F6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ED2A04-6C1E-4DE6-98D5-6E50C86B3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BD53A6-9C20-459A-8EA3-819E1F21D3F6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D2A04-6C1E-4DE6-98D5-6E50C86B3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BD53A6-9C20-459A-8EA3-819E1F21D3F6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D2A04-6C1E-4DE6-98D5-6E50C86B3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BD53A6-9C20-459A-8EA3-819E1F21D3F6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D2A04-6C1E-4DE6-98D5-6E50C86B3F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BD53A6-9C20-459A-8EA3-819E1F21D3F6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D2A04-6C1E-4DE6-98D5-6E50C86B3F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BD53A6-9C20-459A-8EA3-819E1F21D3F6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D2A04-6C1E-4DE6-98D5-6E50C86B3F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BD53A6-9C20-459A-8EA3-819E1F21D3F6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D2A04-6C1E-4DE6-98D5-6E50C86B3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BD53A6-9C20-459A-8EA3-819E1F21D3F6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D2A04-6C1E-4DE6-98D5-6E50C86B3F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BD53A6-9C20-459A-8EA3-819E1F21D3F6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D2A04-6C1E-4DE6-98D5-6E50C86B3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5BD53A6-9C20-459A-8EA3-819E1F21D3F6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D2A04-6C1E-4DE6-98D5-6E50C86B3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BD53A6-9C20-459A-8EA3-819E1F21D3F6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ED2A04-6C1E-4DE6-98D5-6E50C86B3F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5BD53A6-9C20-459A-8EA3-819E1F21D3F6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7ED2A04-6C1E-4DE6-98D5-6E50C86B3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KOMUNIKASI BAHASA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381000"/>
            <a:ext cx="2057400" cy="7462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		</a:t>
            </a:r>
            <a:r>
              <a:rPr lang="id-ID" dirty="0" smtClean="0"/>
              <a:t>Bahasa adalah sebuah sistem, artinya bahasa itu dibentuk oleh sejumlah komponen yang berpola secara tetap dan dapat dikaidahkan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Hakekat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id-ID" dirty="0" smtClean="0"/>
              <a:t>Bahasa adalah alat untuk berinteraksi atau alat untuk berkomunikasi, dalam arti, alat untuk menyampaikan pikiran, gagasan, konsep, atau juga perasaa</a:t>
            </a:r>
            <a:r>
              <a:rPr lang="en-US" dirty="0" smtClean="0"/>
              <a:t>n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id-ID" dirty="0" smtClean="0"/>
              <a:t>Wardhaugh dalam Chaer dan Agustina (2004 : 15) mengatakan bahwa fungsi bahasa adalah alat komunikasi manusia, baik tertulis maupun lisan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d-ID" dirty="0" smtClean="0"/>
              <a:t>Fungsi Bahasa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q"/>
            </a:pPr>
            <a:r>
              <a:rPr lang="id-ID" dirty="0" smtClean="0"/>
              <a:t>Dilihat dari sudut penutur, maka bahasa berfungsi personal atau pribadi.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id-ID" dirty="0" smtClean="0"/>
              <a:t>Dilihat dari segi pendengar atau lawan bicara. Maka bahasa berfungsi direktif, yaitu mengatur tingkah laku pendengar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id-ID" dirty="0" smtClean="0"/>
              <a:t>Dilihat dari topik ujaran, maka bahasa berfungsi referensial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id-ID" dirty="0" smtClean="0"/>
              <a:t>Dilihat dari segi kode yang digunakan, maka bahasa berfungsi metalingual atau metalinguistik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id-ID" dirty="0" smtClean="0"/>
              <a:t>Dilihat dari segi amanat yang akan disampaikan, maka bahasa berfungsi sebagai imaginatif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Dalam komunikasi bahasa ada dua pihak yang terlibat, yaitu :</a:t>
            </a:r>
            <a:endParaRPr lang="en-US" dirty="0" smtClean="0"/>
          </a:p>
          <a:p>
            <a:pPr lvl="0"/>
            <a:r>
              <a:rPr lang="id-ID" dirty="0" smtClean="0"/>
              <a:t>Pengirim pesan (sender)</a:t>
            </a:r>
            <a:endParaRPr lang="en-US" dirty="0" smtClean="0"/>
          </a:p>
          <a:p>
            <a:pPr lvl="0"/>
            <a:r>
              <a:rPr lang="id-ID" dirty="0" smtClean="0"/>
              <a:t>Penerima pesan (receiver)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d-ID" dirty="0" smtClean="0"/>
              <a:t>Komunikasi Bahasa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	</a:t>
            </a:r>
            <a:r>
              <a:rPr lang="id-ID" dirty="0" smtClean="0"/>
              <a:t>Sebagai alat komunikasi , bahasa terdiri dari dua aspek, yaitu :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1) </a:t>
            </a:r>
            <a:r>
              <a:rPr lang="id-ID" dirty="0" smtClean="0"/>
              <a:t>Aspek linguistik, mencakup :</a:t>
            </a:r>
            <a:endParaRPr lang="en-US" dirty="0" smtClean="0"/>
          </a:p>
          <a:p>
            <a:pPr lvl="0"/>
            <a:r>
              <a:rPr lang="id-ID" dirty="0" smtClean="0"/>
              <a:t>Fonologis</a:t>
            </a:r>
            <a:endParaRPr lang="en-US" dirty="0" smtClean="0"/>
          </a:p>
          <a:p>
            <a:pPr lvl="0"/>
            <a:r>
              <a:rPr lang="id-ID" dirty="0" smtClean="0"/>
              <a:t>Morfologis</a:t>
            </a:r>
            <a:endParaRPr lang="en-US" dirty="0" smtClean="0"/>
          </a:p>
          <a:p>
            <a:pPr lvl="0"/>
            <a:r>
              <a:rPr lang="id-ID" dirty="0" smtClean="0"/>
              <a:t>sintaksis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smtClean="0"/>
              <a:t>  2) </a:t>
            </a:r>
            <a:r>
              <a:rPr lang="id-ID" dirty="0" smtClean="0"/>
              <a:t>Aspek nonlinguistik atau paralinguistik, mencakup :</a:t>
            </a:r>
            <a:endParaRPr lang="en-US" dirty="0" smtClean="0"/>
          </a:p>
          <a:p>
            <a:pPr lvl="0"/>
            <a:r>
              <a:rPr lang="id-ID" dirty="0" smtClean="0"/>
              <a:t>Kualitas ujaran</a:t>
            </a:r>
            <a:endParaRPr lang="en-US" dirty="0" smtClean="0"/>
          </a:p>
          <a:p>
            <a:pPr lvl="0"/>
            <a:r>
              <a:rPr lang="id-ID" dirty="0" smtClean="0"/>
              <a:t>Unsur suprasegmental (tekanan, nada, nada, dan intonasi)</a:t>
            </a:r>
            <a:endParaRPr lang="en-US" dirty="0" smtClean="0"/>
          </a:p>
          <a:p>
            <a:pPr lvl="0"/>
            <a:r>
              <a:rPr lang="id-ID" dirty="0" smtClean="0"/>
              <a:t>Harak dan gerak-gerik tubuh, seperti gerakan tangan, anggukan kepala, dan sebagainya.</a:t>
            </a:r>
            <a:endParaRPr lang="en-US" dirty="0" smtClean="0"/>
          </a:p>
          <a:p>
            <a:pPr lvl="0"/>
            <a:r>
              <a:rPr lang="id-ID" dirty="0" smtClean="0"/>
              <a:t>Rabaan, yakni yang berkenaan dengan indera perasa (pada kulit).</a:t>
            </a:r>
            <a:endParaRPr lang="en-US" dirty="0" smtClean="0"/>
          </a:p>
          <a:p>
            <a:pPr lvl="0"/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id-ID" dirty="0" smtClean="0"/>
              <a:t>Bahasa menggunakan jalur vokal auditif;</a:t>
            </a:r>
            <a:endParaRPr lang="en-US" dirty="0" smtClean="0"/>
          </a:p>
          <a:p>
            <a:pPr lvl="0"/>
            <a:r>
              <a:rPr lang="id-ID" dirty="0" smtClean="0"/>
              <a:t>Bahasa dapat tersiar ke segala arah;</a:t>
            </a:r>
            <a:endParaRPr lang="en-US" dirty="0" smtClean="0"/>
          </a:p>
          <a:p>
            <a:pPr lvl="0"/>
            <a:r>
              <a:rPr lang="id-ID" dirty="0" smtClean="0"/>
              <a:t>Lambang bahasa yang berupa bunyi itu cepat hilang setelah diucapkan;</a:t>
            </a:r>
            <a:endParaRPr lang="en-US" dirty="0" smtClean="0"/>
          </a:p>
          <a:p>
            <a:pPr lvl="0"/>
            <a:r>
              <a:rPr lang="id-ID" dirty="0" smtClean="0"/>
              <a:t>Partisipan dalam komunikasi bahasa dapat saling berkomunikasi;</a:t>
            </a:r>
            <a:endParaRPr lang="en-US" dirty="0" smtClean="0"/>
          </a:p>
          <a:p>
            <a:pPr lvl="0"/>
            <a:r>
              <a:rPr lang="id-ID" dirty="0" smtClean="0"/>
              <a:t>Lambang bahasa dapat menjadi umpan balik yang lengkap;</a:t>
            </a:r>
            <a:endParaRPr lang="en-US" dirty="0" smtClean="0"/>
          </a:p>
          <a:p>
            <a:pPr lvl="0"/>
            <a:r>
              <a:rPr lang="id-ID" dirty="0" smtClean="0"/>
              <a:t>Komunikasi bahasa mempunyai spesialisasi;</a:t>
            </a:r>
            <a:endParaRPr lang="en-US" dirty="0" smtClean="0"/>
          </a:p>
          <a:p>
            <a:pPr lvl="0"/>
            <a:r>
              <a:rPr lang="id-ID" dirty="0" smtClean="0"/>
              <a:t>Lambang-lambang bunyi dalam komunikasi bahasa adalah bermakna atau merujuk pada hal-hal tertentu;</a:t>
            </a:r>
            <a:endParaRPr lang="en-US" dirty="0" smtClean="0"/>
          </a:p>
          <a:p>
            <a:pPr lvl="0"/>
            <a:r>
              <a:rPr lang="id-ID" dirty="0" smtClean="0"/>
              <a:t>Bahasa sebagai alat komunikasi;</a:t>
            </a:r>
            <a:endParaRPr lang="en-US" dirty="0" smtClean="0"/>
          </a:p>
          <a:p>
            <a:pPr lvl="0"/>
            <a:r>
              <a:rPr lang="id-ID" dirty="0" smtClean="0"/>
              <a:t>Bahasa bersifat terbuka;</a:t>
            </a:r>
            <a:endParaRPr lang="en-US" dirty="0" smtClean="0"/>
          </a:p>
          <a:p>
            <a:pPr lvl="0"/>
            <a:r>
              <a:rPr lang="id-ID" dirty="0" smtClean="0"/>
              <a:t>Dll.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Keistimewaan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</TotalTime>
  <Words>267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KOMUNIKASI BAHASA</vt:lpstr>
      <vt:lpstr>Hakekat Bahasa</vt:lpstr>
      <vt:lpstr>Fungsi Bahasa</vt:lpstr>
      <vt:lpstr>Slide 4</vt:lpstr>
      <vt:lpstr>Komunikasi Bahasa</vt:lpstr>
      <vt:lpstr>Slide 6</vt:lpstr>
      <vt:lpstr>Slide 7</vt:lpstr>
      <vt:lpstr>Keistimewaan Bahasa Manusia</vt:lpstr>
    </vt:vector>
  </TitlesOfParts>
  <Company>himbi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BAHASA</dc:title>
  <dc:creator>sugiarto</dc:creator>
  <cp:lastModifiedBy>asus</cp:lastModifiedBy>
  <cp:revision>4</cp:revision>
  <dcterms:created xsi:type="dcterms:W3CDTF">2011-01-07T17:24:25Z</dcterms:created>
  <dcterms:modified xsi:type="dcterms:W3CDTF">2012-10-11T07:48:39Z</dcterms:modified>
</cp:coreProperties>
</file>