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AA93-871B-4F6E-B66B-EF30B1BE7DF0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059D-27C2-4859-B1A1-845FEC2AA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AA93-871B-4F6E-B66B-EF30B1BE7DF0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059D-27C2-4859-B1A1-845FEC2AA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AA93-871B-4F6E-B66B-EF30B1BE7DF0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059D-27C2-4859-B1A1-845FEC2AA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AA93-871B-4F6E-B66B-EF30B1BE7DF0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059D-27C2-4859-B1A1-845FEC2AA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AA93-871B-4F6E-B66B-EF30B1BE7DF0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059D-27C2-4859-B1A1-845FEC2AA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AA93-871B-4F6E-B66B-EF30B1BE7DF0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059D-27C2-4859-B1A1-845FEC2AA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AA93-871B-4F6E-B66B-EF30B1BE7DF0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059D-27C2-4859-B1A1-845FEC2AA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AA93-871B-4F6E-B66B-EF30B1BE7DF0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059D-27C2-4859-B1A1-845FEC2AA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AA93-871B-4F6E-B66B-EF30B1BE7DF0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059D-27C2-4859-B1A1-845FEC2AA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AA93-871B-4F6E-B66B-EF30B1BE7DF0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059D-27C2-4859-B1A1-845FEC2AA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AA93-871B-4F6E-B66B-EF30B1BE7DF0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1059D-27C2-4859-B1A1-845FEC2AA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BAA93-871B-4F6E-B66B-EF30B1BE7DF0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1059D-27C2-4859-B1A1-845FEC2AA4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id-ID" sz="3100" b="1" dirty="0" smtClean="0">
                <a:latin typeface="Times New Roman"/>
                <a:ea typeface="Times New Roman"/>
              </a:rPr>
              <a:t/>
            </a:r>
            <a:br>
              <a:rPr lang="id-ID" sz="3100" b="1" dirty="0" smtClean="0">
                <a:latin typeface="Times New Roman"/>
                <a:ea typeface="Times New Roman"/>
              </a:rPr>
            </a:br>
            <a:r>
              <a:rPr lang="en-US" sz="3100" b="1" dirty="0" smtClean="0">
                <a:latin typeface="Times New Roman"/>
                <a:ea typeface="Times New Roman"/>
              </a:rPr>
              <a:t>BAB VI</a:t>
            </a:r>
            <a:r>
              <a:rPr lang="id-ID" sz="3100" dirty="0" smtClean="0">
                <a:latin typeface="Times New Roman"/>
                <a:ea typeface="Times New Roman"/>
              </a:rPr>
              <a:t/>
            </a:r>
            <a:br>
              <a:rPr lang="id-ID" sz="3100" dirty="0" smtClean="0">
                <a:latin typeface="Times New Roman"/>
                <a:ea typeface="Times New Roman"/>
              </a:rPr>
            </a:br>
            <a:r>
              <a:rPr lang="en-US" sz="3100" b="1" dirty="0" smtClean="0">
                <a:latin typeface="Times New Roman"/>
                <a:ea typeface="Times New Roman"/>
              </a:rPr>
              <a:t>ALIRAN-ALIRAN PENDIDIKAN</a:t>
            </a:r>
            <a:r>
              <a:rPr lang="id-ID" dirty="0" smtClean="0">
                <a:latin typeface="Times New Roman"/>
                <a:ea typeface="Times New Roman"/>
              </a:rPr>
              <a:t/>
            </a:r>
            <a:br>
              <a:rPr lang="id-ID" dirty="0" smtClean="0">
                <a:latin typeface="Times New Roman"/>
                <a:ea typeface="Times New Roman"/>
              </a:rPr>
            </a:br>
            <a:endParaRPr lang="id-ID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/>
                <a:ea typeface="Times New Roman"/>
              </a:rPr>
              <a:t>A.    </a:t>
            </a:r>
            <a:r>
              <a:rPr lang="en-US" b="1" dirty="0" err="1" smtClean="0">
                <a:latin typeface="Times New Roman"/>
                <a:ea typeface="Times New Roman"/>
              </a:rPr>
              <a:t>Aliran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Klasik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dan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Gerakan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Baru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dalam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Pendidikan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Times New Roman"/>
                <a:ea typeface="Times New Roman"/>
              </a:rPr>
              <a:t>Aliran-aliran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klasik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dimaksud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adalah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aliran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empirisme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nativisme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naturalisme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konvergensi</a:t>
            </a:r>
            <a:r>
              <a:rPr lang="en-US" dirty="0" smtClean="0">
                <a:latin typeface="Times New Roman"/>
                <a:ea typeface="Times New Roman"/>
              </a:rPr>
              <a:t>. </a:t>
            </a:r>
            <a:r>
              <a:rPr lang="en-US" dirty="0" err="1" smtClean="0">
                <a:latin typeface="Times New Roman"/>
                <a:ea typeface="Times New Roman"/>
              </a:rPr>
              <a:t>Sampai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saat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ini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aliran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aliran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tersebut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masih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sering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digunakan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walaupun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dengan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pengembangan-pengembangan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disesuaikan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dengan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perkembangan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zaman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id-ID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/>
                <a:ea typeface="Times New Roman"/>
              </a:rPr>
              <a:t>c.   </a:t>
            </a:r>
            <a:r>
              <a:rPr lang="en-US" b="1" dirty="0" err="1" smtClean="0">
                <a:latin typeface="Times New Roman"/>
                <a:ea typeface="Times New Roman"/>
              </a:rPr>
              <a:t>Sekolah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Kerja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Times New Roman"/>
                <a:ea typeface="Times New Roman"/>
              </a:rPr>
              <a:t>Gerakan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sekolah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kerja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dapat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dipandang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sebagai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titik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kulminasi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dari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pandangan-pandangan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mementingkan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pendidikan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keterampilan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dalam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pendidikan</a:t>
            </a:r>
            <a:r>
              <a:rPr lang="en-US" dirty="0" smtClean="0">
                <a:latin typeface="Times New Roman"/>
                <a:ea typeface="Times New Roman"/>
              </a:rPr>
              <a:t>. J.A. Comenius </a:t>
            </a:r>
            <a:r>
              <a:rPr lang="en-US" dirty="0" err="1" smtClean="0">
                <a:latin typeface="Times New Roman"/>
                <a:ea typeface="Times New Roman"/>
              </a:rPr>
              <a:t>menekankan</a:t>
            </a:r>
            <a:r>
              <a:rPr lang="en-US" dirty="0" smtClean="0">
                <a:latin typeface="Times New Roman"/>
                <a:ea typeface="Times New Roman"/>
              </a:rPr>
              <a:t> agar </a:t>
            </a:r>
            <a:r>
              <a:rPr lang="en-US" dirty="0" err="1" smtClean="0">
                <a:latin typeface="Times New Roman"/>
                <a:ea typeface="Times New Roman"/>
              </a:rPr>
              <a:t>pendidikan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mengembangkan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pikiran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ingatan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bahasa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tangan</a:t>
            </a:r>
            <a:r>
              <a:rPr lang="en-US" dirty="0" smtClean="0">
                <a:latin typeface="Times New Roman"/>
                <a:ea typeface="Times New Roman"/>
              </a:rPr>
              <a:t>. J.H. Pestalozzi </a:t>
            </a:r>
            <a:r>
              <a:rPr lang="en-US" dirty="0" err="1" smtClean="0">
                <a:latin typeface="Times New Roman"/>
                <a:ea typeface="Times New Roman"/>
              </a:rPr>
              <a:t>mengajarkan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bermacam-macam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mata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pelajaran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pertukaran</a:t>
            </a:r>
            <a:r>
              <a:rPr lang="en-US" dirty="0" smtClean="0">
                <a:latin typeface="Times New Roman"/>
                <a:ea typeface="Times New Roman"/>
              </a:rPr>
              <a:t> di </a:t>
            </a:r>
            <a:r>
              <a:rPr lang="en-US" dirty="0" err="1" smtClean="0">
                <a:latin typeface="Times New Roman"/>
                <a:ea typeface="Times New Roman"/>
              </a:rPr>
              <a:t>sekolahnya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/>
                <a:ea typeface="Times New Roman"/>
              </a:rPr>
              <a:t>d.   </a:t>
            </a:r>
            <a:r>
              <a:rPr lang="en-US" b="1" dirty="0" err="1" smtClean="0">
                <a:latin typeface="Times New Roman"/>
                <a:ea typeface="Times New Roman"/>
              </a:rPr>
              <a:t>Pengajaran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Proyek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Times New Roman"/>
                <a:ea typeface="Times New Roman"/>
              </a:rPr>
              <a:t>Pengajaran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proyek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biasa</a:t>
            </a:r>
            <a:r>
              <a:rPr lang="en-US" dirty="0" smtClean="0">
                <a:latin typeface="Times New Roman"/>
                <a:ea typeface="Times New Roman"/>
              </a:rPr>
              <a:t> pula </a:t>
            </a:r>
            <a:r>
              <a:rPr lang="en-US" dirty="0" err="1" smtClean="0">
                <a:latin typeface="Times New Roman"/>
                <a:ea typeface="Times New Roman"/>
              </a:rPr>
              <a:t>digunakan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sebagai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salah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satu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metode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mengajar</a:t>
            </a:r>
            <a:r>
              <a:rPr lang="en-US" dirty="0" smtClean="0">
                <a:latin typeface="Times New Roman"/>
                <a:ea typeface="Times New Roman"/>
              </a:rPr>
              <a:t> di Indonesia, </a:t>
            </a:r>
            <a:r>
              <a:rPr lang="en-US" dirty="0" err="1" smtClean="0">
                <a:latin typeface="Times New Roman"/>
                <a:ea typeface="Times New Roman"/>
              </a:rPr>
              <a:t>antara</a:t>
            </a:r>
            <a:r>
              <a:rPr lang="en-US" dirty="0" smtClean="0">
                <a:latin typeface="Times New Roman"/>
                <a:ea typeface="Times New Roman"/>
              </a:rPr>
              <a:t> lain </a:t>
            </a:r>
            <a:r>
              <a:rPr lang="en-US" dirty="0" err="1" smtClean="0">
                <a:latin typeface="Times New Roman"/>
                <a:ea typeface="Times New Roman"/>
              </a:rPr>
              <a:t>dengan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nam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pengajaran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proyek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pengajaran</a:t>
            </a:r>
            <a:r>
              <a:rPr lang="en-US" dirty="0" smtClean="0">
                <a:latin typeface="Times New Roman"/>
                <a:ea typeface="Times New Roman"/>
              </a:rPr>
              <a:t> unit,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sebagainya</a:t>
            </a:r>
            <a:r>
              <a:rPr lang="en-US" dirty="0" smtClean="0">
                <a:latin typeface="Times New Roman"/>
                <a:ea typeface="Times New Roman"/>
              </a:rPr>
              <a:t>. Yang </a:t>
            </a:r>
            <a:r>
              <a:rPr lang="en-US" dirty="0" err="1" smtClean="0">
                <a:latin typeface="Times New Roman"/>
                <a:ea typeface="Times New Roman"/>
              </a:rPr>
              <a:t>perlu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ditekankan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bahwa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pengajaran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proyek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menumbuhkan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kemampuan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untuk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memandang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memecahkan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persoalan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secara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konprehensif</a:t>
            </a:r>
            <a:r>
              <a:rPr lang="en-US" dirty="0" smtClean="0">
                <a:latin typeface="Times New Roman"/>
                <a:ea typeface="Times New Roman"/>
              </a:rPr>
              <a:t>. </a:t>
            </a:r>
            <a:r>
              <a:rPr lang="en-US" dirty="0" err="1" smtClean="0">
                <a:latin typeface="Times New Roman"/>
                <a:ea typeface="Times New Roman"/>
              </a:rPr>
              <a:t>Pendekatan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multidisiplin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tersebut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makin</a:t>
            </a:r>
            <a:r>
              <a:rPr lang="en-US" dirty="0" smtClean="0">
                <a:latin typeface="Times New Roman"/>
                <a:ea typeface="Times New Roman"/>
              </a:rPr>
              <a:t> lama </a:t>
            </a:r>
            <a:r>
              <a:rPr lang="en-US" dirty="0" err="1" smtClean="0">
                <a:latin typeface="Times New Roman"/>
                <a:ea typeface="Times New Roman"/>
              </a:rPr>
              <a:t>makin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penting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utamanya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masyarakat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maju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Times New Roman"/>
                <a:ea typeface="Times New Roman"/>
              </a:rPr>
              <a:t> 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/>
                <a:ea typeface="Times New Roman"/>
              </a:rPr>
              <a:t>B.    </a:t>
            </a:r>
            <a:r>
              <a:rPr lang="en-US" b="1" dirty="0" err="1" smtClean="0">
                <a:latin typeface="Times New Roman"/>
                <a:ea typeface="Times New Roman"/>
              </a:rPr>
              <a:t>Dua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Aliran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Pokok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Pendidikan</a:t>
            </a:r>
            <a:r>
              <a:rPr lang="en-US" b="1" dirty="0" smtClean="0">
                <a:latin typeface="Times New Roman"/>
                <a:ea typeface="Times New Roman"/>
              </a:rPr>
              <a:t> di Indonesia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Times New Roman"/>
                <a:ea typeface="Times New Roman"/>
              </a:rPr>
              <a:t>Dua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aliran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pokok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pendidikan</a:t>
            </a:r>
            <a:r>
              <a:rPr lang="en-US" dirty="0" smtClean="0">
                <a:latin typeface="Times New Roman"/>
                <a:ea typeface="Times New Roman"/>
              </a:rPr>
              <a:t> di Indonesia </a:t>
            </a:r>
            <a:r>
              <a:rPr lang="en-US" dirty="0" err="1" smtClean="0">
                <a:latin typeface="Times New Roman"/>
                <a:ea typeface="Times New Roman"/>
              </a:rPr>
              <a:t>itu</a:t>
            </a:r>
            <a:r>
              <a:rPr lang="en-US" dirty="0" smtClean="0">
                <a:latin typeface="Times New Roman"/>
                <a:ea typeface="Times New Roman"/>
              </a:rPr>
              <a:t> di Indonesia </a:t>
            </a:r>
            <a:r>
              <a:rPr lang="en-US" dirty="0" err="1" smtClean="0">
                <a:latin typeface="Times New Roman"/>
                <a:ea typeface="Times New Roman"/>
              </a:rPr>
              <a:t>itu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dimaksudkan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adalah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Perguruan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Kebangsaan</a:t>
            </a:r>
            <a:r>
              <a:rPr lang="en-US" dirty="0" smtClean="0">
                <a:latin typeface="Times New Roman"/>
                <a:ea typeface="Times New Roman"/>
              </a:rPr>
              <a:t> Taman </a:t>
            </a:r>
            <a:r>
              <a:rPr lang="en-US" dirty="0" err="1" smtClean="0">
                <a:latin typeface="Times New Roman"/>
                <a:ea typeface="Times New Roman"/>
              </a:rPr>
              <a:t>Siswa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Ruang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Pendidikan</a:t>
            </a:r>
            <a:r>
              <a:rPr lang="en-US" dirty="0" smtClean="0">
                <a:latin typeface="Times New Roman"/>
                <a:ea typeface="Times New Roman"/>
              </a:rPr>
              <a:t> INS </a:t>
            </a:r>
            <a:r>
              <a:rPr lang="en-US" dirty="0" err="1" smtClean="0">
                <a:latin typeface="Times New Roman"/>
                <a:ea typeface="Times New Roman"/>
              </a:rPr>
              <a:t>Kayu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Tanam</a:t>
            </a:r>
            <a:r>
              <a:rPr lang="en-US" dirty="0" smtClean="0">
                <a:latin typeface="Times New Roman"/>
                <a:ea typeface="Times New Roman"/>
              </a:rPr>
              <a:t>. </a:t>
            </a:r>
            <a:r>
              <a:rPr lang="en-US" dirty="0" err="1" smtClean="0">
                <a:latin typeface="Times New Roman"/>
                <a:ea typeface="Times New Roman"/>
              </a:rPr>
              <a:t>Kedua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aliran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tersebut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dipandang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sebagai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tonggak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pemikiran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tentang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pendidikan</a:t>
            </a:r>
            <a:r>
              <a:rPr lang="en-US" dirty="0" smtClean="0">
                <a:latin typeface="Times New Roman"/>
                <a:ea typeface="Times New Roman"/>
              </a:rPr>
              <a:t> di Indonesia.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a typeface="Times New Roman"/>
              </a:rPr>
              <a:t>1.    </a:t>
            </a:r>
            <a:r>
              <a:rPr lang="en-US" b="1" dirty="0" smtClean="0">
                <a:latin typeface="Times New Roman"/>
                <a:ea typeface="Times New Roman"/>
              </a:rPr>
              <a:t> </a:t>
            </a:r>
            <a:r>
              <a:rPr lang="en-US" b="1" dirty="0" err="1" smtClean="0">
                <a:ea typeface="Times New Roman"/>
              </a:rPr>
              <a:t>Perguruan</a:t>
            </a:r>
            <a:r>
              <a:rPr lang="en-US" b="1" dirty="0" smtClean="0">
                <a:ea typeface="Times New Roman"/>
              </a:rPr>
              <a:t> </a:t>
            </a:r>
            <a:r>
              <a:rPr lang="en-US" b="1" dirty="0" err="1" smtClean="0">
                <a:ea typeface="Times New Roman"/>
              </a:rPr>
              <a:t>Kebangsaan</a:t>
            </a:r>
            <a:r>
              <a:rPr lang="en-US" b="1" dirty="0" smtClean="0">
                <a:ea typeface="Times New Roman"/>
              </a:rPr>
              <a:t> Taman </a:t>
            </a:r>
            <a:r>
              <a:rPr lang="en-US" b="1" dirty="0" err="1" smtClean="0">
                <a:ea typeface="Times New Roman"/>
              </a:rPr>
              <a:t>Siswa</a:t>
            </a:r>
            <a:endParaRPr lang="id-ID" dirty="0" smtClean="0"/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Perguruan Kebangsaan Taman Siswa didirikan oleh Ki Hajar Dewantara pada tanggal 3 Juli 1932 di yogyakarta, yakni dalam bentuk yayasan.</a:t>
            </a:r>
            <a:endParaRPr lang="id-ID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id-ID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b="1" dirty="0" smtClean="0">
                <a:latin typeface="Times New Roman"/>
                <a:ea typeface="Times New Roman"/>
              </a:rPr>
              <a:t>a.   </a:t>
            </a:r>
            <a:r>
              <a:rPr lang="en-US" b="1" dirty="0" err="1" smtClean="0">
                <a:latin typeface="Times New Roman"/>
                <a:ea typeface="Times New Roman"/>
              </a:rPr>
              <a:t>Asas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dan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Tujuan</a:t>
            </a:r>
            <a:r>
              <a:rPr lang="en-US" b="1" dirty="0" smtClean="0">
                <a:latin typeface="Times New Roman"/>
                <a:ea typeface="Times New Roman"/>
              </a:rPr>
              <a:t> Taman </a:t>
            </a:r>
            <a:r>
              <a:rPr lang="en-US" b="1" dirty="0" err="1" smtClean="0">
                <a:latin typeface="Times New Roman"/>
                <a:ea typeface="Times New Roman"/>
              </a:rPr>
              <a:t>Siswa</a:t>
            </a:r>
            <a:r>
              <a:rPr lang="id-ID" dirty="0" smtClean="0">
                <a:latin typeface="Times New Roman"/>
                <a:ea typeface="Times New Roman"/>
              </a:rPr>
              <a:t/>
            </a:r>
            <a:br>
              <a:rPr lang="id-ID" dirty="0" smtClean="0">
                <a:latin typeface="Times New Roman"/>
                <a:ea typeface="Times New Roman"/>
              </a:rPr>
            </a:br>
            <a:endParaRPr lang="id-ID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>
                <a:latin typeface="Times New Roman"/>
                <a:ea typeface="Times New Roman"/>
              </a:rPr>
              <a:t>Asas</a:t>
            </a:r>
            <a:r>
              <a:rPr lang="en-US" b="1" dirty="0" smtClean="0">
                <a:latin typeface="Times New Roman"/>
                <a:ea typeface="Times New Roman"/>
              </a:rPr>
              <a:t> Taman </a:t>
            </a:r>
            <a:r>
              <a:rPr lang="en-US" b="1" dirty="0" err="1" smtClean="0">
                <a:latin typeface="Times New Roman"/>
                <a:ea typeface="Times New Roman"/>
              </a:rPr>
              <a:t>Siswa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Bahwa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setiap</a:t>
            </a:r>
            <a:r>
              <a:rPr lang="en-US" dirty="0" smtClean="0">
                <a:latin typeface="Times New Roman"/>
                <a:ea typeface="Times New Roman"/>
              </a:rPr>
              <a:t> orang </a:t>
            </a:r>
            <a:r>
              <a:rPr lang="en-US" dirty="0" err="1" smtClean="0">
                <a:latin typeface="Times New Roman"/>
                <a:ea typeface="Times New Roman"/>
              </a:rPr>
              <a:t>mempunyai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hak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mengatur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dirinya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sendiri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dengan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terbitnya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persatuan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dalam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peri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kehidupan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umum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Bahwa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pengajaran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harus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memberi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pengetahuan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berfaedah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dalam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arti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lahir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batin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dapat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memerdekan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diri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Bahwa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pengajaran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harus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berdasar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pada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kebudayaan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kebangsaan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sendiri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Bahwa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pengajaran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harus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tersebar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luas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sampai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dapat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menjangkau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kepada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seluruh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rakyat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Bahwa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sebagai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konsekuensi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hidup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dengan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kekuatan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sendiri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maka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harus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mutlak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harus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membelanjai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sendiri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segala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usaha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dilakukan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Bahwa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dalam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mendidik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anak-anak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perlu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adanya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keiklasan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lahir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batin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untuk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mengobarkan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segala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kepentinganpribadi</a:t>
            </a:r>
            <a:r>
              <a:rPr lang="en-US" dirty="0" smtClean="0">
                <a:latin typeface="Times New Roman"/>
                <a:ea typeface="Times New Roman"/>
              </a:rPr>
              <a:t> demi </a:t>
            </a:r>
            <a:r>
              <a:rPr lang="en-US" dirty="0" err="1" smtClean="0">
                <a:latin typeface="Times New Roman"/>
                <a:ea typeface="Times New Roman"/>
              </a:rPr>
              <a:t>keselamatan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kebahagiaan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anak-anak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Times New Roman"/>
                <a:ea typeface="Times New Roman"/>
              </a:rPr>
              <a:t>Kemudian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ditambahkan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dengan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asas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kemerdekaan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asas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kodrat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alam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asas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kebudayaan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asas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kebangsaan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asas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kemanusiaan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2286000" y="1714500"/>
          <a:ext cx="4570413" cy="3427413"/>
        </p:xfrm>
        <a:graphic>
          <a:graphicData uri="http://schemas.openxmlformats.org/presentationml/2006/ole">
            <p:oleObj spid="_x0000_s1026" name="Presentation" r:id="rId3" imgW="4570378" imgH="3427415" progId="PowerPoint.Show.12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>
                <a:latin typeface="Times New Roman"/>
                <a:ea typeface="Times New Roman"/>
              </a:rPr>
              <a:t>Tujuan</a:t>
            </a:r>
            <a:r>
              <a:rPr lang="en-US" b="1" dirty="0" smtClean="0">
                <a:latin typeface="Times New Roman"/>
                <a:ea typeface="Times New Roman"/>
              </a:rPr>
              <a:t> Taman </a:t>
            </a:r>
            <a:r>
              <a:rPr lang="en-US" b="1" dirty="0" err="1" smtClean="0">
                <a:latin typeface="Times New Roman"/>
                <a:ea typeface="Times New Roman"/>
              </a:rPr>
              <a:t>Siswa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Sebagai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badan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perjuangan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kebudayaan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pembangunan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masyarakat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tertib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damai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Membangun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abak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didik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menjadi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manusia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merdeka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lahir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batin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luhur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akal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budinya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serta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sehat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jasmaninya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untuk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menjadi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anggota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masyarakat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berguna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bertanggung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jawab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atas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keserasian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bangsa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tanah</a:t>
            </a:r>
            <a:r>
              <a:rPr lang="en-US" dirty="0" smtClean="0">
                <a:latin typeface="Times New Roman"/>
                <a:ea typeface="Times New Roman"/>
              </a:rPr>
              <a:t> air, </a:t>
            </a:r>
            <a:r>
              <a:rPr lang="en-US" dirty="0" err="1" smtClean="0">
                <a:latin typeface="Times New Roman"/>
                <a:ea typeface="Times New Roman"/>
              </a:rPr>
              <a:t>serta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manusia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pada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umumnya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/>
                <a:ea typeface="Times New Roman"/>
              </a:rPr>
              <a:t>b.   </a:t>
            </a:r>
            <a:r>
              <a:rPr lang="en-US" b="1" dirty="0" err="1" smtClean="0">
                <a:latin typeface="Times New Roman"/>
                <a:ea typeface="Times New Roman"/>
              </a:rPr>
              <a:t>Upaya-upaya</a:t>
            </a:r>
            <a:r>
              <a:rPr lang="en-US" b="1" dirty="0" smtClean="0">
                <a:latin typeface="Times New Roman"/>
                <a:ea typeface="Times New Roman"/>
              </a:rPr>
              <a:t> yang </a:t>
            </a:r>
            <a:r>
              <a:rPr lang="en-US" b="1" dirty="0" err="1" smtClean="0">
                <a:latin typeface="Times New Roman"/>
                <a:ea typeface="Times New Roman"/>
              </a:rPr>
              <a:t>dilakukan</a:t>
            </a:r>
            <a:r>
              <a:rPr lang="en-US" b="1" dirty="0" smtClean="0">
                <a:latin typeface="Times New Roman"/>
                <a:ea typeface="Times New Roman"/>
              </a:rPr>
              <a:t> Taman </a:t>
            </a:r>
            <a:r>
              <a:rPr lang="en-US" b="1" dirty="0" err="1" smtClean="0">
                <a:latin typeface="Times New Roman"/>
                <a:ea typeface="Times New Roman"/>
              </a:rPr>
              <a:t>Siswa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Times New Roman"/>
                <a:ea typeface="Times New Roman"/>
              </a:rPr>
              <a:t>Beberapa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usaha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dilakukan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oleh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Rtaman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siswa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adalah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menyiapkan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peserta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didik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cerdas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memiliki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kecakapan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hidup</a:t>
            </a:r>
            <a:r>
              <a:rPr lang="en-US" dirty="0" smtClean="0">
                <a:latin typeface="Times New Roman"/>
                <a:ea typeface="Times New Roman"/>
              </a:rPr>
              <a:t>. </a:t>
            </a:r>
            <a:r>
              <a:rPr lang="en-US" dirty="0" err="1" smtClean="0">
                <a:latin typeface="Times New Roman"/>
                <a:ea typeface="Times New Roman"/>
              </a:rPr>
              <a:t>Dalam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ruang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lingkup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eksternal</a:t>
            </a:r>
            <a:r>
              <a:rPr lang="en-US" dirty="0" smtClean="0">
                <a:latin typeface="Times New Roman"/>
                <a:ea typeface="Times New Roman"/>
              </a:rPr>
              <a:t> Taman </a:t>
            </a:r>
            <a:r>
              <a:rPr lang="en-US" dirty="0" err="1" smtClean="0">
                <a:latin typeface="Times New Roman"/>
                <a:ea typeface="Times New Roman"/>
              </a:rPr>
              <a:t>siwa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membentuk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pusat-pusat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kegiatan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kemasyarakatan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/>
                <a:ea typeface="Times New Roman"/>
              </a:rPr>
              <a:t>c.   </a:t>
            </a:r>
            <a:r>
              <a:rPr lang="en-US" b="1" dirty="0" err="1" smtClean="0">
                <a:latin typeface="Times New Roman"/>
                <a:ea typeface="Times New Roman"/>
              </a:rPr>
              <a:t>Hasil-hasil</a:t>
            </a:r>
            <a:r>
              <a:rPr lang="en-US" b="1" dirty="0" smtClean="0">
                <a:latin typeface="Times New Roman"/>
                <a:ea typeface="Times New Roman"/>
              </a:rPr>
              <a:t> yang </a:t>
            </a:r>
            <a:r>
              <a:rPr lang="en-US" b="1" dirty="0" err="1" smtClean="0">
                <a:latin typeface="Times New Roman"/>
                <a:ea typeface="Times New Roman"/>
              </a:rPr>
              <a:t>Dicapai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/>
                <a:ea typeface="Times New Roman"/>
              </a:rPr>
              <a:t>Taman </a:t>
            </a:r>
            <a:r>
              <a:rPr lang="en-US" dirty="0" err="1" smtClean="0">
                <a:latin typeface="Times New Roman"/>
                <a:ea typeface="Times New Roman"/>
              </a:rPr>
              <a:t>siswa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telah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berhasil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menemukakan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gagasan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tentang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pendidikan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nasional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lembaga-lembaga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pendidikan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dari</a:t>
            </a:r>
            <a:r>
              <a:rPr lang="en-US" dirty="0" smtClean="0">
                <a:latin typeface="Times New Roman"/>
                <a:ea typeface="Times New Roman"/>
              </a:rPr>
              <a:t> Taman </a:t>
            </a:r>
            <a:r>
              <a:rPr lang="en-US" dirty="0" err="1" smtClean="0">
                <a:latin typeface="Times New Roman"/>
                <a:ea typeface="Times New Roman"/>
              </a:rPr>
              <a:t>indria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sampai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Sarjana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Wiyata</a:t>
            </a:r>
            <a:r>
              <a:rPr lang="en-US" dirty="0" smtClean="0">
                <a:latin typeface="Times New Roman"/>
                <a:ea typeface="Times New Roman"/>
              </a:rPr>
              <a:t>. Taman </a:t>
            </a:r>
            <a:r>
              <a:rPr lang="en-US" dirty="0" err="1" smtClean="0">
                <a:latin typeface="Times New Roman"/>
                <a:ea typeface="Times New Roman"/>
              </a:rPr>
              <a:t>siswa</a:t>
            </a:r>
            <a:r>
              <a:rPr lang="en-US" dirty="0" smtClean="0">
                <a:latin typeface="Times New Roman"/>
                <a:ea typeface="Times New Roman"/>
              </a:rPr>
              <a:t> pun </a:t>
            </a:r>
            <a:r>
              <a:rPr lang="en-US" dirty="0" err="1" smtClean="0">
                <a:latin typeface="Times New Roman"/>
                <a:ea typeface="Times New Roman"/>
              </a:rPr>
              <a:t>telah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melahirkan</a:t>
            </a:r>
            <a:r>
              <a:rPr lang="en-US" dirty="0" smtClean="0">
                <a:latin typeface="Times New Roman"/>
                <a:ea typeface="Times New Roman"/>
              </a:rPr>
              <a:t> alumni </a:t>
            </a:r>
            <a:r>
              <a:rPr lang="en-US" dirty="0" err="1" smtClean="0">
                <a:latin typeface="Times New Roman"/>
                <a:ea typeface="Times New Roman"/>
              </a:rPr>
              <a:t>alumni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besar</a:t>
            </a:r>
            <a:r>
              <a:rPr lang="en-US" dirty="0" smtClean="0">
                <a:latin typeface="Times New Roman"/>
                <a:ea typeface="Times New Roman"/>
              </a:rPr>
              <a:t> di Indonesia.</a:t>
            </a:r>
            <a:endParaRPr lang="id-ID" dirty="0" smtClean="0">
              <a:latin typeface="Times New Roman"/>
              <a:ea typeface="Times New Roman"/>
            </a:endParaRP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a typeface="Times New Roman"/>
              </a:rPr>
              <a:t>2.    </a:t>
            </a:r>
            <a:r>
              <a:rPr lang="en-US" b="1" dirty="0" smtClean="0">
                <a:latin typeface="Times New Roman"/>
                <a:ea typeface="Times New Roman"/>
              </a:rPr>
              <a:t> </a:t>
            </a:r>
            <a:r>
              <a:rPr lang="en-US" b="1" dirty="0" err="1" smtClean="0">
                <a:ea typeface="Times New Roman"/>
              </a:rPr>
              <a:t>Ruang</a:t>
            </a:r>
            <a:r>
              <a:rPr lang="en-US" b="1" dirty="0" smtClean="0">
                <a:ea typeface="Times New Roman"/>
              </a:rPr>
              <a:t> </a:t>
            </a:r>
            <a:r>
              <a:rPr lang="en-US" b="1" dirty="0" err="1" smtClean="0">
                <a:ea typeface="Times New Roman"/>
              </a:rPr>
              <a:t>Pendidik</a:t>
            </a:r>
            <a:r>
              <a:rPr lang="en-US" b="1" dirty="0" smtClean="0">
                <a:ea typeface="Times New Roman"/>
              </a:rPr>
              <a:t> INS </a:t>
            </a:r>
            <a:r>
              <a:rPr lang="en-US" b="1" dirty="0" err="1" smtClean="0">
                <a:ea typeface="Times New Roman"/>
              </a:rPr>
              <a:t>Kayu</a:t>
            </a:r>
            <a:r>
              <a:rPr lang="en-US" b="1" dirty="0" smtClean="0">
                <a:ea typeface="Times New Roman"/>
              </a:rPr>
              <a:t> </a:t>
            </a:r>
            <a:r>
              <a:rPr lang="en-US" b="1" dirty="0" err="1" smtClean="0">
                <a:ea typeface="Times New Roman"/>
              </a:rPr>
              <a:t>Tanam</a:t>
            </a:r>
            <a:endParaRPr lang="id-ID" dirty="0" smtClean="0"/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Ruang Pendidik INS (Indonesia Nederlandsche School) didirikan oleh Mohammad Sjafei pada tanggal 31 Oktober 1926 di Kayu Tanam (sumatera Barat).</a:t>
            </a:r>
            <a:endParaRPr lang="id-ID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id-ID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a typeface="Times New Roman"/>
              </a:rPr>
              <a:t>a.  </a:t>
            </a:r>
            <a:r>
              <a:rPr lang="en-US" b="1" dirty="0" smtClean="0">
                <a:latin typeface="Times New Roman"/>
                <a:ea typeface="Times New Roman"/>
              </a:rPr>
              <a:t> </a:t>
            </a:r>
            <a:r>
              <a:rPr lang="en-US" b="1" dirty="0" err="1" smtClean="0">
                <a:ea typeface="Times New Roman"/>
              </a:rPr>
              <a:t>Asas</a:t>
            </a:r>
            <a:r>
              <a:rPr lang="en-US" b="1" dirty="0" smtClean="0">
                <a:ea typeface="Times New Roman"/>
              </a:rPr>
              <a:t> </a:t>
            </a:r>
            <a:r>
              <a:rPr lang="en-US" b="1" dirty="0" err="1" smtClean="0">
                <a:ea typeface="Times New Roman"/>
              </a:rPr>
              <a:t>dan</a:t>
            </a:r>
            <a:r>
              <a:rPr lang="en-US" b="1" dirty="0" smtClean="0">
                <a:ea typeface="Times New Roman"/>
              </a:rPr>
              <a:t> </a:t>
            </a:r>
            <a:r>
              <a:rPr lang="en-US" b="1" dirty="0" err="1" smtClean="0">
                <a:ea typeface="Times New Roman"/>
              </a:rPr>
              <a:t>Tujuan</a:t>
            </a:r>
            <a:r>
              <a:rPr lang="en-US" b="1" dirty="0" smtClean="0">
                <a:ea typeface="Times New Roman"/>
              </a:rPr>
              <a:t> </a:t>
            </a:r>
            <a:r>
              <a:rPr lang="en-US" b="1" dirty="0" err="1" smtClean="0">
                <a:ea typeface="Times New Roman"/>
              </a:rPr>
              <a:t>Ruang</a:t>
            </a:r>
            <a:r>
              <a:rPr lang="en-US" b="1" dirty="0" smtClean="0">
                <a:ea typeface="Times New Roman"/>
              </a:rPr>
              <a:t> </a:t>
            </a:r>
            <a:r>
              <a:rPr lang="en-US" b="1" dirty="0" err="1" smtClean="0">
                <a:ea typeface="Times New Roman"/>
              </a:rPr>
              <a:t>Pendidik</a:t>
            </a:r>
            <a:r>
              <a:rPr lang="en-US" b="1" dirty="0" smtClean="0">
                <a:ea typeface="Times New Roman"/>
              </a:rPr>
              <a:t> INS </a:t>
            </a:r>
            <a:r>
              <a:rPr lang="en-US" b="1" dirty="0" err="1" smtClean="0">
                <a:ea typeface="Times New Roman"/>
              </a:rPr>
              <a:t>Kayu</a:t>
            </a:r>
            <a:r>
              <a:rPr lang="en-US" b="1" dirty="0" smtClean="0">
                <a:ea typeface="Times New Roman"/>
              </a:rPr>
              <a:t> </a:t>
            </a:r>
            <a:r>
              <a:rPr lang="en-US" b="1" dirty="0" err="1" smtClean="0">
                <a:ea typeface="Times New Roman"/>
              </a:rPr>
              <a:t>Tanam</a:t>
            </a:r>
            <a:endParaRPr lang="id-ID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>
                <a:latin typeface="Times New Roman"/>
                <a:ea typeface="Times New Roman"/>
              </a:rPr>
              <a:t>Pada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awal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didirikan</a:t>
            </a:r>
            <a:r>
              <a:rPr lang="en-US" b="1" dirty="0" smtClean="0">
                <a:latin typeface="Times New Roman"/>
                <a:ea typeface="Times New Roman"/>
              </a:rPr>
              <a:t>, </a:t>
            </a:r>
            <a:r>
              <a:rPr lang="en-US" b="1" dirty="0" err="1" smtClean="0">
                <a:latin typeface="Times New Roman"/>
                <a:ea typeface="Times New Roman"/>
              </a:rPr>
              <a:t>Ruang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Pendidik</a:t>
            </a:r>
            <a:r>
              <a:rPr lang="en-US" b="1" dirty="0" smtClean="0">
                <a:latin typeface="Times New Roman"/>
                <a:ea typeface="Times New Roman"/>
              </a:rPr>
              <a:t> INS </a:t>
            </a:r>
            <a:r>
              <a:rPr lang="en-US" b="1" dirty="0" err="1" smtClean="0">
                <a:latin typeface="Times New Roman"/>
                <a:ea typeface="Times New Roman"/>
              </a:rPr>
              <a:t>mempunyai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asas-asas</a:t>
            </a:r>
            <a:r>
              <a:rPr lang="en-US" dirty="0" smtClean="0">
                <a:latin typeface="Times New Roman"/>
                <a:ea typeface="Times New Roman"/>
              </a:rPr>
              <a:t> </a:t>
            </a:r>
            <a:r>
              <a:rPr lang="en-US" b="1" dirty="0" err="1" smtClean="0">
                <a:latin typeface="Times New Roman"/>
                <a:ea typeface="Times New Roman"/>
              </a:rPr>
              <a:t>sebagai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berikut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Berpikir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logis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rasional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Keaktifan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atau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kegiatan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Pendidikan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masyarakat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Memperhatikan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pembawaan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anak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Menentang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intelektualisme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Times New Roman"/>
                <a:ea typeface="Times New Roman"/>
              </a:rPr>
              <a:t>Dasar-dasar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tersebut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kemudian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disempurnakan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mencakup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berbagai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hal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seperti</a:t>
            </a:r>
            <a:r>
              <a:rPr lang="en-US" dirty="0" smtClean="0">
                <a:latin typeface="Times New Roman"/>
                <a:ea typeface="Times New Roman"/>
              </a:rPr>
              <a:t>: </a:t>
            </a:r>
            <a:r>
              <a:rPr lang="en-US" dirty="0" err="1" smtClean="0">
                <a:latin typeface="Times New Roman"/>
                <a:ea typeface="Times New Roman"/>
              </a:rPr>
              <a:t>syarat-syarat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pendidikan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efektif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tujuan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ingin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dicapai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sebagainya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>
              <a:lnSpc>
                <a:spcPct val="150000"/>
              </a:lnSpc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1.     Aliran-aliran Klasik dalam Pendidikan dan Pengaruhnya Terhadap Pemikiran Pendidikan di Indonesia.</a:t>
            </a:r>
            <a:r>
              <a:rPr lang="id-ID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sz="2400" smtClean="0">
                <a:latin typeface="Times New Roman" pitchFamily="18" charset="0"/>
                <a:cs typeface="Times New Roman" pitchFamily="18" charset="0"/>
              </a:rPr>
            </a:br>
            <a:endParaRPr lang="id-ID" sz="2400" smtClean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tabLst>
                <a:tab pos="1666875" algn="l"/>
              </a:tabLst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a.   Aliran Empirisme	</a:t>
            </a:r>
            <a:endParaRPr lang="id-ID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tabLst>
                <a:tab pos="1666875" algn="l"/>
              </a:tabLst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Aliran empirisme bertolak dari Lockean Tradition yang mementingkan stimulsi eksternal dalam perkembangan manusia, dan menyatakan bahwa perkembangan manusia, dan menyatakan bahwa perkembangan anak tergantung kepada lingkungan, sedangkan pembawaan tidak dipentingkan. </a:t>
            </a:r>
            <a:endParaRPr lang="id-ID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>
                <a:latin typeface="Times New Roman"/>
                <a:ea typeface="Times New Roman"/>
              </a:rPr>
              <a:t>Tujuan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Ruang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pendidik</a:t>
            </a:r>
            <a:r>
              <a:rPr lang="en-US" b="1" dirty="0" smtClean="0">
                <a:latin typeface="Times New Roman"/>
                <a:ea typeface="Times New Roman"/>
              </a:rPr>
              <a:t> INS </a:t>
            </a:r>
            <a:r>
              <a:rPr lang="en-US" b="1" dirty="0" err="1" smtClean="0">
                <a:latin typeface="Times New Roman"/>
                <a:ea typeface="Times New Roman"/>
              </a:rPr>
              <a:t>Kayu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Tanam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adalah</a:t>
            </a:r>
            <a:r>
              <a:rPr lang="en-US" b="1" dirty="0" smtClean="0">
                <a:latin typeface="Times New Roman"/>
                <a:ea typeface="Times New Roman"/>
              </a:rPr>
              <a:t>: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Mendidik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rakyat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arah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kemerdekaan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Memberi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pendidikan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sesuai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dengan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kebutuhan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masyarakat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Mendidik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para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pemuda</a:t>
            </a:r>
            <a:r>
              <a:rPr lang="en-US" dirty="0" smtClean="0">
                <a:latin typeface="Times New Roman"/>
                <a:ea typeface="Times New Roman"/>
              </a:rPr>
              <a:t> agar </a:t>
            </a:r>
            <a:r>
              <a:rPr lang="en-US" dirty="0" err="1" smtClean="0">
                <a:latin typeface="Times New Roman"/>
                <a:ea typeface="Times New Roman"/>
              </a:rPr>
              <a:t>berguna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untuk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masyarakat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Menanamkan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kepercayaan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terhadap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diri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sendiri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berani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bertanggung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jawab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Mengusahakan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mandiri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dalam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pembiayaan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id-ID" dirty="0" smtClean="0">
              <a:latin typeface="Times New Roman"/>
              <a:ea typeface="Times New Roman"/>
            </a:endParaRP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/>
                <a:ea typeface="Times New Roman"/>
              </a:rPr>
              <a:t>b.   </a:t>
            </a:r>
            <a:r>
              <a:rPr lang="en-US" b="1" dirty="0" err="1" smtClean="0">
                <a:latin typeface="Times New Roman"/>
                <a:ea typeface="Times New Roman"/>
              </a:rPr>
              <a:t>Upaya-upaya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Ruang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Pendidik</a:t>
            </a:r>
            <a:r>
              <a:rPr lang="en-US" b="1" dirty="0" smtClean="0">
                <a:latin typeface="Times New Roman"/>
                <a:ea typeface="Times New Roman"/>
              </a:rPr>
              <a:t> INS </a:t>
            </a:r>
            <a:r>
              <a:rPr lang="en-US" b="1" dirty="0" err="1" smtClean="0">
                <a:latin typeface="Times New Roman"/>
                <a:ea typeface="Times New Roman"/>
              </a:rPr>
              <a:t>Kayu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Tanam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Times New Roman"/>
                <a:ea typeface="Times New Roman"/>
              </a:rPr>
              <a:t>Beberapa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usaha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dilakukan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oleh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Ruang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Pendidik</a:t>
            </a:r>
            <a:r>
              <a:rPr lang="en-US" dirty="0" smtClean="0">
                <a:latin typeface="Times New Roman"/>
                <a:ea typeface="Times New Roman"/>
              </a:rPr>
              <a:t> INS </a:t>
            </a:r>
            <a:r>
              <a:rPr lang="en-US" dirty="0" err="1" smtClean="0">
                <a:latin typeface="Times New Roman"/>
                <a:ea typeface="Times New Roman"/>
              </a:rPr>
              <a:t>Kayu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Tanam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antara</a:t>
            </a:r>
            <a:r>
              <a:rPr lang="en-US" dirty="0" smtClean="0">
                <a:latin typeface="Times New Roman"/>
                <a:ea typeface="Times New Roman"/>
              </a:rPr>
              <a:t> lain </a:t>
            </a:r>
            <a:r>
              <a:rPr lang="en-US" dirty="0" err="1" smtClean="0">
                <a:latin typeface="Times New Roman"/>
                <a:ea typeface="Times New Roman"/>
              </a:rPr>
              <a:t>menyelenggarakan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berbagai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jenjang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pendidikan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menyiapkan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tenaga</a:t>
            </a:r>
            <a:r>
              <a:rPr lang="en-US" dirty="0" smtClean="0">
                <a:latin typeface="Times New Roman"/>
                <a:ea typeface="Times New Roman"/>
              </a:rPr>
              <a:t> guru </a:t>
            </a:r>
            <a:r>
              <a:rPr lang="en-US" dirty="0" err="1" smtClean="0">
                <a:latin typeface="Times New Roman"/>
                <a:ea typeface="Times New Roman"/>
              </a:rPr>
              <a:t>atau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pendidik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penerbitan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mjalah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anak-anak</a:t>
            </a:r>
            <a:r>
              <a:rPr lang="en-US" dirty="0" smtClean="0">
                <a:solidFill>
                  <a:srgbClr val="4B5D67"/>
                </a:solidFill>
                <a:latin typeface="Times New Roman"/>
                <a:ea typeface="Times New Roman"/>
              </a:rPr>
              <a:t> </a:t>
            </a:r>
            <a:r>
              <a:rPr lang="en-US" i="1" dirty="0" err="1" smtClean="0">
                <a:solidFill>
                  <a:srgbClr val="4B5D67"/>
                </a:solidFill>
                <a:latin typeface="Times New Roman"/>
                <a:ea typeface="Times New Roman"/>
              </a:rPr>
              <a:t>Sendi</a:t>
            </a:r>
            <a:r>
              <a:rPr lang="en-US" i="1" dirty="0" smtClean="0">
                <a:solidFill>
                  <a:srgbClr val="4B5D67"/>
                </a:solidFill>
                <a:latin typeface="Times New Roman"/>
                <a:ea typeface="Times New Roman"/>
              </a:rPr>
              <a:t>, </a:t>
            </a:r>
            <a:r>
              <a:rPr lang="en-US" dirty="0" err="1" smtClean="0">
                <a:latin typeface="Times New Roman"/>
                <a:ea typeface="Times New Roman"/>
              </a:rPr>
              <a:t>serta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mencetak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buku-buku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pelajaran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/>
                <a:ea typeface="Times New Roman"/>
              </a:rPr>
              <a:t>c.   </a:t>
            </a:r>
            <a:r>
              <a:rPr lang="en-US" b="1" dirty="0" err="1" smtClean="0">
                <a:latin typeface="Times New Roman"/>
                <a:ea typeface="Times New Roman"/>
              </a:rPr>
              <a:t>Hasil-hasil</a:t>
            </a:r>
            <a:r>
              <a:rPr lang="en-US" b="1" dirty="0" smtClean="0">
                <a:latin typeface="Times New Roman"/>
                <a:ea typeface="Times New Roman"/>
              </a:rPr>
              <a:t> yang </a:t>
            </a:r>
            <a:r>
              <a:rPr lang="en-US" b="1" dirty="0" err="1" smtClean="0">
                <a:latin typeface="Times New Roman"/>
                <a:ea typeface="Times New Roman"/>
              </a:rPr>
              <a:t>Dicapai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Ruang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Pendidik</a:t>
            </a:r>
            <a:r>
              <a:rPr lang="en-US" b="1" dirty="0" smtClean="0">
                <a:latin typeface="Times New Roman"/>
                <a:ea typeface="Times New Roman"/>
              </a:rPr>
              <a:t> INS </a:t>
            </a:r>
            <a:r>
              <a:rPr lang="en-US" b="1" dirty="0" err="1" smtClean="0">
                <a:latin typeface="Times New Roman"/>
                <a:ea typeface="Times New Roman"/>
              </a:rPr>
              <a:t>Kayu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Tanam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Times New Roman"/>
                <a:ea typeface="Times New Roman"/>
              </a:rPr>
              <a:t>Ruang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Pendidik</a:t>
            </a:r>
            <a:r>
              <a:rPr lang="en-US" dirty="0" smtClean="0">
                <a:latin typeface="Times New Roman"/>
                <a:ea typeface="Times New Roman"/>
              </a:rPr>
              <a:t> INS </a:t>
            </a:r>
            <a:r>
              <a:rPr lang="en-US" dirty="0" err="1" smtClean="0">
                <a:latin typeface="Times New Roman"/>
                <a:ea typeface="Times New Roman"/>
              </a:rPr>
              <a:t>Kayu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Tanam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mengupayakan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gagasan-gagasan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tentang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pendidikan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nasional</a:t>
            </a:r>
            <a:r>
              <a:rPr lang="en-US" dirty="0" smtClean="0">
                <a:latin typeface="Times New Roman"/>
                <a:ea typeface="Times New Roman"/>
              </a:rPr>
              <a:t> (</a:t>
            </a:r>
            <a:r>
              <a:rPr lang="en-US" dirty="0" err="1" smtClean="0">
                <a:latin typeface="Times New Roman"/>
                <a:ea typeface="Times New Roman"/>
              </a:rPr>
              <a:t>utamanya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pendidikan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keterampilan</a:t>
            </a:r>
            <a:r>
              <a:rPr lang="en-US" dirty="0" smtClean="0">
                <a:latin typeface="Times New Roman"/>
                <a:ea typeface="Times New Roman"/>
              </a:rPr>
              <a:t>/</a:t>
            </a:r>
            <a:r>
              <a:rPr lang="en-US" dirty="0" err="1" smtClean="0">
                <a:latin typeface="Times New Roman"/>
                <a:ea typeface="Times New Roman"/>
              </a:rPr>
              <a:t>kerajinan</a:t>
            </a:r>
            <a:r>
              <a:rPr lang="en-US" dirty="0" smtClean="0">
                <a:latin typeface="Times New Roman"/>
                <a:ea typeface="Times New Roman"/>
              </a:rPr>
              <a:t>), </a:t>
            </a:r>
            <a:r>
              <a:rPr lang="en-US" dirty="0" err="1" smtClean="0">
                <a:latin typeface="Times New Roman"/>
                <a:ea typeface="Times New Roman"/>
              </a:rPr>
              <a:t>beberapa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ruang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pendidikan</a:t>
            </a:r>
            <a:r>
              <a:rPr lang="en-US" dirty="0" smtClean="0">
                <a:latin typeface="Times New Roman"/>
                <a:ea typeface="Times New Roman"/>
              </a:rPr>
              <a:t> (</a:t>
            </a:r>
            <a:r>
              <a:rPr lang="en-US" dirty="0" err="1" smtClean="0">
                <a:latin typeface="Times New Roman"/>
                <a:ea typeface="Times New Roman"/>
              </a:rPr>
              <a:t>jenjang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persekolahan</a:t>
            </a:r>
            <a:r>
              <a:rPr lang="en-US" dirty="0" smtClean="0">
                <a:latin typeface="Times New Roman"/>
                <a:ea typeface="Times New Roman"/>
              </a:rPr>
              <a:t>),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sejumlah</a:t>
            </a:r>
            <a:r>
              <a:rPr lang="en-US" dirty="0" smtClean="0">
                <a:latin typeface="Times New Roman"/>
                <a:ea typeface="Times New Roman"/>
              </a:rPr>
              <a:t> alumni.</a:t>
            </a:r>
            <a:endParaRPr lang="id-ID" dirty="0" smtClean="0">
              <a:latin typeface="Times New Roman"/>
              <a:ea typeface="Times New Roman"/>
            </a:endParaRP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/>
                <a:ea typeface="Times New Roman"/>
              </a:rPr>
              <a:t>b.   </a:t>
            </a:r>
            <a:r>
              <a:rPr lang="en-US" b="1" dirty="0" err="1" smtClean="0">
                <a:latin typeface="Times New Roman"/>
                <a:ea typeface="Times New Roman"/>
              </a:rPr>
              <a:t>Aliran</a:t>
            </a:r>
            <a:r>
              <a:rPr lang="en-US" b="1" dirty="0" smtClean="0">
                <a:latin typeface="Times New Roman"/>
                <a:ea typeface="Times New Roman"/>
              </a:rPr>
              <a:t>  </a:t>
            </a:r>
            <a:r>
              <a:rPr lang="en-US" b="1" dirty="0" err="1" smtClean="0">
                <a:latin typeface="Times New Roman"/>
                <a:ea typeface="Times New Roman"/>
              </a:rPr>
              <a:t>Nativisme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Times New Roman"/>
                <a:ea typeface="Times New Roman"/>
              </a:rPr>
              <a:t>Aliran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Nativisme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bertolak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dari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Leinitzian</a:t>
            </a:r>
            <a:r>
              <a:rPr lang="en-US" dirty="0" smtClean="0">
                <a:latin typeface="Times New Roman"/>
                <a:ea typeface="Times New Roman"/>
              </a:rPr>
              <a:t> Tradition yang </a:t>
            </a:r>
            <a:r>
              <a:rPr lang="en-US" dirty="0" err="1" smtClean="0">
                <a:latin typeface="Times New Roman"/>
                <a:ea typeface="Times New Roman"/>
              </a:rPr>
              <a:t>menekankan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kemampuan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dalam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diri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anak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sehingga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faktor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lingkungan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termasuk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faktor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pendidikan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kurang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berpengaruh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terhadap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perkembangan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anak</a:t>
            </a:r>
            <a:r>
              <a:rPr lang="en-US" dirty="0" smtClean="0">
                <a:latin typeface="Times New Roman"/>
                <a:ea typeface="Times New Roman"/>
              </a:rPr>
              <a:t>. </a:t>
            </a:r>
            <a:r>
              <a:rPr lang="en-US" dirty="0" err="1" smtClean="0">
                <a:latin typeface="Times New Roman"/>
                <a:ea typeface="Times New Roman"/>
              </a:rPr>
              <a:t>Hasil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prkembangan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tersebut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ditentukan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oleh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pembawaan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sudah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diperoleh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sejak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kelahiran</a:t>
            </a:r>
            <a:r>
              <a:rPr lang="en-US" dirty="0" smtClean="0">
                <a:latin typeface="Times New Roman"/>
                <a:ea typeface="Times New Roman"/>
              </a:rPr>
              <a:t>. </a:t>
            </a:r>
            <a:r>
              <a:rPr lang="en-US" dirty="0" err="1" smtClean="0">
                <a:latin typeface="Times New Roman"/>
                <a:ea typeface="Times New Roman"/>
              </a:rPr>
              <a:t>Lingkungan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kurang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berpengaruh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terhadap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pendidikan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anak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/>
                <a:ea typeface="Times New Roman"/>
              </a:rPr>
              <a:t>c.   </a:t>
            </a:r>
            <a:r>
              <a:rPr lang="en-US" b="1" dirty="0" err="1" smtClean="0">
                <a:latin typeface="Times New Roman"/>
                <a:ea typeface="Times New Roman"/>
              </a:rPr>
              <a:t>Aliran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Naturalisme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Times New Roman"/>
                <a:ea typeface="Times New Roman"/>
              </a:rPr>
              <a:t>Aliran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ini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dipelopori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oleh</a:t>
            </a:r>
            <a:r>
              <a:rPr lang="en-US" dirty="0" smtClean="0">
                <a:latin typeface="Times New Roman"/>
                <a:ea typeface="Times New Roman"/>
              </a:rPr>
              <a:t> J.J </a:t>
            </a:r>
            <a:r>
              <a:rPr lang="en-US" dirty="0" err="1" smtClean="0">
                <a:latin typeface="Times New Roman"/>
                <a:ea typeface="Times New Roman"/>
              </a:rPr>
              <a:t>Rosseau</a:t>
            </a:r>
            <a:r>
              <a:rPr lang="en-US" dirty="0" smtClean="0">
                <a:latin typeface="Times New Roman"/>
                <a:ea typeface="Times New Roman"/>
              </a:rPr>
              <a:t>. </a:t>
            </a:r>
            <a:r>
              <a:rPr lang="en-US" dirty="0" err="1" smtClean="0">
                <a:latin typeface="Times New Roman"/>
                <a:ea typeface="Times New Roman"/>
              </a:rPr>
              <a:t>Rosseau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berpendapat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bahwa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semua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anak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baru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dilahirkan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mempunyai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pembawaan</a:t>
            </a:r>
            <a:r>
              <a:rPr lang="en-US" dirty="0" smtClean="0">
                <a:latin typeface="Times New Roman"/>
                <a:ea typeface="Times New Roman"/>
              </a:rPr>
              <a:t> BAIK. </a:t>
            </a:r>
            <a:r>
              <a:rPr lang="en-US" dirty="0" err="1" smtClean="0">
                <a:latin typeface="Times New Roman"/>
                <a:ea typeface="Times New Roman"/>
              </a:rPr>
              <a:t>Pembawaan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baik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menjadi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rusak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karena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dipengaruhi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lingkungan</a:t>
            </a:r>
            <a:r>
              <a:rPr lang="en-US" dirty="0" smtClean="0">
                <a:latin typeface="Times New Roman"/>
                <a:ea typeface="Times New Roman"/>
              </a:rPr>
              <a:t>. </a:t>
            </a:r>
            <a:r>
              <a:rPr lang="en-US" dirty="0" err="1" smtClean="0">
                <a:latin typeface="Times New Roman"/>
                <a:ea typeface="Times New Roman"/>
              </a:rPr>
              <a:t>Pendidikan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diberikan</a:t>
            </a:r>
            <a:r>
              <a:rPr lang="en-US" dirty="0" smtClean="0">
                <a:latin typeface="Times New Roman"/>
                <a:ea typeface="Times New Roman"/>
              </a:rPr>
              <a:t> orang </a:t>
            </a:r>
            <a:r>
              <a:rPr lang="en-US" dirty="0" err="1" smtClean="0">
                <a:latin typeface="Times New Roman"/>
                <a:ea typeface="Times New Roman"/>
              </a:rPr>
              <a:t>dewasa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malah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dapat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merusak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pembawaan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baik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anak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itu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/>
                <a:ea typeface="Times New Roman"/>
              </a:rPr>
              <a:t>d.   </a:t>
            </a:r>
            <a:r>
              <a:rPr lang="en-US" b="1" dirty="0" err="1" smtClean="0">
                <a:latin typeface="Times New Roman"/>
                <a:ea typeface="Times New Roman"/>
              </a:rPr>
              <a:t>Aliran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Konvergensi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Times New Roman"/>
                <a:ea typeface="Times New Roman"/>
              </a:rPr>
              <a:t>Aliran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Konvergensi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dipelopori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oleh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Wlliam</a:t>
            </a:r>
            <a:r>
              <a:rPr lang="en-US" dirty="0" smtClean="0">
                <a:latin typeface="Times New Roman"/>
                <a:ea typeface="Times New Roman"/>
              </a:rPr>
              <a:t> Stern, </a:t>
            </a:r>
            <a:r>
              <a:rPr lang="en-US" dirty="0" err="1" smtClean="0">
                <a:latin typeface="Times New Roman"/>
                <a:ea typeface="Times New Roman"/>
              </a:rPr>
              <a:t>ia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berpedapat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bahwa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seorang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anak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dilahirkan</a:t>
            </a:r>
            <a:r>
              <a:rPr lang="en-US" dirty="0" smtClean="0">
                <a:latin typeface="Times New Roman"/>
                <a:ea typeface="Times New Roman"/>
              </a:rPr>
              <a:t> di </a:t>
            </a:r>
            <a:r>
              <a:rPr lang="en-US" dirty="0" err="1" smtClean="0">
                <a:latin typeface="Times New Roman"/>
                <a:ea typeface="Times New Roman"/>
              </a:rPr>
              <a:t>dumia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sudah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disertai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pembawaan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baik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maupun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pembawaan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buruk</a:t>
            </a:r>
            <a:r>
              <a:rPr lang="en-US" dirty="0" smtClean="0">
                <a:latin typeface="Times New Roman"/>
                <a:ea typeface="Times New Roman"/>
              </a:rPr>
              <a:t>. Proses </a:t>
            </a:r>
            <a:r>
              <a:rPr lang="en-US" dirty="0" err="1" smtClean="0">
                <a:latin typeface="Times New Roman"/>
                <a:ea typeface="Times New Roman"/>
              </a:rPr>
              <a:t>perkembangan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anak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baik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faktor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pembawaan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maupun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faktor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lingkungan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sama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sama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mempunyai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peranan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sangat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penting</a:t>
            </a:r>
            <a:r>
              <a:rPr lang="en-US" dirty="0" smtClean="0">
                <a:latin typeface="Times New Roman"/>
                <a:ea typeface="Times New Roman"/>
              </a:rPr>
              <a:t>. </a:t>
            </a:r>
            <a:r>
              <a:rPr lang="en-US" dirty="0" err="1" smtClean="0">
                <a:latin typeface="Times New Roman"/>
                <a:ea typeface="Times New Roman"/>
              </a:rPr>
              <a:t>Bakat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dibawa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pada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waktu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lahir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tidak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berkembang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dengan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baik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tanpa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adanya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dukungan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lingkungan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sesuai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untuk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perkembangan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anak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itu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/>
                <a:ea typeface="Times New Roman"/>
              </a:rPr>
              <a:t>e.   </a:t>
            </a:r>
            <a:r>
              <a:rPr lang="en-US" b="1" dirty="0" err="1" smtClean="0">
                <a:latin typeface="Times New Roman"/>
                <a:ea typeface="Times New Roman"/>
              </a:rPr>
              <a:t>Pengaruh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Aliran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Klasik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terhadap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Pemikiran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dan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Praktek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Pendidikan</a:t>
            </a:r>
            <a:r>
              <a:rPr lang="en-US" b="1" dirty="0" smtClean="0">
                <a:latin typeface="Times New Roman"/>
                <a:ea typeface="Times New Roman"/>
              </a:rPr>
              <a:t> di Indonesia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/>
                <a:ea typeface="Times New Roman"/>
              </a:rPr>
              <a:t>Di </a:t>
            </a:r>
            <a:r>
              <a:rPr lang="en-US" dirty="0" err="1" smtClean="0">
                <a:latin typeface="Times New Roman"/>
                <a:ea typeface="Times New Roman"/>
              </a:rPr>
              <a:t>indonesia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telah</a:t>
            </a:r>
            <a:r>
              <a:rPr lang="en-US" dirty="0" smtClean="0">
                <a:latin typeface="Times New Roman"/>
                <a:ea typeface="Times New Roman"/>
              </a:rPr>
              <a:t> di </a:t>
            </a:r>
            <a:r>
              <a:rPr lang="en-US" dirty="0" err="1" smtClean="0">
                <a:latin typeface="Times New Roman"/>
                <a:ea typeface="Times New Roman"/>
              </a:rPr>
              <a:t>terapkan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berbagai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aliran-aliran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pendidikan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penerimaan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tersebut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dilakukan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dengan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pendekatan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efektif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fungsional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yakni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diterima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sesuai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kebutuhan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namun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ditempatkan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dalam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latar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pandangan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konvergensi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/>
                <a:ea typeface="Times New Roman"/>
              </a:rPr>
              <a:t>2.     </a:t>
            </a:r>
            <a:r>
              <a:rPr lang="en-US" b="1" dirty="0" err="1" smtClean="0">
                <a:latin typeface="Times New Roman"/>
                <a:ea typeface="Times New Roman"/>
              </a:rPr>
              <a:t>Gerakan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Baru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Pendidikan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dan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Pengaruhnya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terhadap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Pelaksanaan</a:t>
            </a:r>
            <a:r>
              <a:rPr lang="en-US" b="1" dirty="0" smtClean="0">
                <a:latin typeface="Times New Roman"/>
                <a:ea typeface="Times New Roman"/>
              </a:rPr>
              <a:t> di Indonesia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/>
                <a:ea typeface="Times New Roman"/>
              </a:rPr>
              <a:t>a.   </a:t>
            </a:r>
            <a:r>
              <a:rPr lang="en-US" b="1" dirty="0" err="1" smtClean="0">
                <a:latin typeface="Times New Roman"/>
                <a:ea typeface="Times New Roman"/>
              </a:rPr>
              <a:t>Pengajaran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Alam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Sekitar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Times New Roman"/>
                <a:ea typeface="Times New Roman"/>
              </a:rPr>
              <a:t>Gerakan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pendidikan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mendekatkan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anak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dengan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sekitarnya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adalah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gerakan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pengajaran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alam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sekitar,perintis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gerakan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ini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adalah</a:t>
            </a:r>
            <a:r>
              <a:rPr lang="en-US" dirty="0" smtClean="0">
                <a:latin typeface="Times New Roman"/>
                <a:ea typeface="Times New Roman"/>
              </a:rPr>
              <a:t> Fr. A. Finger di </a:t>
            </a:r>
            <a:r>
              <a:rPr lang="en-US" dirty="0" err="1" smtClean="0">
                <a:latin typeface="Times New Roman"/>
                <a:ea typeface="Times New Roman"/>
              </a:rPr>
              <a:t>Jerman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dengan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heimatkunde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J. </a:t>
            </a:r>
            <a:r>
              <a:rPr lang="en-US" dirty="0" err="1" smtClean="0">
                <a:latin typeface="Times New Roman"/>
                <a:ea typeface="Times New Roman"/>
              </a:rPr>
              <a:t>Ligthart</a:t>
            </a:r>
            <a:r>
              <a:rPr lang="en-US" dirty="0" smtClean="0">
                <a:latin typeface="Times New Roman"/>
                <a:ea typeface="Times New Roman"/>
              </a:rPr>
              <a:t> di </a:t>
            </a:r>
            <a:r>
              <a:rPr lang="en-US" dirty="0" err="1" smtClean="0">
                <a:latin typeface="Times New Roman"/>
                <a:ea typeface="Times New Roman"/>
              </a:rPr>
              <a:t>Belanda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dengan</a:t>
            </a:r>
            <a:r>
              <a:rPr lang="en-US" dirty="0" smtClean="0">
                <a:latin typeface="Times New Roman"/>
                <a:ea typeface="Times New Roman"/>
              </a:rPr>
              <a:t> Het </a:t>
            </a:r>
            <a:r>
              <a:rPr lang="en-US" dirty="0" err="1" smtClean="0">
                <a:latin typeface="Times New Roman"/>
                <a:ea typeface="Times New Roman"/>
              </a:rPr>
              <a:t>Voll</a:t>
            </a:r>
            <a:r>
              <a:rPr lang="en-US" dirty="0" smtClean="0">
                <a:latin typeface="Times New Roman"/>
                <a:ea typeface="Times New Roman"/>
              </a:rPr>
              <a:t> Leven.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Times New Roman"/>
                <a:ea typeface="Times New Roman"/>
              </a:rPr>
              <a:t>b.   </a:t>
            </a:r>
            <a:r>
              <a:rPr lang="en-US" b="1" dirty="0" err="1" smtClean="0">
                <a:latin typeface="Times New Roman"/>
                <a:ea typeface="Times New Roman"/>
              </a:rPr>
              <a:t>Pengajaran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Pusat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Perhatian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Times New Roman"/>
                <a:ea typeface="Times New Roman"/>
              </a:rPr>
              <a:t>Pengajaran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pusat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perhatian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dirintis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oleh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Ovideminat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Decroly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dari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Belgia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dengan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pengajaran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melalui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pusat-pusat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minat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disamping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pendapatnya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tentang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pengajaran</a:t>
            </a:r>
            <a:r>
              <a:rPr lang="en-US" dirty="0" smtClean="0">
                <a:latin typeface="Times New Roman"/>
                <a:ea typeface="Times New Roman"/>
              </a:rPr>
              <a:t> global. </a:t>
            </a:r>
            <a:r>
              <a:rPr lang="en-US" dirty="0" err="1" smtClean="0">
                <a:latin typeface="Times New Roman"/>
                <a:ea typeface="Times New Roman"/>
              </a:rPr>
              <a:t>Decroly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menyumbangkan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dua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pendapat</a:t>
            </a:r>
            <a:r>
              <a:rPr lang="en-US" dirty="0" smtClean="0">
                <a:latin typeface="Times New Roman"/>
                <a:ea typeface="Times New Roman"/>
              </a:rPr>
              <a:t> yang </a:t>
            </a:r>
            <a:r>
              <a:rPr lang="en-US" dirty="0" err="1" smtClean="0">
                <a:latin typeface="Times New Roman"/>
                <a:ea typeface="Times New Roman"/>
              </a:rPr>
              <a:t>sangat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berguna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bagi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pendidikan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pengajaran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latin typeface="Times New Roman"/>
                <a:ea typeface="Times New Roman"/>
              </a:rPr>
              <a:t>yaitu:Metode</a:t>
            </a:r>
            <a:r>
              <a:rPr lang="en-US" dirty="0" smtClean="0">
                <a:latin typeface="Times New Roman"/>
                <a:ea typeface="Times New Roman"/>
              </a:rPr>
              <a:t> Global </a:t>
            </a:r>
            <a:r>
              <a:rPr lang="en-US" dirty="0" err="1" smtClean="0">
                <a:latin typeface="Times New Roman"/>
                <a:ea typeface="Times New Roman"/>
              </a:rPr>
              <a:t>dan</a:t>
            </a:r>
            <a:r>
              <a:rPr lang="en-US" dirty="0" smtClean="0">
                <a:latin typeface="Times New Roman"/>
                <a:ea typeface="Times New Roman"/>
              </a:rPr>
              <a:t> Centre </a:t>
            </a:r>
            <a:r>
              <a:rPr lang="en-US" dirty="0" err="1" smtClean="0">
                <a:latin typeface="Times New Roman"/>
                <a:ea typeface="Times New Roman"/>
              </a:rPr>
              <a:t>d’interet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id-ID" dirty="0" smtClean="0">
              <a:latin typeface="Times New Roman"/>
              <a:ea typeface="Times New Roman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321</Words>
  <Application>Microsoft Office PowerPoint</Application>
  <PresentationFormat>On-screen Show (4:3)</PresentationFormat>
  <Paragraphs>64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Microsoft Office PowerPoint Presentation</vt:lpstr>
      <vt:lpstr> BAB VI ALIRAN-ALIRAN PENDIDIKAN </vt:lpstr>
      <vt:lpstr>1.     Aliran-aliran Klasik dalam Pendidikan dan Pengaruhnya Terhadap Pemikiran Pendidikan di Indonesia.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1.     Perguruan Kebangsaan Taman Siswa</vt:lpstr>
      <vt:lpstr>a.   Asas dan Tujuan Taman Siswa </vt:lpstr>
      <vt:lpstr>Slide 15</vt:lpstr>
      <vt:lpstr>Slide 16</vt:lpstr>
      <vt:lpstr>Slide 17</vt:lpstr>
      <vt:lpstr>2.     Ruang Pendidik INS Kayu Tanam</vt:lpstr>
      <vt:lpstr>a.   Asas dan Tujuan Ruang Pendidik INS Kayu Tanam</vt:lpstr>
      <vt:lpstr>Slide 20</vt:lpstr>
      <vt:lpstr>Slide 21</vt:lpstr>
      <vt:lpstr>Slide 22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BAB VI ALIRAN-ALIRAN PENDIDIKAN </dc:title>
  <dc:creator>Zainuddin Ismail</dc:creator>
  <cp:lastModifiedBy>Zainuddin Ismail</cp:lastModifiedBy>
  <cp:revision>1</cp:revision>
  <dcterms:created xsi:type="dcterms:W3CDTF">2011-10-11T06:11:01Z</dcterms:created>
  <dcterms:modified xsi:type="dcterms:W3CDTF">2011-10-11T06:12:29Z</dcterms:modified>
</cp:coreProperties>
</file>