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2E4-98DF-4869-9CE9-3FBD58983C30}" type="datetimeFigureOut">
              <a:rPr lang="id-ID" smtClean="0"/>
              <a:t>03/11/2012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74ED-821B-4151-92C2-02366106E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2E4-98DF-4869-9CE9-3FBD58983C30}" type="datetimeFigureOut">
              <a:rPr lang="id-ID" smtClean="0"/>
              <a:t>03/11/2012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74ED-821B-4151-92C2-02366106E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2E4-98DF-4869-9CE9-3FBD58983C30}" type="datetimeFigureOut">
              <a:rPr lang="id-ID" smtClean="0"/>
              <a:t>03/11/2012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74ED-821B-4151-92C2-02366106E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2E4-98DF-4869-9CE9-3FBD58983C30}" type="datetimeFigureOut">
              <a:rPr lang="id-ID" smtClean="0"/>
              <a:t>03/11/2012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74ED-821B-4151-92C2-02366106E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2E4-98DF-4869-9CE9-3FBD58983C30}" type="datetimeFigureOut">
              <a:rPr lang="id-ID" smtClean="0"/>
              <a:t>03/11/2012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74ED-821B-4151-92C2-02366106E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2E4-98DF-4869-9CE9-3FBD58983C30}" type="datetimeFigureOut">
              <a:rPr lang="id-ID" smtClean="0"/>
              <a:t>03/11/2012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74ED-821B-4151-92C2-02366106E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2E4-98DF-4869-9CE9-3FBD58983C30}" type="datetimeFigureOut">
              <a:rPr lang="id-ID" smtClean="0"/>
              <a:t>03/11/2012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74ED-821B-4151-92C2-02366106E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2E4-98DF-4869-9CE9-3FBD58983C30}" type="datetimeFigureOut">
              <a:rPr lang="id-ID" smtClean="0"/>
              <a:t>03/11/2012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74ED-821B-4151-92C2-02366106E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2E4-98DF-4869-9CE9-3FBD58983C30}" type="datetimeFigureOut">
              <a:rPr lang="id-ID" smtClean="0"/>
              <a:t>03/11/2012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74ED-821B-4151-92C2-02366106E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2E4-98DF-4869-9CE9-3FBD58983C30}" type="datetimeFigureOut">
              <a:rPr lang="id-ID" smtClean="0"/>
              <a:t>03/11/2012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74ED-821B-4151-92C2-02366106E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2E4-98DF-4869-9CE9-3FBD58983C30}" type="datetimeFigureOut">
              <a:rPr lang="id-ID" smtClean="0"/>
              <a:t>03/11/2012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74ED-821B-4151-92C2-02366106E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72E4-98DF-4869-9CE9-3FBD58983C30}" type="datetimeFigureOut">
              <a:rPr lang="id-ID" smtClean="0"/>
              <a:t>03/11/2012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074ED-821B-4151-92C2-02366106ECC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Word Formation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Part 1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0A31-1B11-45F1-8287-EB3EF2022A11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dirty="0">
                <a:solidFill>
                  <a:srgbClr val="0000FF"/>
                </a:solidFill>
              </a:rPr>
              <a:t>2. Compounding (4)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4581" y="1974871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dirty="0"/>
              <a:t>                     </a:t>
            </a:r>
            <a:r>
              <a:rPr lang="en-US" altLang="zh-TW" b="1" dirty="0">
                <a:solidFill>
                  <a:srgbClr val="0000FF"/>
                </a:solidFill>
              </a:rPr>
              <a:t>N                </a:t>
            </a:r>
            <a:r>
              <a:rPr lang="id-ID" altLang="zh-TW" b="1" dirty="0" smtClean="0">
                <a:solidFill>
                  <a:srgbClr val="0000FF"/>
                </a:solidFill>
              </a:rPr>
              <a:t>   </a:t>
            </a:r>
            <a:r>
              <a:rPr lang="en-US" altLang="zh-TW" b="1" dirty="0" smtClean="0">
                <a:solidFill>
                  <a:srgbClr val="0000FF"/>
                </a:solidFill>
              </a:rPr>
              <a:t>          </a:t>
            </a:r>
            <a:r>
              <a:rPr lang="en-US" altLang="zh-TW" b="1" dirty="0">
                <a:solidFill>
                  <a:srgbClr val="0000FF"/>
                </a:solidFill>
              </a:rPr>
              <a:t>N     </a:t>
            </a:r>
          </a:p>
          <a:p>
            <a:pPr>
              <a:buFont typeface="Wingdings" pitchFamily="2" charset="2"/>
              <a:buNone/>
            </a:pPr>
            <a:r>
              <a:rPr lang="en-US" altLang="zh-TW" b="1" dirty="0">
                <a:solidFill>
                  <a:srgbClr val="0000FF"/>
                </a:solidFill>
              </a:rPr>
              <a:t>              N          </a:t>
            </a:r>
            <a:r>
              <a:rPr lang="en-US" altLang="zh-TW" b="1" dirty="0" err="1">
                <a:solidFill>
                  <a:srgbClr val="0000FF"/>
                </a:solidFill>
              </a:rPr>
              <a:t>N</a:t>
            </a:r>
            <a:r>
              <a:rPr lang="en-US" altLang="zh-TW" b="1" dirty="0">
                <a:solidFill>
                  <a:srgbClr val="0000FF"/>
                </a:solidFill>
              </a:rPr>
              <a:t>        </a:t>
            </a:r>
            <a:r>
              <a:rPr lang="id-ID" altLang="zh-TW" b="1" dirty="0" smtClean="0">
                <a:solidFill>
                  <a:srgbClr val="0000FF"/>
                </a:solidFill>
              </a:rPr>
              <a:t>    </a:t>
            </a:r>
            <a:r>
              <a:rPr lang="en-US" altLang="zh-TW" b="1" dirty="0" smtClean="0">
                <a:solidFill>
                  <a:srgbClr val="0000FF"/>
                </a:solidFill>
              </a:rPr>
              <a:t>    </a:t>
            </a:r>
            <a:r>
              <a:rPr lang="en-US" altLang="zh-TW" b="1" dirty="0">
                <a:solidFill>
                  <a:srgbClr val="0000FF"/>
                </a:solidFill>
              </a:rPr>
              <a:t>N            </a:t>
            </a:r>
            <a:r>
              <a:rPr lang="en-US" altLang="zh-TW" b="1" dirty="0" err="1">
                <a:solidFill>
                  <a:srgbClr val="0000FF"/>
                </a:solidFill>
              </a:rPr>
              <a:t>N</a:t>
            </a:r>
            <a:endParaRPr lang="en-US" altLang="zh-TW" b="1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zh-TW" b="1" dirty="0">
                <a:solidFill>
                  <a:srgbClr val="0000FF"/>
                </a:solidFill>
              </a:rPr>
              <a:t>          N   </a:t>
            </a:r>
            <a:r>
              <a:rPr lang="en-US" altLang="zh-TW" b="1" dirty="0" err="1">
                <a:solidFill>
                  <a:srgbClr val="0000FF"/>
                </a:solidFill>
              </a:rPr>
              <a:t>N</a:t>
            </a:r>
            <a:r>
              <a:rPr lang="en-US" altLang="zh-TW" b="1" dirty="0">
                <a:solidFill>
                  <a:srgbClr val="0000FF"/>
                </a:solidFill>
              </a:rPr>
              <a:t>                 </a:t>
            </a:r>
            <a:r>
              <a:rPr lang="id-ID" altLang="zh-TW" b="1" dirty="0" smtClean="0">
                <a:solidFill>
                  <a:srgbClr val="0000FF"/>
                </a:solidFill>
              </a:rPr>
              <a:t>   </a:t>
            </a:r>
            <a:r>
              <a:rPr lang="en-US" altLang="zh-TW" b="1" dirty="0" smtClean="0">
                <a:solidFill>
                  <a:srgbClr val="0000FF"/>
                </a:solidFill>
              </a:rPr>
              <a:t>   </a:t>
            </a:r>
            <a:r>
              <a:rPr lang="en-US" altLang="zh-TW" b="1" dirty="0">
                <a:solidFill>
                  <a:srgbClr val="0000FF"/>
                </a:solidFill>
              </a:rPr>
              <a:t>N     </a:t>
            </a:r>
            <a:r>
              <a:rPr lang="en-US" altLang="zh-TW" b="1" dirty="0" err="1">
                <a:solidFill>
                  <a:srgbClr val="0000FF"/>
                </a:solidFill>
              </a:rPr>
              <a:t>N</a:t>
            </a:r>
            <a:r>
              <a:rPr lang="en-US" altLang="zh-TW" b="1" dirty="0">
                <a:solidFill>
                  <a:srgbClr val="0000FF"/>
                </a:solidFill>
              </a:rPr>
              <a:t>    </a:t>
            </a:r>
            <a:r>
              <a:rPr lang="en-US" altLang="zh-TW" b="1" dirty="0" err="1">
                <a:solidFill>
                  <a:srgbClr val="0000FF"/>
                </a:solidFill>
              </a:rPr>
              <a:t>N</a:t>
            </a:r>
            <a:r>
              <a:rPr lang="en-US" altLang="zh-TW" b="1" dirty="0">
                <a:solidFill>
                  <a:srgbClr val="0000FF"/>
                </a:solidFill>
              </a:rPr>
              <a:t>    </a:t>
            </a:r>
            <a:r>
              <a:rPr lang="en-US" altLang="zh-TW" b="1" dirty="0" err="1">
                <a:solidFill>
                  <a:srgbClr val="0000FF"/>
                </a:solidFill>
              </a:rPr>
              <a:t>N</a:t>
            </a:r>
            <a:endParaRPr lang="en-US" altLang="zh-TW" b="1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zh-TW" b="1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zh-TW" dirty="0"/>
              <a:t>       dog  food   box   stone age  cave  man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 flipH="1">
            <a:off x="3348038" y="2276475"/>
            <a:ext cx="360362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399573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H="1">
            <a:off x="2916238" y="2997200"/>
            <a:ext cx="21590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3132138" y="2997200"/>
            <a:ext cx="21590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2700338" y="3573463"/>
            <a:ext cx="0" cy="935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3348038" y="3573463"/>
            <a:ext cx="0" cy="935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4427538" y="3068638"/>
            <a:ext cx="0" cy="1439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 flipH="1">
            <a:off x="6300788" y="2349500"/>
            <a:ext cx="287337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>
            <a:off x="6948488" y="2349500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 flipH="1">
            <a:off x="5795963" y="3068638"/>
            <a:ext cx="21590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6011863" y="3068638"/>
            <a:ext cx="36036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 flipH="1">
            <a:off x="7235825" y="2997200"/>
            <a:ext cx="21590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7451725" y="2997200"/>
            <a:ext cx="360363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>
            <a:off x="5651500" y="3644900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>
            <a:off x="6443663" y="3644900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>
            <a:off x="7092950" y="3573463"/>
            <a:ext cx="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7885113" y="3644900"/>
            <a:ext cx="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3750" name="AutoShape 2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9788" y="5949950"/>
            <a:ext cx="360362" cy="358775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Word formation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smtClean="0"/>
              <a:t>Both inflectional (or grammatical) e.g. plural suffix, genitive suffix, present or past participle etc. and derivational (or lexical) affixes e.g.</a:t>
            </a:r>
            <a:r>
              <a:rPr lang="it-IT" sz="2400" i="1" smtClean="0"/>
              <a:t>un-, mis-, -ness</a:t>
            </a:r>
            <a:r>
              <a:rPr lang="it-IT" sz="2400" smtClean="0"/>
              <a:t>, -</a:t>
            </a:r>
            <a:r>
              <a:rPr lang="it-IT" sz="2400" i="1" smtClean="0"/>
              <a:t>ship, -hood</a:t>
            </a:r>
            <a:r>
              <a:rPr lang="it-IT" sz="2400" smtClean="0"/>
              <a:t> are attached to roots.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Another kind of word formation is where more than one root is joined together (e.g. </a:t>
            </a:r>
            <a:r>
              <a:rPr lang="it-IT" sz="2400" i="1" smtClean="0"/>
              <a:t>baby-sit</a:t>
            </a:r>
            <a:r>
              <a:rPr lang="it-IT" sz="2400" smtClean="0"/>
              <a:t>). This is called compounding.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Conversion word formation is when a change of word class occurs without any affixation (e.g. </a:t>
            </a:r>
            <a:r>
              <a:rPr lang="it-IT" sz="2400" i="1" smtClean="0"/>
              <a:t>skin, </a:t>
            </a:r>
            <a:r>
              <a:rPr lang="it-IT" sz="2400" smtClean="0"/>
              <a:t>a verb derived from a noun, or </a:t>
            </a:r>
            <a:r>
              <a:rPr lang="it-IT" sz="2400" i="1" smtClean="0"/>
              <a:t>input, </a:t>
            </a:r>
            <a:r>
              <a:rPr lang="it-IT" sz="2400" smtClean="0"/>
              <a:t> a noun derived from a verb)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Word Coinage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English Word Coinage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4343400" cy="4073525"/>
          </a:xfrm>
        </p:spPr>
        <p:txBody>
          <a:bodyPr/>
          <a:lstStyle/>
          <a:p>
            <a:pPr marL="609600" indent="-609600">
              <a:buSzPct val="90000"/>
              <a:buFont typeface="Wingdings" pitchFamily="2" charset="2"/>
              <a:buAutoNum type="arabicPeriod"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Compounds</a:t>
            </a:r>
          </a:p>
          <a:p>
            <a:pPr marL="609600" indent="-609600">
              <a:buSzPct val="90000"/>
              <a:buFont typeface="Wingdings" pitchFamily="2" charset="2"/>
              <a:buAutoNum type="arabicPeriod"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Acronyms</a:t>
            </a:r>
          </a:p>
          <a:p>
            <a:pPr marL="609600" indent="-609600">
              <a:buSzPct val="90000"/>
              <a:buFont typeface="Wingdings" pitchFamily="2" charset="2"/>
              <a:buAutoNum type="arabicPeriod"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Back-formations</a:t>
            </a:r>
          </a:p>
          <a:p>
            <a:pPr marL="609600" indent="-609600">
              <a:buSzPct val="90000"/>
              <a:buFont typeface="Wingdings" pitchFamily="2" charset="2"/>
              <a:buAutoNum type="arabicPeriod"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Abbreviations</a:t>
            </a:r>
          </a:p>
          <a:p>
            <a:pPr marL="609600" indent="-609600">
              <a:buSzPct val="90000"/>
              <a:buFont typeface="Wingdings" pitchFamily="2" charset="2"/>
              <a:buAutoNum type="arabicPeriod"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Eponyms</a:t>
            </a:r>
          </a:p>
          <a:p>
            <a:pPr marL="609600" indent="-609600">
              <a:buSzPct val="90000"/>
              <a:buFont typeface="Wingdings" pitchFamily="2" charset="2"/>
              <a:buAutoNum type="arabicPeriod"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Blends</a:t>
            </a:r>
          </a:p>
        </p:txBody>
      </p:sp>
      <p:pic>
        <p:nvPicPr>
          <p:cNvPr id="7173" name="Picture 5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514600"/>
            <a:ext cx="2909888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1. Compounds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5486400" cy="4073525"/>
          </a:xfrm>
        </p:spPr>
        <p:txBody>
          <a:bodyPr/>
          <a:lstStyle/>
          <a:p>
            <a:r>
              <a:rPr lang="en-US" b="1" dirty="0"/>
              <a:t>Definition: Two or more words joined together to form a new word. </a:t>
            </a:r>
          </a:p>
          <a:p>
            <a:r>
              <a:rPr lang="en-US" b="1" dirty="0"/>
              <a:t>Examples:</a:t>
            </a:r>
          </a:p>
          <a:p>
            <a:pPr lvl="1"/>
            <a:r>
              <a:rPr lang="en-US" b="1" dirty="0"/>
              <a:t>Home + work </a:t>
            </a:r>
            <a:r>
              <a:rPr lang="en-US" b="1" dirty="0">
                <a:sym typeface="Wingdings" pitchFamily="2" charset="2"/>
              </a:rPr>
              <a:t></a:t>
            </a:r>
            <a:r>
              <a:rPr lang="en-US" b="1" dirty="0"/>
              <a:t> homework</a:t>
            </a:r>
          </a:p>
          <a:p>
            <a:pPr lvl="1"/>
            <a:r>
              <a:rPr lang="en-US" b="1" dirty="0"/>
              <a:t>Pick + pocket </a:t>
            </a:r>
            <a:r>
              <a:rPr lang="en-US" b="1" dirty="0">
                <a:sym typeface="Wingdings" pitchFamily="2" charset="2"/>
              </a:rPr>
              <a:t></a:t>
            </a:r>
            <a:r>
              <a:rPr lang="en-US" b="1" dirty="0"/>
              <a:t> pickpocket</a:t>
            </a:r>
          </a:p>
          <a:p>
            <a:endParaRPr lang="en-US" b="1" dirty="0"/>
          </a:p>
        </p:txBody>
      </p:sp>
      <p:pic>
        <p:nvPicPr>
          <p:cNvPr id="8196" name="Picture 4" descr="j03008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286000"/>
            <a:ext cx="2590800" cy="2182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Note: The meaning of a compound is not always the sum of the meanings of its parts.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35814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sz="3200"/>
              <a:t>cathouse 	</a:t>
            </a:r>
            <a:r>
              <a:rPr lang="en-US" sz="3200">
                <a:sym typeface="Wingdings" pitchFamily="2" charset="2"/>
              </a:rPr>
              <a:t></a:t>
            </a:r>
            <a:r>
              <a:rPr lang="en-US" sz="3200"/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57200" y="18288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sz="3200"/>
              <a:t>Coconut oil 	</a:t>
            </a:r>
            <a:r>
              <a:rPr lang="en-US" sz="3200">
                <a:sym typeface="Wingdings" pitchFamily="2" charset="2"/>
              </a:rPr>
              <a:t></a:t>
            </a:r>
            <a:r>
              <a:rPr lang="en-US" sz="3200"/>
              <a:t> oil made from coconuts.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sz="3200"/>
              <a:t>Olive oil 	</a:t>
            </a:r>
            <a:r>
              <a:rPr lang="en-US" sz="3200">
                <a:sym typeface="Wingdings" pitchFamily="2" charset="2"/>
              </a:rPr>
              <a:t></a:t>
            </a:r>
            <a:r>
              <a:rPr lang="en-US" sz="3200"/>
              <a:t> oil made from olives.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733800" y="29718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NOT oil made from babies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733800" y="29718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oil for babies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457200" y="29718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sz="3200"/>
              <a:t>Baby oil 	</a:t>
            </a:r>
            <a:r>
              <a:rPr lang="en-US" sz="3200">
                <a:sym typeface="Wingdings" pitchFamily="2" charset="2"/>
              </a:rPr>
              <a:t></a:t>
            </a:r>
            <a:endParaRPr lang="en-US" sz="32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33800" y="3581400"/>
            <a:ext cx="502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a house where men visit prostitutes 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57200" y="4495800"/>
            <a:ext cx="350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sz="3200"/>
              <a:t>blue-movies 	</a:t>
            </a:r>
            <a:r>
              <a:rPr lang="en-US" sz="3200">
                <a:sym typeface="Wingdings" pitchFamily="2" charset="2"/>
              </a:rPr>
              <a:t></a:t>
            </a:r>
            <a:r>
              <a:rPr lang="en-US" sz="3200"/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sz="3200"/>
              <a:t>blue-chip 	</a:t>
            </a:r>
            <a:r>
              <a:rPr lang="en-US" sz="3200">
                <a:sym typeface="Wingdings" pitchFamily="2" charset="2"/>
              </a:rPr>
              <a:t>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sz="3200">
                <a:sym typeface="Wingdings" pitchFamily="2" charset="2"/>
              </a:rPr>
              <a:t>go-go              </a:t>
            </a:r>
            <a:r>
              <a:rPr lang="en-US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  <p:bldP spid="9221" grpId="0" build="p"/>
      <p:bldP spid="9223" grpId="0"/>
      <p:bldP spid="9223" grpId="1"/>
      <p:bldP spid="9224" grpId="0"/>
      <p:bldP spid="9227" grpId="0"/>
      <p:bldP spid="9228" grpId="0"/>
      <p:bldP spid="923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FD18-426E-4B02-895A-B5B3457771F0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>
                <a:solidFill>
                  <a:srgbClr val="0000FF"/>
                </a:solidFill>
              </a:rPr>
              <a:t>2. Compounding (1)</a:t>
            </a:r>
            <a:endParaRPr lang="zh-TW" altLang="en-US" sz="3600" b="1">
              <a:solidFill>
                <a:srgbClr val="0000FF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34300" cy="43275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rgbClr val="0000FF"/>
              </a:buClr>
            </a:pPr>
            <a:r>
              <a:rPr lang="en-US" altLang="zh-TW" sz="2600" b="1" dirty="0">
                <a:solidFill>
                  <a:srgbClr val="0000FF"/>
                </a:solidFill>
              </a:rPr>
              <a:t>Compounding (compounds): </a:t>
            </a:r>
            <a:r>
              <a:rPr lang="en-US" altLang="zh-TW" sz="2600" b="1" dirty="0"/>
              <a:t>combine two or more free morphemes to form new words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r>
              <a:rPr lang="en-US" altLang="zh-TW" sz="2600" b="1" dirty="0">
                <a:solidFill>
                  <a:srgbClr val="0000FF"/>
                </a:solidFill>
              </a:rPr>
              <a:t>                           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r>
              <a:rPr lang="en-US" altLang="zh-TW" sz="2600" b="1" dirty="0">
                <a:solidFill>
                  <a:srgbClr val="0000FF"/>
                </a:solidFill>
              </a:rPr>
              <a:t>  N                               </a:t>
            </a:r>
            <a:r>
              <a:rPr lang="id-ID" altLang="zh-TW" sz="2600" b="1" dirty="0" smtClean="0">
                <a:solidFill>
                  <a:srgbClr val="0000FF"/>
                </a:solidFill>
              </a:rPr>
              <a:t>    </a:t>
            </a:r>
            <a:r>
              <a:rPr lang="en-US" altLang="zh-TW" sz="2600" b="1" dirty="0" smtClean="0">
                <a:solidFill>
                  <a:srgbClr val="0000FF"/>
                </a:solidFill>
              </a:rPr>
              <a:t> </a:t>
            </a:r>
            <a:r>
              <a:rPr lang="en-US" altLang="zh-TW" sz="2600" b="1" dirty="0">
                <a:solidFill>
                  <a:srgbClr val="0000FF"/>
                </a:solidFill>
              </a:rPr>
              <a:t>N                 </a:t>
            </a:r>
            <a:r>
              <a:rPr lang="id-ID" altLang="zh-TW" sz="2600" b="1" dirty="0" smtClean="0">
                <a:solidFill>
                  <a:srgbClr val="0000FF"/>
                </a:solidFill>
              </a:rPr>
              <a:t>   </a:t>
            </a:r>
            <a:r>
              <a:rPr lang="en-US" altLang="zh-TW" sz="2600" b="1" dirty="0" smtClean="0">
                <a:solidFill>
                  <a:srgbClr val="0000FF"/>
                </a:solidFill>
              </a:rPr>
              <a:t> </a:t>
            </a:r>
            <a:r>
              <a:rPr lang="en-US" altLang="zh-TW" sz="2600" b="1" dirty="0">
                <a:solidFill>
                  <a:srgbClr val="0000FF"/>
                </a:solidFill>
              </a:rPr>
              <a:t>N            </a:t>
            </a:r>
            <a:r>
              <a:rPr lang="id-ID" altLang="zh-TW" sz="2600" b="1" dirty="0" smtClean="0">
                <a:solidFill>
                  <a:srgbClr val="0000FF"/>
                </a:solidFill>
              </a:rPr>
              <a:t>  </a:t>
            </a:r>
            <a:r>
              <a:rPr lang="en-US" altLang="zh-TW" sz="2600" b="1" dirty="0" smtClean="0">
                <a:solidFill>
                  <a:srgbClr val="0000FF"/>
                </a:solidFill>
              </a:rPr>
              <a:t>      </a:t>
            </a:r>
            <a:r>
              <a:rPr lang="en-US" altLang="zh-TW" sz="2600" b="1" dirty="0">
                <a:solidFill>
                  <a:srgbClr val="0000FF"/>
                </a:solidFill>
              </a:rPr>
              <a:t>N           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r>
              <a:rPr lang="en-US" altLang="zh-TW" sz="2600" b="1" dirty="0">
                <a:solidFill>
                  <a:srgbClr val="0000FF"/>
                </a:solidFill>
              </a:rPr>
              <a:t> ADJ </a:t>
            </a:r>
            <a:r>
              <a:rPr lang="id-ID" altLang="zh-TW" sz="2600" b="1" dirty="0" smtClean="0">
                <a:solidFill>
                  <a:srgbClr val="0000FF"/>
                </a:solidFill>
              </a:rPr>
              <a:t>     </a:t>
            </a:r>
            <a:r>
              <a:rPr lang="en-US" altLang="zh-TW" sz="2600" b="1" dirty="0" smtClean="0">
                <a:solidFill>
                  <a:srgbClr val="0000FF"/>
                </a:solidFill>
              </a:rPr>
              <a:t> N     </a:t>
            </a:r>
            <a:r>
              <a:rPr lang="en-US" altLang="zh-TW" sz="2600" b="1" dirty="0" err="1">
                <a:solidFill>
                  <a:srgbClr val="0000FF"/>
                </a:solidFill>
              </a:rPr>
              <a:t>N</a:t>
            </a:r>
            <a:r>
              <a:rPr lang="en-US" altLang="zh-TW" sz="2600" b="1" dirty="0">
                <a:solidFill>
                  <a:srgbClr val="0000FF"/>
                </a:solidFill>
              </a:rPr>
              <a:t>         </a:t>
            </a:r>
            <a:r>
              <a:rPr lang="en-US" altLang="zh-TW" sz="2600" b="1" dirty="0" err="1">
                <a:solidFill>
                  <a:srgbClr val="0000FF"/>
                </a:solidFill>
              </a:rPr>
              <a:t>N</a:t>
            </a:r>
            <a:r>
              <a:rPr lang="en-US" altLang="zh-TW" sz="2600" b="1" dirty="0">
                <a:solidFill>
                  <a:srgbClr val="0000FF"/>
                </a:solidFill>
              </a:rPr>
              <a:t>     </a:t>
            </a:r>
            <a:r>
              <a:rPr lang="id-ID" altLang="zh-TW" sz="2600" b="1" dirty="0" smtClean="0">
                <a:solidFill>
                  <a:srgbClr val="0000FF"/>
                </a:solidFill>
              </a:rPr>
              <a:t>  </a:t>
            </a:r>
            <a:r>
              <a:rPr lang="en-US" altLang="zh-TW" sz="2600" b="1" dirty="0" smtClean="0">
                <a:solidFill>
                  <a:srgbClr val="0000FF"/>
                </a:solidFill>
              </a:rPr>
              <a:t>  </a:t>
            </a:r>
            <a:r>
              <a:rPr lang="en-US" altLang="zh-TW" sz="2600" b="1" dirty="0">
                <a:solidFill>
                  <a:srgbClr val="0000FF"/>
                </a:solidFill>
              </a:rPr>
              <a:t>N     </a:t>
            </a:r>
            <a:r>
              <a:rPr lang="id-ID" altLang="zh-TW" sz="2600" b="1" dirty="0" smtClean="0">
                <a:solidFill>
                  <a:srgbClr val="0000FF"/>
                </a:solidFill>
              </a:rPr>
              <a:t> </a:t>
            </a:r>
            <a:r>
              <a:rPr lang="en-US" altLang="zh-TW" sz="2600" b="1" dirty="0" smtClean="0">
                <a:solidFill>
                  <a:srgbClr val="0000FF"/>
                </a:solidFill>
              </a:rPr>
              <a:t> ADJ</a:t>
            </a:r>
            <a:r>
              <a:rPr lang="id-ID" altLang="zh-TW" sz="2600" b="1" dirty="0" smtClean="0">
                <a:solidFill>
                  <a:srgbClr val="0000FF"/>
                </a:solidFill>
              </a:rPr>
              <a:t>  </a:t>
            </a:r>
            <a:r>
              <a:rPr lang="en-US" altLang="zh-TW" sz="2600" b="1" dirty="0" smtClean="0">
                <a:solidFill>
                  <a:srgbClr val="0000FF"/>
                </a:solidFill>
              </a:rPr>
              <a:t>    </a:t>
            </a:r>
            <a:r>
              <a:rPr lang="en-US" altLang="zh-TW" sz="2600" b="1" dirty="0">
                <a:solidFill>
                  <a:srgbClr val="0000FF"/>
                </a:solidFill>
              </a:rPr>
              <a:t>N     </a:t>
            </a:r>
            <a:r>
              <a:rPr lang="id-ID" altLang="zh-TW" sz="2600" b="1" dirty="0" smtClean="0">
                <a:solidFill>
                  <a:srgbClr val="0000FF"/>
                </a:solidFill>
              </a:rPr>
              <a:t>  </a:t>
            </a:r>
            <a:r>
              <a:rPr lang="en-US" altLang="zh-TW" sz="2600" b="1" dirty="0" smtClean="0">
                <a:solidFill>
                  <a:srgbClr val="0000FF"/>
                </a:solidFill>
              </a:rPr>
              <a:t>    </a:t>
            </a:r>
            <a:r>
              <a:rPr lang="en-US" altLang="zh-TW" sz="2600" b="1" dirty="0">
                <a:solidFill>
                  <a:srgbClr val="0000FF"/>
                </a:solidFill>
              </a:rPr>
              <a:t>V     N    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r>
              <a:rPr lang="en-US" altLang="zh-TW" sz="2600" b="1" dirty="0">
                <a:solidFill>
                  <a:srgbClr val="0000FF"/>
                </a:solidFill>
              </a:rPr>
              <a:t>  V                        </a:t>
            </a:r>
            <a:r>
              <a:rPr lang="en-US" altLang="zh-TW" sz="2600" dirty="0"/>
              <a:t>fire   engine  green house    jump suit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r>
              <a:rPr lang="en-US" altLang="zh-TW" sz="2600" b="1" dirty="0">
                <a:solidFill>
                  <a:srgbClr val="0000FF"/>
                </a:solidFill>
              </a:rPr>
              <a:t>  P                        </a:t>
            </a:r>
            <a:r>
              <a:rPr lang="en-US" altLang="zh-TW" sz="2600" dirty="0"/>
              <a:t>wall   paper   blue    bird      kill    joy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r>
              <a:rPr lang="zh-TW" altLang="en-US" sz="2600" dirty="0"/>
              <a:t>                             </a:t>
            </a:r>
            <a:r>
              <a:rPr lang="en-US" altLang="zh-TW" sz="2600" dirty="0"/>
              <a:t>book  case                             </a:t>
            </a:r>
            <a:r>
              <a:rPr lang="id-ID" altLang="zh-TW" sz="2600" dirty="0" smtClean="0"/>
              <a:t>       </a:t>
            </a:r>
            <a:r>
              <a:rPr lang="en-US" altLang="zh-TW" sz="2600" dirty="0" smtClean="0"/>
              <a:t>   </a:t>
            </a:r>
            <a:r>
              <a:rPr lang="en-US" altLang="zh-TW" sz="2600" b="1" dirty="0">
                <a:solidFill>
                  <a:srgbClr val="0000FF"/>
                </a:solidFill>
              </a:rPr>
              <a:t>N</a:t>
            </a:r>
            <a:endParaRPr lang="en-US" altLang="zh-TW" sz="2600" b="1" dirty="0"/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r>
              <a:rPr lang="en-US" altLang="zh-TW" sz="2600" dirty="0"/>
              <a:t>                             text    book                     </a:t>
            </a:r>
            <a:r>
              <a:rPr lang="id-ID" altLang="zh-TW" sz="2600" dirty="0" smtClean="0"/>
              <a:t>       </a:t>
            </a:r>
            <a:r>
              <a:rPr lang="en-US" altLang="zh-TW" sz="2600" dirty="0" smtClean="0"/>
              <a:t>      </a:t>
            </a:r>
            <a:r>
              <a:rPr lang="en-US" altLang="zh-TW" sz="2600" b="1" dirty="0">
                <a:solidFill>
                  <a:srgbClr val="0000FF"/>
                </a:solidFill>
              </a:rPr>
              <a:t>P     N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r>
              <a:rPr lang="en-US" altLang="zh-TW" sz="2600" b="1" dirty="0">
                <a:solidFill>
                  <a:srgbClr val="0000FF"/>
                </a:solidFill>
              </a:rPr>
              <a:t>                                                                      </a:t>
            </a:r>
            <a:r>
              <a:rPr lang="en-US" altLang="zh-TW" sz="2600" dirty="0"/>
              <a:t>after thought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r>
              <a:rPr lang="en-US" altLang="zh-TW" sz="2600" b="1" dirty="0">
                <a:solidFill>
                  <a:srgbClr val="0000FF"/>
                </a:solidFill>
              </a:rPr>
              <a:t>                                                                      </a:t>
            </a:r>
            <a:r>
              <a:rPr lang="en-US" altLang="zh-TW" sz="2600" dirty="0"/>
              <a:t>out   patient</a:t>
            </a:r>
          </a:p>
        </p:txBody>
      </p:sp>
      <p:sp>
        <p:nvSpPr>
          <p:cNvPr id="69636" name="AutoShape 4"/>
          <p:cNvSpPr>
            <a:spLocks/>
          </p:cNvSpPr>
          <p:nvPr/>
        </p:nvSpPr>
        <p:spPr bwMode="auto">
          <a:xfrm>
            <a:off x="2195513" y="2852738"/>
            <a:ext cx="152400" cy="1600200"/>
          </a:xfrm>
          <a:prstGeom prst="rightBrace">
            <a:avLst>
              <a:gd name="adj1" fmla="val 875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2771775" y="371633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38" name="AutoShape 6"/>
          <p:cNvSpPr>
            <a:spLocks/>
          </p:cNvSpPr>
          <p:nvPr/>
        </p:nvSpPr>
        <p:spPr bwMode="auto">
          <a:xfrm>
            <a:off x="1403350" y="2852738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 flipH="1">
            <a:off x="4284663" y="3357563"/>
            <a:ext cx="142875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4787900" y="3357563"/>
            <a:ext cx="14446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4211638" y="37893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5003800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H="1">
            <a:off x="6156325" y="3357563"/>
            <a:ext cx="71438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6516688" y="3357563"/>
            <a:ext cx="1428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>
            <a:off x="6084888" y="37893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6732588" y="37893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flipH="1">
            <a:off x="7812088" y="3284538"/>
            <a:ext cx="14446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>
            <a:off x="8172450" y="3284538"/>
            <a:ext cx="144463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>
            <a:off x="7740650" y="3789363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>
            <a:off x="8388350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 flipH="1">
            <a:off x="7740650" y="4941888"/>
            <a:ext cx="144463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52" name="Line 20"/>
          <p:cNvSpPr>
            <a:spLocks noChangeShapeType="1"/>
          </p:cNvSpPr>
          <p:nvPr/>
        </p:nvSpPr>
        <p:spPr bwMode="auto">
          <a:xfrm>
            <a:off x="8101013" y="4941888"/>
            <a:ext cx="14446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>
            <a:off x="7667625" y="53736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9654" name="Line 22"/>
          <p:cNvSpPr>
            <a:spLocks noChangeShapeType="1"/>
          </p:cNvSpPr>
          <p:nvPr/>
        </p:nvSpPr>
        <p:spPr bwMode="auto">
          <a:xfrm>
            <a:off x="8316913" y="53736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8770-8F63-47CA-8192-EDB2F513C42B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>
                <a:solidFill>
                  <a:srgbClr val="0000FF"/>
                </a:solidFill>
              </a:rPr>
              <a:t>2. Compounding (2)</a:t>
            </a:r>
            <a:endParaRPr lang="zh-TW" altLang="en-US" sz="4000" b="1">
              <a:solidFill>
                <a:srgbClr val="0000FF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6423" y="1981200"/>
            <a:ext cx="7626350" cy="4327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b="1" dirty="0">
                <a:solidFill>
                  <a:srgbClr val="0000FF"/>
                </a:solidFill>
              </a:rPr>
              <a:t>                              N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b="1" dirty="0">
                <a:solidFill>
                  <a:srgbClr val="0000FF"/>
                </a:solidFill>
              </a:rPr>
              <a:t>ADJ   </a:t>
            </a:r>
            <a:r>
              <a:rPr lang="en-US" altLang="zh-TW" sz="2800" b="1" dirty="0" err="1">
                <a:solidFill>
                  <a:srgbClr val="0000FF"/>
                </a:solidFill>
              </a:rPr>
              <a:t>ADJ</a:t>
            </a:r>
            <a:r>
              <a:rPr lang="en-US" altLang="zh-TW" sz="2800" b="1" dirty="0">
                <a:solidFill>
                  <a:srgbClr val="0000FF"/>
                </a:solidFill>
              </a:rPr>
              <a:t>    </a:t>
            </a:r>
            <a:r>
              <a:rPr lang="en-US" altLang="zh-TW" sz="2800" b="1" dirty="0" err="1">
                <a:solidFill>
                  <a:srgbClr val="0000FF"/>
                </a:solidFill>
              </a:rPr>
              <a:t>ADJ</a:t>
            </a:r>
            <a:endParaRPr lang="en-US" altLang="zh-TW" sz="28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b="1" dirty="0">
                <a:solidFill>
                  <a:srgbClr val="0000FF"/>
                </a:solidFill>
              </a:rPr>
              <a:t>                              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b="1" dirty="0">
                <a:solidFill>
                  <a:srgbClr val="0000FF"/>
                </a:solidFill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b="1" dirty="0">
                <a:solidFill>
                  <a:srgbClr val="0000FF"/>
                </a:solidFill>
              </a:rPr>
              <a:t>     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ADJ              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 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     </a:t>
            </a:r>
            <a:r>
              <a:rPr lang="en-US" altLang="zh-TW" sz="2800" b="1" dirty="0">
                <a:solidFill>
                  <a:srgbClr val="0000FF"/>
                </a:solidFill>
              </a:rPr>
              <a:t>ADJ           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    </a:t>
            </a:r>
            <a:r>
              <a:rPr lang="en-US" altLang="zh-TW" sz="2800" b="1" dirty="0">
                <a:solidFill>
                  <a:srgbClr val="0000FF"/>
                </a:solidFill>
              </a:rPr>
              <a:t>ADJ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b="1" dirty="0">
                <a:solidFill>
                  <a:srgbClr val="0000FF"/>
                </a:solidFill>
              </a:rPr>
              <a:t>  N  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 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  </a:t>
            </a:r>
            <a:r>
              <a:rPr lang="en-US" altLang="zh-TW" sz="2800" b="1" dirty="0">
                <a:solidFill>
                  <a:srgbClr val="0000FF"/>
                </a:solidFill>
              </a:rPr>
              <a:t>ADJ        </a:t>
            </a:r>
            <a:r>
              <a:rPr lang="en-US" altLang="zh-TW" sz="2800" b="1" dirty="0" err="1">
                <a:solidFill>
                  <a:srgbClr val="0000FF"/>
                </a:solidFill>
              </a:rPr>
              <a:t>ADJ</a:t>
            </a:r>
            <a:r>
              <a:rPr lang="en-US" altLang="zh-TW" sz="2800" b="1" dirty="0">
                <a:solidFill>
                  <a:srgbClr val="0000FF"/>
                </a:solidFill>
              </a:rPr>
              <a:t> 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   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  </a:t>
            </a:r>
            <a:r>
              <a:rPr lang="en-US" altLang="zh-TW" sz="2800" b="1" dirty="0">
                <a:solidFill>
                  <a:srgbClr val="0000FF"/>
                </a:solidFill>
              </a:rPr>
              <a:t>ADJ          P    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ADJ</a:t>
            </a:r>
            <a:endParaRPr lang="en-US" altLang="zh-TW" sz="28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dirty="0"/>
              <a:t>nation-wide          red -   hot         over   ripe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dirty="0"/>
              <a:t>   sky   blue          far  -  fetched     in     grown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dirty="0"/>
              <a:t>  pitch  black                                  out   spoken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dirty="0"/>
              <a:t>                                                       out   standing</a:t>
            </a:r>
          </a:p>
        </p:txBody>
      </p:sp>
      <p:sp>
        <p:nvSpPr>
          <p:cNvPr id="71684" name="AutoShape 4"/>
          <p:cNvSpPr>
            <a:spLocks/>
          </p:cNvSpPr>
          <p:nvPr/>
        </p:nvSpPr>
        <p:spPr bwMode="auto">
          <a:xfrm>
            <a:off x="3779838" y="1844675"/>
            <a:ext cx="215900" cy="1511300"/>
          </a:xfrm>
          <a:prstGeom prst="leftBrace">
            <a:avLst>
              <a:gd name="adj1" fmla="val 5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685" name="AutoShape 5"/>
          <p:cNvSpPr>
            <a:spLocks/>
          </p:cNvSpPr>
          <p:nvPr/>
        </p:nvSpPr>
        <p:spPr bwMode="auto">
          <a:xfrm>
            <a:off x="4643438" y="1844675"/>
            <a:ext cx="144462" cy="1511300"/>
          </a:xfrm>
          <a:prstGeom prst="rightBrace">
            <a:avLst>
              <a:gd name="adj1" fmla="val 8718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5651500" y="26368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 flipH="1">
            <a:off x="1979613" y="3933825"/>
            <a:ext cx="7143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2771775" y="3933825"/>
            <a:ext cx="144463" cy="217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1908175" y="44370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2771775" y="44370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 flipH="1">
            <a:off x="4356100" y="3933825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>
            <a:off x="5219700" y="3933825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>
            <a:off x="4284663" y="44370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5292725" y="44370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7380288" y="400526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 flipH="1">
            <a:off x="6588125" y="4005263"/>
            <a:ext cx="71438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>
            <a:off x="6588125" y="4437063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>
            <a:off x="7524750" y="44370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C9D0-703F-4370-B4E9-2E346D812F07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>
                <a:solidFill>
                  <a:srgbClr val="0000FF"/>
                </a:solidFill>
              </a:rPr>
              <a:t>2. Compounding (3)</a:t>
            </a:r>
            <a:endParaRPr lang="zh-TW" altLang="en-US" sz="4000" b="1">
              <a:solidFill>
                <a:srgbClr val="0000FF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903433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z="2800" dirty="0"/>
              <a:t>                               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N</a:t>
            </a:r>
            <a:endParaRPr lang="id-ID" altLang="zh-TW" sz="2800" b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id-ID" altLang="zh-TW" sz="2800" b="1" dirty="0">
                <a:solidFill>
                  <a:srgbClr val="0000FF"/>
                </a:solidFill>
              </a:rPr>
              <a:t>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                             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ADJ    V     </a:t>
            </a:r>
            <a:r>
              <a:rPr lang="en-US" altLang="zh-TW" sz="2800" b="1" dirty="0" err="1" smtClean="0">
                <a:solidFill>
                  <a:srgbClr val="0000FF"/>
                </a:solidFill>
              </a:rPr>
              <a:t>V</a:t>
            </a:r>
            <a:endParaRPr lang="en-US" altLang="zh-TW" sz="2800" b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zh-TW" sz="2800" b="1" dirty="0" smtClean="0">
                <a:solidFill>
                  <a:srgbClr val="0000FF"/>
                </a:solidFill>
              </a:rPr>
              <a:t>                                 </a:t>
            </a:r>
            <a:r>
              <a:rPr lang="en-US" altLang="zh-TW" sz="2800" b="1" dirty="0">
                <a:solidFill>
                  <a:srgbClr val="0000FF"/>
                </a:solidFill>
              </a:rPr>
              <a:t>P</a:t>
            </a:r>
          </a:p>
          <a:p>
            <a:pPr>
              <a:buFont typeface="Wingdings" pitchFamily="2" charset="2"/>
              <a:buNone/>
            </a:pPr>
            <a:r>
              <a:rPr lang="en-US" altLang="zh-TW" sz="2800" b="1" dirty="0">
                <a:solidFill>
                  <a:srgbClr val="0000FF"/>
                </a:solidFill>
              </a:rPr>
              <a:t>                                 V </a:t>
            </a:r>
          </a:p>
          <a:p>
            <a:pPr>
              <a:buFont typeface="Wingdings" pitchFamily="2" charset="2"/>
              <a:buNone/>
            </a:pPr>
            <a:r>
              <a:rPr lang="en-US" altLang="zh-TW" sz="2800" b="1" dirty="0">
                <a:solidFill>
                  <a:srgbClr val="0000FF"/>
                </a:solidFill>
              </a:rPr>
              <a:t>    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V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               </a:t>
            </a:r>
            <a:r>
              <a:rPr lang="en-US" altLang="zh-TW" sz="2800" b="1" dirty="0">
                <a:solidFill>
                  <a:srgbClr val="0000FF"/>
                </a:solidFill>
              </a:rPr>
              <a:t>V 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                </a:t>
            </a:r>
            <a:r>
              <a:rPr lang="en-US" altLang="zh-TW" sz="2800" b="1" dirty="0">
                <a:solidFill>
                  <a:srgbClr val="0000FF"/>
                </a:solidFill>
              </a:rPr>
              <a:t>V 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                   </a:t>
            </a:r>
            <a:r>
              <a:rPr lang="en-US" altLang="zh-TW" sz="2800" b="1" dirty="0">
                <a:solidFill>
                  <a:srgbClr val="0000FF"/>
                </a:solidFill>
              </a:rPr>
              <a:t>V</a:t>
            </a:r>
          </a:p>
          <a:p>
            <a:pPr>
              <a:buFont typeface="Wingdings" pitchFamily="2" charset="2"/>
              <a:buNone/>
            </a:pPr>
            <a:r>
              <a:rPr lang="en-US" altLang="zh-TW" sz="2800" b="1" dirty="0">
                <a:solidFill>
                  <a:srgbClr val="0000FF"/>
                </a:solidFill>
              </a:rPr>
              <a:t> 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N   </a:t>
            </a:r>
            <a:r>
              <a:rPr lang="en-US" altLang="zh-TW" sz="2800" b="1" dirty="0">
                <a:solidFill>
                  <a:srgbClr val="0000FF"/>
                </a:solidFill>
              </a:rPr>
              <a:t>V       ADJ 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 </a:t>
            </a:r>
            <a:r>
              <a:rPr lang="en-US" altLang="zh-TW" sz="2800" b="1" dirty="0">
                <a:solidFill>
                  <a:srgbClr val="0000FF"/>
                </a:solidFill>
              </a:rPr>
              <a:t>V      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 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  </a:t>
            </a:r>
            <a:r>
              <a:rPr lang="en-US" altLang="zh-TW" sz="2800" b="1" dirty="0">
                <a:solidFill>
                  <a:srgbClr val="0000FF"/>
                </a:solidFill>
              </a:rPr>
              <a:t>P      V      </a:t>
            </a:r>
            <a:r>
              <a:rPr lang="id-ID" altLang="zh-TW" sz="2800" b="1" dirty="0" smtClean="0">
                <a:solidFill>
                  <a:srgbClr val="0000FF"/>
                </a:solidFill>
              </a:rPr>
              <a:t>  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      </a:t>
            </a:r>
            <a:r>
              <a:rPr lang="en-US" altLang="zh-TW" sz="2800" b="1" dirty="0">
                <a:solidFill>
                  <a:srgbClr val="0000FF"/>
                </a:solidFill>
              </a:rPr>
              <a:t>V      </a:t>
            </a:r>
            <a:r>
              <a:rPr lang="en-US" altLang="zh-TW" sz="2800" b="1" dirty="0" err="1">
                <a:solidFill>
                  <a:srgbClr val="0000FF"/>
                </a:solidFill>
              </a:rPr>
              <a:t>V</a:t>
            </a:r>
            <a:endParaRPr lang="en-US" altLang="zh-TW" sz="2800" b="1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zh-TW" sz="2800" dirty="0"/>
              <a:t>Spoon-feed   white wash   out    live       blow  dry</a:t>
            </a:r>
          </a:p>
          <a:p>
            <a:pPr>
              <a:buFont typeface="Wingdings" pitchFamily="2" charset="2"/>
              <a:buNone/>
            </a:pPr>
            <a:r>
              <a:rPr lang="en-US" altLang="zh-TW" sz="2800" dirty="0"/>
              <a:t>Steam-roller    dry  clean  </a:t>
            </a:r>
            <a:r>
              <a:rPr lang="en-US" altLang="zh-TW" sz="2800" dirty="0" err="1"/>
              <a:t>underestinate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breakdance</a:t>
            </a:r>
            <a:endParaRPr lang="en-US" altLang="zh-TW" sz="2800" dirty="0"/>
          </a:p>
        </p:txBody>
      </p:sp>
      <p:sp>
        <p:nvSpPr>
          <p:cNvPr id="72708" name="AutoShape 4"/>
          <p:cNvSpPr>
            <a:spLocks/>
          </p:cNvSpPr>
          <p:nvPr/>
        </p:nvSpPr>
        <p:spPr bwMode="auto">
          <a:xfrm>
            <a:off x="4067175" y="2133600"/>
            <a:ext cx="287338" cy="1800225"/>
          </a:xfrm>
          <a:prstGeom prst="leftBrace">
            <a:avLst>
              <a:gd name="adj1" fmla="val 5221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2709" name="AutoShape 5"/>
          <p:cNvSpPr>
            <a:spLocks/>
          </p:cNvSpPr>
          <p:nvPr/>
        </p:nvSpPr>
        <p:spPr bwMode="auto">
          <a:xfrm>
            <a:off x="4932363" y="2133600"/>
            <a:ext cx="358775" cy="1800225"/>
          </a:xfrm>
          <a:prstGeom prst="rightBrace">
            <a:avLst>
              <a:gd name="adj1" fmla="val 4181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5651500" y="27813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 flipH="1">
            <a:off x="2195513" y="4365625"/>
            <a:ext cx="14446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2484438" y="4365625"/>
            <a:ext cx="1428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2124075" y="50133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700338" y="50133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 flipH="1">
            <a:off x="3851275" y="4365625"/>
            <a:ext cx="144463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211638" y="4365625"/>
            <a:ext cx="21590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3779838" y="494188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>
            <a:off x="4500563" y="50133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19" name="Line 15"/>
          <p:cNvSpPr>
            <a:spLocks noChangeShapeType="1"/>
          </p:cNvSpPr>
          <p:nvPr/>
        </p:nvSpPr>
        <p:spPr bwMode="auto">
          <a:xfrm flipH="1">
            <a:off x="5651500" y="4365625"/>
            <a:ext cx="144463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>
            <a:off x="6084888" y="4365625"/>
            <a:ext cx="1428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 flipH="1">
            <a:off x="5580063" y="494188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>
            <a:off x="6372225" y="494188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23" name="Line 19"/>
          <p:cNvSpPr>
            <a:spLocks noChangeShapeType="1"/>
          </p:cNvSpPr>
          <p:nvPr/>
        </p:nvSpPr>
        <p:spPr bwMode="auto">
          <a:xfrm flipH="1">
            <a:off x="7812088" y="4365625"/>
            <a:ext cx="144462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>
            <a:off x="8172450" y="4365625"/>
            <a:ext cx="144463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>
            <a:off x="7667625" y="494188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 flipH="1">
            <a:off x="8388350" y="494188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378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Word Formation </vt:lpstr>
      <vt:lpstr>Word formation</vt:lpstr>
      <vt:lpstr>Word Coinage</vt:lpstr>
      <vt:lpstr>English Word Coinage</vt:lpstr>
      <vt:lpstr>1. Compounds</vt:lpstr>
      <vt:lpstr>Note: The meaning of a compound is not always the sum of the meanings of its parts. </vt:lpstr>
      <vt:lpstr>2. Compounding (1)</vt:lpstr>
      <vt:lpstr>2. Compounding (2)</vt:lpstr>
      <vt:lpstr>2. Compounding (3)</vt:lpstr>
      <vt:lpstr>2. Compounding (4)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Formation </dc:title>
  <dc:creator>zaft</dc:creator>
  <cp:lastModifiedBy>zaft</cp:lastModifiedBy>
  <cp:revision>1</cp:revision>
  <dcterms:created xsi:type="dcterms:W3CDTF">2012-11-03T02:46:10Z</dcterms:created>
  <dcterms:modified xsi:type="dcterms:W3CDTF">2012-11-03T02:55:52Z</dcterms:modified>
</cp:coreProperties>
</file>