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470025"/>
          </a:xfrm>
        </p:spPr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08442D-ED28-42EF-B2B0-4EB1BAA50968}" type="datetimeFigureOut">
              <a:rPr lang="zh-CN" altLang="en-US" smtClean="0"/>
              <a:pPr/>
              <a:t>2014/1/17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EF508-107B-4921-AD62-EE3305FC593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955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08442D-ED28-42EF-B2B0-4EB1BAA50968}" type="datetimeFigureOut">
              <a:rPr lang="zh-CN" altLang="en-US" smtClean="0"/>
              <a:pPr/>
              <a:t>2014/1/17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EF508-107B-4921-AD62-EE3305FC593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6439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08442D-ED28-42EF-B2B0-4EB1BAA50968}" type="datetimeFigureOut">
              <a:rPr lang="zh-CN" altLang="en-US" smtClean="0"/>
              <a:pPr/>
              <a:t>2014/1/17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EF508-107B-4921-AD62-EE3305FC593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044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08442D-ED28-42EF-B2B0-4EB1BAA50968}" type="datetimeFigureOut">
              <a:rPr lang="zh-CN" altLang="en-US" smtClean="0"/>
              <a:pPr/>
              <a:t>2014/1/17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EF508-107B-4921-AD62-EE3305FC593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404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08442D-ED28-42EF-B2B0-4EB1BAA50968}" type="datetimeFigureOut">
              <a:rPr lang="zh-CN" altLang="en-US" smtClean="0"/>
              <a:pPr/>
              <a:t>2014/1/17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EF508-107B-4921-AD62-EE3305FC593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235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08442D-ED28-42EF-B2B0-4EB1BAA50968}" type="datetimeFigureOut">
              <a:rPr lang="zh-CN" altLang="en-US" smtClean="0"/>
              <a:pPr/>
              <a:t>2014/1/17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EF508-107B-4921-AD62-EE3305FC593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303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08442D-ED28-42EF-B2B0-4EB1BAA50968}" type="datetimeFigureOut">
              <a:rPr lang="zh-CN" altLang="en-US" smtClean="0"/>
              <a:pPr/>
              <a:t>2014/1/17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EF508-107B-4921-AD62-EE3305FC593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2183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08442D-ED28-42EF-B2B0-4EB1BAA50968}" type="datetimeFigureOut">
              <a:rPr lang="zh-CN" altLang="en-US" smtClean="0"/>
              <a:pPr/>
              <a:t>2014/1/17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EF508-107B-4921-AD62-EE3305FC593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4511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08442D-ED28-42EF-B2B0-4EB1BAA50968}" type="datetimeFigureOut">
              <a:rPr lang="zh-CN" altLang="en-US" smtClean="0"/>
              <a:pPr/>
              <a:t>2014/1/17</a:t>
            </a:fld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EF508-107B-4921-AD62-EE3305FC593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322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08442D-ED28-42EF-B2B0-4EB1BAA50968}" type="datetimeFigureOut">
              <a:rPr lang="zh-CN" altLang="en-US" smtClean="0"/>
              <a:pPr/>
              <a:t>2014/1/17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EF508-107B-4921-AD62-EE3305FC593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4749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08442D-ED28-42EF-B2B0-4EB1BAA50968}" type="datetimeFigureOut">
              <a:rPr lang="zh-CN" altLang="en-US" smtClean="0"/>
              <a:pPr/>
              <a:t>2014/1/17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EF508-107B-4921-AD62-EE3305FC593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7162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  <a:endParaRPr lang="zh-CN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9C08442D-ED28-42EF-B2B0-4EB1BAA50968}" type="datetimeFigureOut">
              <a:rPr lang="zh-CN" altLang="en-US" smtClean="0"/>
              <a:pPr/>
              <a:t>2014/1/17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9BEF508-107B-4921-AD62-EE3305FC593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00B05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B050"/>
          </a:solidFill>
          <a:latin typeface="Calibri" pitchFamily="34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B050"/>
          </a:solidFill>
          <a:latin typeface="Calibri" pitchFamily="34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B050"/>
          </a:solidFill>
          <a:latin typeface="Calibri" pitchFamily="34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B050"/>
          </a:solidFill>
          <a:latin typeface="Calibri" pitchFamily="34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B050"/>
          </a:solidFill>
          <a:latin typeface="Calibri" pitchFamily="34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B050"/>
          </a:solidFill>
          <a:latin typeface="Calibri" pitchFamily="34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B050"/>
          </a:solidFill>
          <a:latin typeface="Calibri" pitchFamily="34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B050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Victorian Age (</a:t>
            </a:r>
            <a:r>
              <a:rPr lang="en-US" sz="4800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1830-90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)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49768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Novelists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Charles Dickens </a:t>
            </a:r>
          </a:p>
          <a:p>
            <a:pPr marL="0" indent="0">
              <a:buNone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Features in his novels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Their popularity (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hasty and ill-considered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work, 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crudity of plot,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unreality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of characters,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looseness of style, the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pernicious habit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of issuing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the stories in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parts/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strong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a-temptation,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rich and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enduring.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His interest in social reform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His Imagination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His humor and Pathos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Mannerism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284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His works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>
                <a:latin typeface="Aharoni" pitchFamily="2" charset="-79"/>
                <a:cs typeface="Aharoni" pitchFamily="2" charset="-79"/>
              </a:rPr>
              <a:t>The Pickwick </a:t>
            </a:r>
            <a:r>
              <a:rPr lang="en-US" i="1" dirty="0" smtClean="0">
                <a:latin typeface="Aharoni" pitchFamily="2" charset="-79"/>
                <a:cs typeface="Aharoni" pitchFamily="2" charset="-79"/>
              </a:rPr>
              <a:t>Papers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(1836)</a:t>
            </a:r>
          </a:p>
          <a:p>
            <a:r>
              <a:rPr lang="en-US" i="1" dirty="0">
                <a:latin typeface="Aharoni" pitchFamily="2" charset="-79"/>
                <a:cs typeface="Aharoni" pitchFamily="2" charset="-79"/>
              </a:rPr>
              <a:t>Oliver Twist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(1837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)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American Notes (1842)</a:t>
            </a:r>
          </a:p>
          <a:p>
            <a:r>
              <a:rPr lang="en-US" i="1" dirty="0">
                <a:latin typeface="Aharoni" pitchFamily="2" charset="-79"/>
                <a:cs typeface="Aharoni" pitchFamily="2" charset="-79"/>
              </a:rPr>
              <a:t>Martin </a:t>
            </a:r>
            <a:r>
              <a:rPr lang="en-US" i="1" dirty="0" err="1">
                <a:latin typeface="Aharoni" pitchFamily="2" charset="-79"/>
                <a:cs typeface="Aharoni" pitchFamily="2" charset="-79"/>
              </a:rPr>
              <a:t>Chuzzle</a:t>
            </a:r>
            <a:r>
              <a:rPr lang="en-US" i="1" dirty="0">
                <a:latin typeface="Aharoni" pitchFamily="2" charset="-79"/>
                <a:cs typeface="Aharoni" pitchFamily="2" charset="-79"/>
              </a:rPr>
              <a:t>- wit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(1843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)</a:t>
            </a:r>
          </a:p>
          <a:p>
            <a:r>
              <a:rPr lang="en-US" i="1" dirty="0">
                <a:latin typeface="Aharoni" pitchFamily="2" charset="-79"/>
                <a:cs typeface="Aharoni" pitchFamily="2" charset="-79"/>
              </a:rPr>
              <a:t>Bleak House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(1852) and </a:t>
            </a:r>
            <a:r>
              <a:rPr lang="en-US" i="1" dirty="0">
                <a:latin typeface="Aharoni" pitchFamily="2" charset="-79"/>
                <a:cs typeface="Aharoni" pitchFamily="2" charset="-79"/>
              </a:rPr>
              <a:t>Hard Times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(1854) were written for his</a:t>
            </a:r>
          </a:p>
          <a:p>
            <a:r>
              <a:rPr lang="en-US" i="1" dirty="0">
                <a:latin typeface="Aharoni" pitchFamily="2" charset="-79"/>
                <a:cs typeface="Aharoni" pitchFamily="2" charset="-79"/>
              </a:rPr>
              <a:t>Household Words; Little </a:t>
            </a:r>
            <a:r>
              <a:rPr lang="en-US" i="1" dirty="0" err="1">
                <a:latin typeface="Aharoni" pitchFamily="2" charset="-79"/>
                <a:cs typeface="Aharoni" pitchFamily="2" charset="-79"/>
              </a:rPr>
              <a:t>Dorrit</a:t>
            </a:r>
            <a:r>
              <a:rPr lang="en-US" i="1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(1855) appeared in monthly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parts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i="1" dirty="0">
                <a:latin typeface="Aharoni" pitchFamily="2" charset="-79"/>
                <a:cs typeface="Aharoni" pitchFamily="2" charset="-79"/>
              </a:rPr>
              <a:t>A Tale of </a:t>
            </a:r>
            <a:r>
              <a:rPr lang="en-US" i="1" dirty="0" smtClean="0">
                <a:latin typeface="Aharoni" pitchFamily="2" charset="-79"/>
                <a:cs typeface="Aharoni" pitchFamily="2" charset="-79"/>
              </a:rPr>
              <a:t>Two Cities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en-US" i="1" dirty="0" smtClean="0">
                <a:latin typeface="Aharoni" pitchFamily="2" charset="-79"/>
                <a:cs typeface="Aharoni" pitchFamily="2" charset="-79"/>
              </a:rPr>
              <a:t>18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59), </a:t>
            </a:r>
            <a:r>
              <a:rPr lang="en-US" i="1" dirty="0" smtClean="0">
                <a:latin typeface="Aharoni" pitchFamily="2" charset="-79"/>
                <a:cs typeface="Aharoni" pitchFamily="2" charset="-79"/>
              </a:rPr>
              <a:t>Great </a:t>
            </a:r>
            <a:r>
              <a:rPr lang="en-US" i="1" dirty="0">
                <a:latin typeface="Aharoni" pitchFamily="2" charset="-79"/>
                <a:cs typeface="Aharoni" pitchFamily="2" charset="-79"/>
              </a:rPr>
              <a:t>Expectations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(1860) were for </a:t>
            </a:r>
            <a:r>
              <a:rPr lang="en-US" i="1" dirty="0">
                <a:latin typeface="Aharoni" pitchFamily="2" charset="-79"/>
                <a:cs typeface="Aharoni" pitchFamily="2" charset="-79"/>
              </a:rPr>
              <a:t>All the Year </a:t>
            </a:r>
            <a:r>
              <a:rPr lang="en-US" i="1" dirty="0" smtClean="0">
                <a:latin typeface="Aharoni" pitchFamily="2" charset="-79"/>
                <a:cs typeface="Aharoni" pitchFamily="2" charset="-79"/>
              </a:rPr>
              <a:t>Round</a:t>
            </a:r>
          </a:p>
          <a:p>
            <a:r>
              <a:rPr lang="en-US" i="1" dirty="0" smtClean="0">
                <a:latin typeface="Aharoni" pitchFamily="2" charset="-79"/>
                <a:cs typeface="Aharoni" pitchFamily="2" charset="-79"/>
              </a:rPr>
              <a:t>Our </a:t>
            </a:r>
            <a:r>
              <a:rPr lang="en-US" i="1" dirty="0">
                <a:latin typeface="Aharoni" pitchFamily="2" charset="-79"/>
                <a:cs typeface="Aharoni" pitchFamily="2" charset="-79"/>
              </a:rPr>
              <a:t>Mutual Friend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(1864)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60441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WILLIAM MAKEPE ACE THACKERAY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Their reputation</a:t>
            </a:r>
          </a:p>
          <a:p>
            <a:r>
              <a:rPr lang="en-US" i="1" dirty="0">
                <a:latin typeface="Aharoni" pitchFamily="2" charset="-79"/>
                <a:cs typeface="Aharoni" pitchFamily="2" charset="-79"/>
              </a:rPr>
              <a:t>His </a:t>
            </a:r>
            <a:r>
              <a:rPr lang="en-US" i="1" dirty="0" smtClean="0">
                <a:latin typeface="Aharoni" pitchFamily="2" charset="-79"/>
                <a:cs typeface="Aharoni" pitchFamily="2" charset="-79"/>
              </a:rPr>
              <a:t>Method (the characters are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rogues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and most of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his virtuous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folk are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fools)</a:t>
            </a:r>
          </a:p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Humour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and pathos (satire and sarcasm)</a:t>
            </a:r>
          </a:p>
          <a:p>
            <a:pPr algn="just"/>
            <a:r>
              <a:rPr lang="en-US" dirty="0" smtClean="0">
                <a:latin typeface="Aharoni" pitchFamily="2" charset="-79"/>
                <a:cs typeface="Aharoni" pitchFamily="2" charset="-79"/>
              </a:rPr>
              <a:t>His style (effortless,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flexible to an extraordinary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degree)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10585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His works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haroni" pitchFamily="2" charset="-79"/>
                <a:cs typeface="Aharoni" pitchFamily="2" charset="-79"/>
              </a:rPr>
              <a:t>The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Yellowplush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Correspondence (1837-38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)</a:t>
            </a:r>
          </a:p>
          <a:p>
            <a:r>
              <a:rPr lang="en-US" dirty="0">
                <a:latin typeface="Aharoni" pitchFamily="2" charset="-79"/>
                <a:cs typeface="Aharoni" pitchFamily="2" charset="-79"/>
              </a:rPr>
              <a:t>The Book of Snobs (1849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)</a:t>
            </a:r>
          </a:p>
          <a:p>
            <a:r>
              <a:rPr lang="en-US" dirty="0">
                <a:latin typeface="Aharoni" pitchFamily="2" charset="-79"/>
                <a:cs typeface="Aharoni" pitchFamily="2" charset="-79"/>
              </a:rPr>
              <a:t>Memoirs of Barry Lyndon (1844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)</a:t>
            </a:r>
          </a:p>
          <a:p>
            <a:r>
              <a:rPr lang="en-US" dirty="0">
                <a:latin typeface="Aharoni" pitchFamily="2" charset="-79"/>
                <a:cs typeface="Aharoni" pitchFamily="2" charset="-79"/>
              </a:rPr>
              <a:t>Fair (1847-48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)</a:t>
            </a:r>
          </a:p>
          <a:p>
            <a:r>
              <a:rPr lang="en-US" dirty="0">
                <a:latin typeface="Aharoni" pitchFamily="2" charset="-79"/>
                <a:cs typeface="Aharoni" pitchFamily="2" charset="-79"/>
              </a:rPr>
              <a:t>The History of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Pendennis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(1848-50)</a:t>
            </a:r>
          </a:p>
        </p:txBody>
      </p:sp>
    </p:spTree>
    <p:extLst>
      <p:ext uri="{BB962C8B-B14F-4D97-AF65-F5344CB8AC3E}">
        <p14:creationId xmlns:p14="http://schemas.microsoft.com/office/powerpoint/2010/main" val="2657950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The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Brontes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en-US" dirty="0">
                <a:latin typeface="Aharoni" pitchFamily="2" charset="-79"/>
                <a:cs typeface="Aharoni" pitchFamily="2" charset="-79"/>
              </a:rPr>
              <a:t>Charlotte (1816-55), Emily (1818-48), and Anne (1820-49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)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Charlotte - </a:t>
            </a:r>
            <a:r>
              <a:rPr lang="en-US" i="1" dirty="0">
                <a:latin typeface="Aharoni" pitchFamily="2" charset="-79"/>
                <a:cs typeface="Aharoni" pitchFamily="2" charset="-79"/>
              </a:rPr>
              <a:t>Jane </a:t>
            </a:r>
            <a:r>
              <a:rPr lang="en-US" i="1" dirty="0" smtClean="0">
                <a:latin typeface="Aharoni" pitchFamily="2" charset="-79"/>
                <a:cs typeface="Aharoni" pitchFamily="2" charset="-79"/>
              </a:rPr>
              <a:t>Eyre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(1847), </a:t>
            </a:r>
            <a:r>
              <a:rPr lang="en-US" i="1" dirty="0">
                <a:latin typeface="Aharoni" pitchFamily="2" charset="-79"/>
                <a:cs typeface="Aharoni" pitchFamily="2" charset="-79"/>
              </a:rPr>
              <a:t>Shirley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(1849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)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Emily- </a:t>
            </a:r>
            <a:r>
              <a:rPr lang="en-US" i="1" dirty="0">
                <a:latin typeface="Aharoni" pitchFamily="2" charset="-79"/>
                <a:cs typeface="Aharoni" pitchFamily="2" charset="-79"/>
              </a:rPr>
              <a:t>Wuthering Heights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(1847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)</a:t>
            </a:r>
          </a:p>
          <a:p>
            <a:pPr>
              <a:buBlip>
                <a:blip r:embed="rId2"/>
              </a:buBlip>
            </a:pPr>
            <a:r>
              <a:rPr lang="en-US" b="1" dirty="0">
                <a:latin typeface="Aharoni" pitchFamily="2" charset="-79"/>
                <a:cs typeface="Aharoni" pitchFamily="2" charset="-79"/>
              </a:rPr>
              <a:t>Anne </a:t>
            </a:r>
            <a:r>
              <a:rPr lang="en-US" b="1" dirty="0" smtClean="0">
                <a:latin typeface="Aharoni" pitchFamily="2" charset="-79"/>
                <a:cs typeface="Aharoni" pitchFamily="2" charset="-79"/>
              </a:rPr>
              <a:t>Bronte-</a:t>
            </a:r>
            <a:r>
              <a:rPr lang="en-US" i="1" dirty="0">
                <a:latin typeface="Aharoni" pitchFamily="2" charset="-79"/>
                <a:cs typeface="Aharoni" pitchFamily="2" charset="-79"/>
              </a:rPr>
              <a:t> Agnes Grey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(1847) and </a:t>
            </a:r>
            <a:r>
              <a:rPr lang="en-US" i="1" dirty="0">
                <a:latin typeface="Aharoni" pitchFamily="2" charset="-79"/>
                <a:cs typeface="Aharoni" pitchFamily="2" charset="-79"/>
              </a:rPr>
              <a:t>The Tenant of </a:t>
            </a:r>
            <a:r>
              <a:rPr lang="en-US" i="1" dirty="0" err="1">
                <a:latin typeface="Aharoni" pitchFamily="2" charset="-79"/>
                <a:cs typeface="Aharoni" pitchFamily="2" charset="-79"/>
              </a:rPr>
              <a:t>Wildfell</a:t>
            </a:r>
            <a:r>
              <a:rPr lang="en-US" i="1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i="1" dirty="0" smtClean="0">
                <a:latin typeface="Aharoni" pitchFamily="2" charset="-79"/>
                <a:cs typeface="Aharoni" pitchFamily="2" charset="-79"/>
              </a:rPr>
              <a:t>Hall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(1848)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25011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Place in History 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The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pioneers in fiction of that aspect of the romantic movement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which concerned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itself with the baring of the human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soul.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Painted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the sufferings of an individual personality, and presented a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new conception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of the heroine as a woman of vital strength and passionate feelings</a:t>
            </a:r>
          </a:p>
        </p:txBody>
      </p:sp>
    </p:spTree>
    <p:extLst>
      <p:ext uri="{BB962C8B-B14F-4D97-AF65-F5344CB8AC3E}">
        <p14:creationId xmlns:p14="http://schemas.microsoft.com/office/powerpoint/2010/main" val="1969138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Other Novelists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Blip>
                <a:blip r:embed="rId2"/>
              </a:buBlip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George Elliot-</a:t>
            </a:r>
            <a:r>
              <a:rPr lang="en-US" i="1" dirty="0" smtClean="0">
                <a:latin typeface="Aharoni" pitchFamily="2" charset="-79"/>
                <a:cs typeface="Aharoni" pitchFamily="2" charset="-79"/>
              </a:rPr>
              <a:t>Adam </a:t>
            </a:r>
            <a:r>
              <a:rPr lang="en-US" i="1" dirty="0">
                <a:latin typeface="Aharoni" pitchFamily="2" charset="-79"/>
                <a:cs typeface="Aharoni" pitchFamily="2" charset="-79"/>
              </a:rPr>
              <a:t>Bede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(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1859), </a:t>
            </a:r>
            <a:r>
              <a:rPr lang="en-US" i="1" dirty="0" smtClean="0">
                <a:latin typeface="Aharoni" pitchFamily="2" charset="-79"/>
                <a:cs typeface="Aharoni" pitchFamily="2" charset="-79"/>
              </a:rPr>
              <a:t>The </a:t>
            </a:r>
            <a:r>
              <a:rPr lang="en-US" i="1" dirty="0">
                <a:latin typeface="Aharoni" pitchFamily="2" charset="-79"/>
                <a:cs typeface="Aharoni" pitchFamily="2" charset="-79"/>
              </a:rPr>
              <a:t>Mill on </a:t>
            </a:r>
            <a:r>
              <a:rPr lang="en-US" i="1" dirty="0" smtClean="0">
                <a:latin typeface="Aharoni" pitchFamily="2" charset="-79"/>
                <a:cs typeface="Aharoni" pitchFamily="2" charset="-79"/>
              </a:rPr>
              <a:t>the </a:t>
            </a:r>
            <a:r>
              <a:rPr lang="en-US" i="1" dirty="0" err="1" smtClean="0">
                <a:latin typeface="Aharoni" pitchFamily="2" charset="-79"/>
                <a:cs typeface="Aharoni" pitchFamily="2" charset="-79"/>
              </a:rPr>
              <a:t>Flos</a:t>
            </a:r>
            <a:r>
              <a:rPr lang="en-US" i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(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1860)-the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partly autobiographical story of Maggie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and Torn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Tulliver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, </a:t>
            </a:r>
            <a:r>
              <a:rPr lang="en-US" i="1" dirty="0" err="1" smtClean="0">
                <a:latin typeface="Aharoni" pitchFamily="2" charset="-79"/>
                <a:cs typeface="Aharoni" pitchFamily="2" charset="-79"/>
              </a:rPr>
              <a:t>Romola</a:t>
            </a:r>
            <a:r>
              <a:rPr lang="en-US" i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(1863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).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Sense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of the tragedy of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life, Low classes of society</a:t>
            </a:r>
          </a:p>
          <a:p>
            <a:pPr>
              <a:buBlip>
                <a:blip r:embed="rId2"/>
              </a:buBlip>
            </a:pPr>
            <a:r>
              <a:rPr lang="en-US" dirty="0">
                <a:latin typeface="Aharoni" pitchFamily="2" charset="-79"/>
                <a:cs typeface="Aharoni" pitchFamily="2" charset="-79"/>
              </a:rPr>
              <a:t>concern with the problems of the human personality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and its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relationship with forces outside itself, her interest in detailed psychological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analysis of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the realms of the inner consciousness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230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MISCELLANEOUS PROSE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Blip>
                <a:blip r:embed="rId2"/>
              </a:buBlip>
            </a:pPr>
            <a:r>
              <a:rPr lang="en-US" b="1" dirty="0">
                <a:latin typeface="Andalus" pitchFamily="18" charset="-78"/>
                <a:cs typeface="Andalus" pitchFamily="18" charset="-78"/>
              </a:rPr>
              <a:t>Ralph Waldo Emerson (1803-82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)-American Men of letters-periodical literature-</a:t>
            </a:r>
            <a:endParaRPr lang="en-US" i="1" dirty="0" smtClean="0">
              <a:latin typeface="Andalus" pitchFamily="18" charset="-78"/>
              <a:cs typeface="Andalus" pitchFamily="18" charset="-78"/>
            </a:endParaRPr>
          </a:p>
          <a:p>
            <a:pPr>
              <a:buBlip>
                <a:blip r:embed="rId2"/>
              </a:buBlip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Walter Horatio Pater (1839-94)-</a:t>
            </a:r>
            <a:r>
              <a:rPr lang="en-US" i="1" dirty="0" smtClean="0">
                <a:latin typeface="Andalus" pitchFamily="18" charset="-78"/>
                <a:cs typeface="Andalus" pitchFamily="18" charset="-78"/>
              </a:rPr>
              <a:t>Studies in the History of the Renaissance (essay), Imaginary Portraits, Appreciations.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The historians-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Alexander William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Kinglake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(1809-91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),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John Richard Green (1837-83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)-Short history of English people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The scientists- Charles Robert Darwin,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Thomas Henry Huxley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5199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Historical Background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The era of peace 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Material Developments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Intellectual Developments </a:t>
            </a:r>
          </a:p>
          <a:p>
            <a:pPr>
              <a:buFont typeface="Wingdings" pitchFamily="2" charset="2"/>
              <a:buChar char="ü"/>
            </a:pPr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50090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Literature Features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Its Morality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The revolt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Intellectual Development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The New Education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International Influences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The achievement of the Age</a:t>
            </a:r>
          </a:p>
          <a:p>
            <a:pPr>
              <a:buFont typeface="Wingdings" pitchFamily="2" charset="2"/>
              <a:buChar char="ü"/>
            </a:pP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5650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Literary Devices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>
              <a:buBlip>
                <a:blip r:embed="rId2"/>
              </a:buBlip>
            </a:pPr>
            <a:r>
              <a:rPr lang="en-US" b="1" dirty="0">
                <a:latin typeface="Andalus" pitchFamily="18" charset="-78"/>
                <a:cs typeface="Andalus" pitchFamily="18" charset="-78"/>
              </a:rPr>
              <a:t>ALFRED, LORD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TENNYSON</a:t>
            </a:r>
          </a:p>
          <a:p>
            <a:pPr>
              <a:buBlip>
                <a:blip r:embed="rId2"/>
              </a:buBlip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Poetry</a:t>
            </a:r>
          </a:p>
          <a:p>
            <a:pPr>
              <a:buBlip>
                <a:blip r:embed="rId3"/>
              </a:buBlip>
            </a:pPr>
            <a:r>
              <a:rPr lang="en-US" b="1" i="1" dirty="0">
                <a:latin typeface="Andalus" pitchFamily="18" charset="-78"/>
                <a:cs typeface="Andalus" pitchFamily="18" charset="-78"/>
              </a:rPr>
              <a:t>His Choice of </a:t>
            </a:r>
            <a:r>
              <a:rPr lang="en-US" b="1" i="1" dirty="0" smtClean="0">
                <a:latin typeface="Andalus" pitchFamily="18" charset="-78"/>
                <a:cs typeface="Andalus" pitchFamily="18" charset="-78"/>
              </a:rPr>
              <a:t>Subject</a:t>
            </a:r>
          </a:p>
          <a:p>
            <a:pPr>
              <a:buBlip>
                <a:blip r:embed="rId3"/>
              </a:buBlip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His craftsmanship</a:t>
            </a:r>
          </a:p>
          <a:p>
            <a:pPr>
              <a:buBlip>
                <a:blip r:embed="rId3"/>
              </a:buBlip>
            </a:pPr>
            <a:r>
              <a:rPr lang="en-US" b="1" dirty="0">
                <a:latin typeface="Andalus" pitchFamily="18" charset="-78"/>
                <a:cs typeface="Andalus" pitchFamily="18" charset="-78"/>
              </a:rPr>
              <a:t>His pictorial </a:t>
            </a:r>
            <a:r>
              <a:rPr lang="en-US" b="1" i="1" dirty="0" smtClean="0">
                <a:latin typeface="Andalus" pitchFamily="18" charset="-78"/>
                <a:cs typeface="Andalus" pitchFamily="18" charset="-78"/>
              </a:rPr>
              <a:t>Quality</a:t>
            </a:r>
          </a:p>
          <a:p>
            <a:pPr>
              <a:buBlip>
                <a:blip r:embed="rId3"/>
              </a:buBlip>
            </a:pPr>
            <a:r>
              <a:rPr lang="en-US" b="1" dirty="0">
                <a:latin typeface="Andalus" pitchFamily="18" charset="-78"/>
                <a:cs typeface="Andalus" pitchFamily="18" charset="-78"/>
              </a:rPr>
              <a:t>Tennyson's </a:t>
            </a:r>
            <a:r>
              <a:rPr lang="en-US" b="1" i="1" dirty="0">
                <a:latin typeface="Andalus" pitchFamily="18" charset="-78"/>
                <a:cs typeface="Andalus" pitchFamily="18" charset="-78"/>
              </a:rPr>
              <a:t>lyrical </a:t>
            </a:r>
            <a:r>
              <a:rPr lang="en-US" b="1" i="1" dirty="0" smtClean="0">
                <a:latin typeface="Andalus" pitchFamily="18" charset="-78"/>
                <a:cs typeface="Andalus" pitchFamily="18" charset="-78"/>
              </a:rPr>
              <a:t>quality</a:t>
            </a:r>
          </a:p>
          <a:p>
            <a:pPr>
              <a:buBlip>
                <a:blip r:embed="rId3"/>
              </a:buBlip>
            </a:pPr>
            <a:r>
              <a:rPr lang="en-US" b="1" dirty="0">
                <a:latin typeface="Andalus" pitchFamily="18" charset="-78"/>
                <a:cs typeface="Andalus" pitchFamily="18" charset="-78"/>
              </a:rPr>
              <a:t>heavy with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imagery</a:t>
            </a:r>
          </a:p>
          <a:p>
            <a:pPr>
              <a:buBlip>
                <a:blip r:embed="rId2"/>
              </a:buBlip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Historical Plays</a:t>
            </a:r>
          </a:p>
          <a:p>
            <a:pPr>
              <a:buBlip>
                <a:blip r:embed="rId3"/>
              </a:buBlip>
            </a:pPr>
            <a:r>
              <a:rPr lang="en-US" b="1" i="1" dirty="0" err="1" smtClean="0">
                <a:latin typeface="Andalus" pitchFamily="18" charset="-78"/>
                <a:cs typeface="Andalus" pitchFamily="18" charset="-78"/>
              </a:rPr>
              <a:t>Quegn</a:t>
            </a:r>
            <a:r>
              <a:rPr lang="en-US" b="1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i="1" dirty="0">
                <a:latin typeface="Andalus" pitchFamily="18" charset="-78"/>
                <a:cs typeface="Andalus" pitchFamily="18" charset="-78"/>
              </a:rPr>
              <a:t>Mary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(1875), </a:t>
            </a:r>
            <a:r>
              <a:rPr lang="en-US" b="1" i="1" dirty="0">
                <a:latin typeface="Andalus" pitchFamily="18" charset="-78"/>
                <a:cs typeface="Andalus" pitchFamily="18" charset="-78"/>
              </a:rPr>
              <a:t>Harold (1876).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and </a:t>
            </a:r>
            <a:r>
              <a:rPr lang="en-US" b="1" i="1" dirty="0">
                <a:latin typeface="Andalus" pitchFamily="18" charset="-78"/>
                <a:cs typeface="Andalus" pitchFamily="18" charset="-78"/>
              </a:rPr>
              <a:t>Becket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(1884)</a:t>
            </a:r>
          </a:p>
        </p:txBody>
      </p:sp>
    </p:spTree>
    <p:extLst>
      <p:ext uri="{BB962C8B-B14F-4D97-AF65-F5344CB8AC3E}">
        <p14:creationId xmlns:p14="http://schemas.microsoft.com/office/powerpoint/2010/main" val="3627815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6294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i="1" dirty="0">
                <a:latin typeface="Aharoni" pitchFamily="2" charset="-79"/>
                <a:cs typeface="Aharoni" pitchFamily="2" charset="-79"/>
              </a:rPr>
              <a:t>Break, break, </a:t>
            </a:r>
            <a:r>
              <a:rPr lang="en-US" sz="4400" i="1" dirty="0" smtClean="0">
                <a:latin typeface="Aharoni" pitchFamily="2" charset="-79"/>
                <a:cs typeface="Aharoni" pitchFamily="2" charset="-79"/>
              </a:rPr>
              <a:t>break</a:t>
            </a:r>
          </a:p>
          <a:p>
            <a:pPr marL="0" indent="0">
              <a:buNone/>
            </a:pPr>
            <a:r>
              <a:rPr lang="en-US" sz="4400" dirty="0">
                <a:latin typeface="Aharoni" pitchFamily="2" charset="-79"/>
                <a:cs typeface="Aharoni" pitchFamily="2" charset="-79"/>
              </a:rPr>
              <a:t>Break, break, break,</a:t>
            </a:r>
          </a:p>
          <a:p>
            <a:pPr marL="0" indent="0">
              <a:buNone/>
            </a:pPr>
            <a:r>
              <a:rPr lang="en-US" sz="4400" dirty="0">
                <a:latin typeface="Aharoni" pitchFamily="2" charset="-79"/>
                <a:cs typeface="Aharoni" pitchFamily="2" charset="-79"/>
              </a:rPr>
              <a:t>On thy cold gray stones, O Seal</a:t>
            </a:r>
          </a:p>
          <a:p>
            <a:pPr marL="0" indent="0">
              <a:buNone/>
            </a:pPr>
            <a:r>
              <a:rPr lang="en-US" sz="4400" dirty="0">
                <a:latin typeface="Aharoni" pitchFamily="2" charset="-79"/>
                <a:cs typeface="Aharoni" pitchFamily="2" charset="-79"/>
              </a:rPr>
              <a:t>And I would that my tongue could utter</a:t>
            </a:r>
          </a:p>
          <a:p>
            <a:pPr marL="0" indent="0">
              <a:buNone/>
            </a:pPr>
            <a:r>
              <a:rPr lang="en-US" sz="4400" dirty="0">
                <a:latin typeface="Aharoni" pitchFamily="2" charset="-79"/>
                <a:cs typeface="Aharoni" pitchFamily="2" charset="-79"/>
              </a:rPr>
              <a:t>The thoughts me.</a:t>
            </a:r>
          </a:p>
          <a:p>
            <a:pPr marL="0" indent="0" algn="r">
              <a:buNone/>
            </a:pPr>
            <a:r>
              <a:rPr lang="en-US" sz="4400" dirty="0">
                <a:latin typeface="Aharoni" pitchFamily="2" charset="-79"/>
                <a:cs typeface="Aharoni" pitchFamily="2" charset="-79"/>
              </a:rPr>
              <a:t>O well for the fisherman's boy,</a:t>
            </a:r>
          </a:p>
          <a:p>
            <a:pPr marL="0" indent="0" algn="r">
              <a:buNone/>
            </a:pPr>
            <a:r>
              <a:rPr lang="en-US" sz="4400" dirty="0">
                <a:latin typeface="Aharoni" pitchFamily="2" charset="-79"/>
                <a:cs typeface="Aharoni" pitchFamily="2" charset="-79"/>
              </a:rPr>
              <a:t>That he shouts with his sister at play !</a:t>
            </a:r>
          </a:p>
          <a:p>
            <a:pPr marL="0" indent="0" algn="r">
              <a:buNone/>
            </a:pPr>
            <a:r>
              <a:rPr lang="en-US" sz="4400" dirty="0">
                <a:latin typeface="Aharoni" pitchFamily="2" charset="-79"/>
                <a:cs typeface="Aharoni" pitchFamily="2" charset="-79"/>
              </a:rPr>
              <a:t>O well for the sailor lad,</a:t>
            </a:r>
          </a:p>
          <a:p>
            <a:pPr marL="0" indent="0" algn="r">
              <a:buNone/>
            </a:pPr>
            <a:r>
              <a:rPr lang="en-US" sz="4400" dirty="0">
                <a:latin typeface="Aharoni" pitchFamily="2" charset="-79"/>
                <a:cs typeface="Aharoni" pitchFamily="2" charset="-79"/>
              </a:rPr>
              <a:t>That he sings in his boat on the bay!</a:t>
            </a:r>
          </a:p>
          <a:p>
            <a:pPr marL="0" indent="0">
              <a:buNone/>
            </a:pPr>
            <a:r>
              <a:rPr lang="en-US" sz="4400" dirty="0">
                <a:latin typeface="Aharoni" pitchFamily="2" charset="-79"/>
                <a:cs typeface="Aharoni" pitchFamily="2" charset="-79"/>
              </a:rPr>
              <a:t>And the stately ships go on</a:t>
            </a:r>
          </a:p>
          <a:p>
            <a:pPr marL="0" indent="0">
              <a:buNone/>
            </a:pPr>
            <a:r>
              <a:rPr lang="en-US" sz="4400" dirty="0">
                <a:latin typeface="Aharoni" pitchFamily="2" charset="-79"/>
                <a:cs typeface="Aharoni" pitchFamily="2" charset="-79"/>
              </a:rPr>
              <a:t>To their haven under the hill;</a:t>
            </a:r>
          </a:p>
          <a:p>
            <a:pPr marL="0" indent="0">
              <a:buNone/>
            </a:pPr>
            <a:r>
              <a:rPr lang="en-US" sz="4400" dirty="0">
                <a:latin typeface="Aharoni" pitchFamily="2" charset="-79"/>
                <a:cs typeface="Aharoni" pitchFamily="2" charset="-79"/>
              </a:rPr>
              <a:t>But O for the touch of a vanished hand,</a:t>
            </a:r>
          </a:p>
          <a:p>
            <a:pPr marL="0" indent="0">
              <a:buNone/>
            </a:pPr>
            <a:r>
              <a:rPr lang="en-US" sz="4400" dirty="0">
                <a:latin typeface="Aharoni" pitchFamily="2" charset="-79"/>
                <a:cs typeface="Aharoni" pitchFamily="2" charset="-79"/>
              </a:rPr>
              <a:t>And the sound of a voice that is still I</a:t>
            </a:r>
          </a:p>
          <a:p>
            <a:pPr marL="0" indent="0" algn="r">
              <a:buNone/>
            </a:pPr>
            <a:r>
              <a:rPr lang="en-US" sz="4400" dirty="0">
                <a:latin typeface="Aharoni" pitchFamily="2" charset="-79"/>
                <a:cs typeface="Aharoni" pitchFamily="2" charset="-79"/>
              </a:rPr>
              <a:t>Break, break, break,</a:t>
            </a:r>
          </a:p>
          <a:p>
            <a:pPr marL="0" indent="0" algn="r">
              <a:buNone/>
            </a:pPr>
            <a:r>
              <a:rPr lang="en-US" sz="4400" dirty="0">
                <a:latin typeface="Aharoni" pitchFamily="2" charset="-79"/>
                <a:cs typeface="Aharoni" pitchFamily="2" charset="-79"/>
              </a:rPr>
              <a:t>At the foot of thy crags, O Seal But the tender grace of a day that is dead</a:t>
            </a:r>
          </a:p>
          <a:p>
            <a:pPr marL="0" indent="0" algn="r">
              <a:buNone/>
            </a:pPr>
            <a:r>
              <a:rPr lang="en-US" sz="4400" dirty="0">
                <a:latin typeface="Aharoni" pitchFamily="2" charset="-79"/>
                <a:cs typeface="Aharoni" pitchFamily="2" charset="-79"/>
              </a:rPr>
              <a:t>Will never come back to me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3512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Robert Browning : Literary Features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Choice of subjects (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philosophical or religious, love, and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lighter themes)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Style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haroni" pitchFamily="2" charset="-79"/>
                <a:cs typeface="Aharoni" pitchFamily="2" charset="-79"/>
              </a:rPr>
              <a:t>bewildering mental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acrobatics, harsh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rhythm and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vocabulary , noble dignity,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verbal music as good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as anything produced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by that master of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melody.</a:t>
            </a:r>
          </a:p>
          <a:p>
            <a:pPr marL="457200" lvl="1" indent="-457200">
              <a:buBlip>
                <a:blip r:embed="rId2"/>
              </a:buBlip>
            </a:pP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Descriptive power</a:t>
            </a:r>
          </a:p>
        </p:txBody>
      </p:sp>
    </p:spTree>
    <p:extLst>
      <p:ext uri="{BB962C8B-B14F-4D97-AF65-F5344CB8AC3E}">
        <p14:creationId xmlns:p14="http://schemas.microsoft.com/office/powerpoint/2010/main" val="2973674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His works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1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Paracelsus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(1835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), blank verse, charming lyrics</a:t>
            </a:r>
          </a:p>
          <a:p>
            <a:pPr marL="0" indent="0">
              <a:buNone/>
            </a:pPr>
            <a:r>
              <a:rPr lang="en-US" sz="2400" dirty="0">
                <a:latin typeface="Aharoni" pitchFamily="2" charset="-79"/>
                <a:cs typeface="Aharoni" pitchFamily="2" charset="-79"/>
              </a:rPr>
              <a:t>Thus the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Mayne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glideth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en-US" sz="2400" dirty="0">
                <a:latin typeface="Aharoni" pitchFamily="2" charset="-79"/>
                <a:cs typeface="Aharoni" pitchFamily="2" charset="-79"/>
              </a:rPr>
              <a:t>Where my love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abideth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latin typeface="Aharoni" pitchFamily="2" charset="-79"/>
                <a:cs typeface="Aharoni" pitchFamily="2" charset="-79"/>
              </a:rPr>
              <a:t>Sleep's no softer: it proceeds</a:t>
            </a:r>
          </a:p>
          <a:p>
            <a:pPr marL="0" indent="0">
              <a:buNone/>
            </a:pPr>
            <a:r>
              <a:rPr lang="en-US" sz="2400" dirty="0">
                <a:latin typeface="Aharoni" pitchFamily="2" charset="-79"/>
                <a:cs typeface="Aharoni" pitchFamily="2" charset="-79"/>
              </a:rPr>
              <a:t>On through lawns, on through meads</a:t>
            </a:r>
          </a:p>
          <a:p>
            <a:pPr marL="0" indent="0">
              <a:buNone/>
            </a:pPr>
            <a:r>
              <a:rPr lang="en-US" sz="2400" dirty="0">
                <a:latin typeface="Aharoni" pitchFamily="2" charset="-79"/>
                <a:cs typeface="Aharoni" pitchFamily="2" charset="-79"/>
              </a:rPr>
              <a:t>On and on,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whate'er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befall,</a:t>
            </a:r>
          </a:p>
          <a:p>
            <a:pPr marL="0" indent="0">
              <a:buNone/>
            </a:pPr>
            <a:r>
              <a:rPr lang="en-US" sz="2400" dirty="0">
                <a:latin typeface="Aharoni" pitchFamily="2" charset="-79"/>
                <a:cs typeface="Aharoni" pitchFamily="2" charset="-79"/>
              </a:rPr>
              <a:t>Meandering and musical,</a:t>
            </a:r>
          </a:p>
          <a:p>
            <a:pPr marL="0" indent="0">
              <a:buNone/>
            </a:pPr>
            <a:r>
              <a:rPr lang="en-US" sz="2400" dirty="0">
                <a:latin typeface="Aharoni" pitchFamily="2" charset="-79"/>
                <a:cs typeface="Aharoni" pitchFamily="2" charset="-79"/>
              </a:rPr>
              <a:t>Though the niggard pasturage</a:t>
            </a:r>
          </a:p>
          <a:p>
            <a:pPr marL="0" indent="0">
              <a:buNone/>
            </a:pPr>
            <a:r>
              <a:rPr lang="en-US" sz="2400" dirty="0">
                <a:latin typeface="Aharoni" pitchFamily="2" charset="-79"/>
                <a:cs typeface="Aharoni" pitchFamily="2" charset="-79"/>
              </a:rPr>
              <a:t>Bears not on its shaven ledge</a:t>
            </a:r>
          </a:p>
          <a:p>
            <a:pPr marL="0" indent="0">
              <a:buNone/>
            </a:pPr>
            <a:r>
              <a:rPr lang="en-US" sz="2400" dirty="0">
                <a:latin typeface="Aharoni" pitchFamily="2" charset="-79"/>
                <a:cs typeface="Aharoni" pitchFamily="2" charset="-79"/>
              </a:rPr>
              <a:t>Aught but weeds and waving grasses</a:t>
            </a:r>
          </a:p>
          <a:p>
            <a:pPr marL="0" indent="0">
              <a:buNone/>
            </a:pPr>
            <a:r>
              <a:rPr lang="en-US" sz="2400" dirty="0">
                <a:latin typeface="Aharoni" pitchFamily="2" charset="-79"/>
                <a:cs typeface="Aharoni" pitchFamily="2" charset="-79"/>
              </a:rPr>
              <a:t>To view the river as it passes,</a:t>
            </a:r>
          </a:p>
          <a:p>
            <a:pPr marL="0" indent="0">
              <a:buNone/>
            </a:pPr>
            <a:r>
              <a:rPr lang="en-US" sz="2400" dirty="0">
                <a:latin typeface="Aharoni" pitchFamily="2" charset="-79"/>
                <a:cs typeface="Aharoni" pitchFamily="2" charset="-79"/>
              </a:rPr>
              <a:t>Save here and there a scanty patch</a:t>
            </a:r>
          </a:p>
          <a:p>
            <a:pPr marL="0" indent="0">
              <a:buNone/>
            </a:pPr>
            <a:r>
              <a:rPr lang="en-US" sz="2400" dirty="0">
                <a:latin typeface="Aharoni" pitchFamily="2" charset="-79"/>
                <a:cs typeface="Aharoni" pitchFamily="2" charset="-79"/>
              </a:rPr>
              <a:t>Of primroses too faint to catch</a:t>
            </a:r>
          </a:p>
          <a:p>
            <a:pPr marL="0" indent="0">
              <a:buNone/>
            </a:pPr>
            <a:r>
              <a:rPr lang="en-US" sz="2400" dirty="0">
                <a:latin typeface="Aharoni" pitchFamily="2" charset="-79"/>
                <a:cs typeface="Aharoni" pitchFamily="2" charset="-79"/>
              </a:rPr>
              <a:t>A weary bee.</a:t>
            </a:r>
          </a:p>
        </p:txBody>
      </p:sp>
    </p:spTree>
    <p:extLst>
      <p:ext uri="{BB962C8B-B14F-4D97-AF65-F5344CB8AC3E}">
        <p14:creationId xmlns:p14="http://schemas.microsoft.com/office/powerpoint/2010/main" val="1130797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5592763"/>
          </a:xfrm>
        </p:spPr>
        <p:txBody>
          <a:bodyPr/>
          <a:lstStyle/>
          <a:p>
            <a:pPr algn="just">
              <a:buBlip>
                <a:blip r:embed="rId2"/>
              </a:buBlip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The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play </a:t>
            </a:r>
            <a:r>
              <a:rPr lang="en-US" i="1" dirty="0">
                <a:latin typeface="Aharoni" pitchFamily="2" charset="-79"/>
                <a:cs typeface="Aharoni" pitchFamily="2" charset="-79"/>
              </a:rPr>
              <a:t>Strafford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(1837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),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story of the hero, a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Mantuan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troubadour, is cumbered with a mass of detailed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historical allusion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, and the style, in spite of occasional passages of descriptive beauty, is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too compressed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.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pPr>
              <a:buBlip>
                <a:blip r:embed="rId2"/>
              </a:buBlip>
            </a:pPr>
            <a:r>
              <a:rPr lang="en-US" i="1" dirty="0">
                <a:latin typeface="Aharoni" pitchFamily="2" charset="-79"/>
                <a:cs typeface="Aharoni" pitchFamily="2" charset="-79"/>
              </a:rPr>
              <a:t>Dramatic Romances and Lyrics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(1845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)</a:t>
            </a:r>
          </a:p>
          <a:p>
            <a:pPr>
              <a:buBlip>
                <a:blip r:embed="rId2"/>
              </a:buBlip>
            </a:pPr>
            <a:r>
              <a:rPr lang="en-US" i="1" dirty="0">
                <a:latin typeface="Aharoni" pitchFamily="2" charset="-79"/>
                <a:cs typeface="Aharoni" pitchFamily="2" charset="-79"/>
              </a:rPr>
              <a:t>Men </a:t>
            </a:r>
            <a:r>
              <a:rPr lang="en-US" i="1" dirty="0" smtClean="0">
                <a:latin typeface="Aharoni" pitchFamily="2" charset="-79"/>
                <a:cs typeface="Aharoni" pitchFamily="2" charset="-79"/>
              </a:rPr>
              <a:t>and Women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(1855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)</a:t>
            </a:r>
          </a:p>
          <a:p>
            <a:pPr>
              <a:buBlip>
                <a:blip r:embed="rId2"/>
              </a:buBlip>
            </a:pPr>
            <a:r>
              <a:rPr lang="en-US" i="1" dirty="0">
                <a:latin typeface="Aharoni" pitchFamily="2" charset="-79"/>
                <a:cs typeface="Aharoni" pitchFamily="2" charset="-79"/>
              </a:rPr>
              <a:t>The Ring and the Book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(1868-69)</a:t>
            </a:r>
          </a:p>
        </p:txBody>
      </p:sp>
    </p:spTree>
    <p:extLst>
      <p:ext uri="{BB962C8B-B14F-4D97-AF65-F5344CB8AC3E}">
        <p14:creationId xmlns:p14="http://schemas.microsoft.com/office/powerpoint/2010/main" val="3552811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Walt Whitman (1819-92)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Aharoni" pitchFamily="2" charset="-79"/>
                <a:cs typeface="Aharoni" pitchFamily="2" charset="-79"/>
              </a:rPr>
              <a:t>Leaves of Grass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(1855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) –collection of twelve poems</a:t>
            </a:r>
          </a:p>
          <a:p>
            <a:r>
              <a:rPr lang="en-US" i="1" dirty="0">
                <a:latin typeface="Aharoni" pitchFamily="2" charset="-79"/>
                <a:cs typeface="Aharoni" pitchFamily="2" charset="-79"/>
              </a:rPr>
              <a:t>Drum Taps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(1866),</a:t>
            </a:r>
          </a:p>
        </p:txBody>
      </p:sp>
    </p:spTree>
    <p:extLst>
      <p:ext uri="{BB962C8B-B14F-4D97-AF65-F5344CB8AC3E}">
        <p14:creationId xmlns:p14="http://schemas.microsoft.com/office/powerpoint/2010/main" val="82307605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129</TotalTime>
  <Words>850</Words>
  <Application>Microsoft Office PowerPoint</Application>
  <PresentationFormat>On-screen Show (4:3)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Presentation3</vt:lpstr>
      <vt:lpstr>Victorian Age (1830-90)</vt:lpstr>
      <vt:lpstr>Historical Background</vt:lpstr>
      <vt:lpstr>Literature Features</vt:lpstr>
      <vt:lpstr>Literary Devices</vt:lpstr>
      <vt:lpstr>PowerPoint Presentation</vt:lpstr>
      <vt:lpstr>Robert Browning : Literary Features</vt:lpstr>
      <vt:lpstr>His works</vt:lpstr>
      <vt:lpstr>PowerPoint Presentation</vt:lpstr>
      <vt:lpstr>Walt Whitman (1819-92)</vt:lpstr>
      <vt:lpstr>Novelists</vt:lpstr>
      <vt:lpstr>His works </vt:lpstr>
      <vt:lpstr>WILLIAM MAKEPE ACE THACKERAY</vt:lpstr>
      <vt:lpstr>His works</vt:lpstr>
      <vt:lpstr>The Brontes</vt:lpstr>
      <vt:lpstr>Place in History </vt:lpstr>
      <vt:lpstr>Other Novelists</vt:lpstr>
      <vt:lpstr>MISCELLANEOUS PROSE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Victorian Age (1830-90)</dc:title>
  <dc:creator>Aspire</dc:creator>
  <cp:lastModifiedBy>Aspire</cp:lastModifiedBy>
  <cp:revision>11</cp:revision>
  <dcterms:created xsi:type="dcterms:W3CDTF">2014-01-17T02:17:15Z</dcterms:created>
  <dcterms:modified xsi:type="dcterms:W3CDTF">2014-01-17T04:26:25Z</dcterms:modified>
</cp:coreProperties>
</file>