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8F9A9-380E-498D-B03C-8B780D5B2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9DBC-9409-44A9-AD60-A6B36FCDE40B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6A0C-6919-4315-9D6C-17FFF5329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DARI SISI PEMANFAATANNYA BIAYA DIGOLONGKAN MENJADI 2 MACAM YAITU 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BIAYA EXPLISIT : BIAYA UNTUK FAKTOR-FAKTOR PRODUKSI.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BIAYA IMPLISIT : BIAYA TAKSIRAN YANG DIGUNAKAN UNTUK MENGHITUNG FAKTOR-FAKTOR PRODUKSI.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/>
            <a:r>
              <a:rPr lang="en-US" smtClean="0"/>
              <a:t>DARI SISI WAKTU, BIAYA DALAM JANGKA PENDEK DIKELOMPOK MENJADI 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BIAYA TETAP (FC)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BIAYA VARIABEL (VC)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BIAYA TOTAL (TC)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     TC = FC + VC ATAU TC = FC + Vq.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MACAM BIAYA JANGKA PENDEK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1. BIAYA TETAP RATA-RATA (AFC)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AFC = FC/Q.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2. BIAYA VARIABEL RATA-RATA (AVC).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AVC = VC/Q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3. BIAYA TOTAL RATA-RATA (AC)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AC = TC/Q ATAU AC = (FC+VC)/Q.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4. BIAYA MARGINAL (MC)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MC =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TC / </a:t>
            </a:r>
            <a:r>
              <a:rPr lang="el-GR" sz="2800" smtClean="0">
                <a:cs typeface="Arial" charset="0"/>
              </a:rPr>
              <a:t>Δ</a:t>
            </a:r>
            <a:r>
              <a:rPr lang="en-US" sz="2800" smtClean="0">
                <a:cs typeface="Arial" charset="0"/>
              </a:rPr>
              <a:t>Q. </a:t>
            </a:r>
            <a:endParaRPr lang="el-GR" sz="2800" smtClean="0">
              <a:cs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smtClean="0"/>
              <a:t>CONTOH KASUS 1 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BILA DIKETAHUI TOTAL BIAYA YANG DIKELUARKAN OLEH PERUSAHAAN UNTUK MEMPRODUKSI BARANG X SEBANYAK 200 UNIT ADALAH SEBESAR Rp. 500.000,-. SEWAKTU PRODUKSI DITINGKATKAN MENJADI SEBANYAK 300 UNIT TOTAL BIAYANYA HANYA SEBESAR Rp. 600.000,-, TENTUKANLAH BERAPA BESAR BIAYA TETAP PRODUKSI TERSEBUT, BIAYA TOTAL.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62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JAWAB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TC</a:t>
            </a:r>
            <a:r>
              <a:rPr lang="en-US" sz="2800" baseline="-25000" smtClean="0"/>
              <a:t>1</a:t>
            </a:r>
            <a:r>
              <a:rPr lang="en-US" sz="2800" smtClean="0"/>
              <a:t>=500.000,TC</a:t>
            </a:r>
            <a:r>
              <a:rPr lang="en-US" sz="2800" baseline="-25000" smtClean="0"/>
              <a:t>2</a:t>
            </a:r>
            <a:r>
              <a:rPr lang="en-US" sz="2800" smtClean="0"/>
              <a:t>=600.000,Q</a:t>
            </a:r>
            <a:r>
              <a:rPr lang="en-US" sz="2800" baseline="-25000" smtClean="0"/>
              <a:t>1</a:t>
            </a:r>
            <a:r>
              <a:rPr lang="en-US" sz="2800" smtClean="0"/>
              <a:t>=200 UNIT,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Q</a:t>
            </a:r>
            <a:r>
              <a:rPr lang="en-US" sz="2800" baseline="-25000" smtClean="0"/>
              <a:t>2</a:t>
            </a:r>
            <a:r>
              <a:rPr lang="en-US" sz="2800" smtClean="0"/>
              <a:t> = 300 UNIT.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RUMUS FUNGSI BIAYA </a:t>
            </a: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TC = (</a:t>
            </a:r>
            <a:r>
              <a:rPr lang="el-GR" sz="2800" smtClean="0">
                <a:cs typeface="Arial" charset="0"/>
                <a:sym typeface="Wingdings" pitchFamily="2" charset="2"/>
              </a:rPr>
              <a:t>Δ</a:t>
            </a:r>
            <a:r>
              <a:rPr lang="en-US" sz="2800" smtClean="0">
                <a:cs typeface="Arial" charset="0"/>
                <a:sym typeface="Wingdings" pitchFamily="2" charset="2"/>
              </a:rPr>
              <a:t>TC/</a:t>
            </a:r>
            <a:r>
              <a:rPr lang="el-GR" sz="2800" smtClean="0">
                <a:cs typeface="Arial" charset="0"/>
                <a:sym typeface="Wingdings" pitchFamily="2" charset="2"/>
              </a:rPr>
              <a:t>Δ</a:t>
            </a:r>
            <a:r>
              <a:rPr lang="en-US" sz="2800" smtClean="0">
                <a:cs typeface="Arial" charset="0"/>
                <a:sym typeface="Wingdings" pitchFamily="2" charset="2"/>
              </a:rPr>
              <a:t>Q)(Q – Q</a:t>
            </a:r>
            <a:r>
              <a:rPr lang="en-US" sz="2800" baseline="-25000" smtClean="0">
                <a:cs typeface="Arial" charset="0"/>
                <a:sym typeface="Wingdings" pitchFamily="2" charset="2"/>
              </a:rPr>
              <a:t>1</a:t>
            </a:r>
            <a:r>
              <a:rPr lang="en-US" sz="2800" smtClean="0">
                <a:cs typeface="Arial" charset="0"/>
                <a:sym typeface="Wingdings" pitchFamily="2" charset="2"/>
              </a:rPr>
              <a:t>) + TC</a:t>
            </a:r>
            <a:r>
              <a:rPr lang="en-US" sz="2800" baseline="-25000" smtClean="0">
                <a:cs typeface="Arial" charset="0"/>
                <a:sym typeface="Wingdings" pitchFamily="2" charset="2"/>
              </a:rPr>
              <a:t>1</a:t>
            </a:r>
            <a:r>
              <a:rPr lang="en-US" sz="2800" smtClean="0">
                <a:cs typeface="Arial" charset="0"/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TC=[(600.000–500.000/300-200)](Q–200) +500.000.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TC=(100.000/100)(Q–200)+500.000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TC=1000 Q – 200.000 +500.000</a:t>
            </a:r>
            <a:endParaRPr lang="el-GR" sz="2800" smtClean="0">
              <a:cs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62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JAWAB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FC=500.000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AC=TC/Q=1000Q/Q + 300.000/Q=1000 + 300.000/Q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Q=200  AC=1000+300.000/200=1000+1500=2.500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  <a:sym typeface="Wingdings" pitchFamily="2" charset="2"/>
              </a:rPr>
              <a:t>Q=300  AC=1000+300.000/300=1000+1000=2.000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cs typeface="Arial" charset="0"/>
              </a:rPr>
              <a:t>Q=500 </a:t>
            </a:r>
            <a:r>
              <a:rPr lang="en-US" sz="2800" smtClean="0">
                <a:cs typeface="Arial" charset="0"/>
                <a:sym typeface="Wingdings" pitchFamily="2" charset="2"/>
              </a:rPr>
              <a:t> AC=1000+300.000/500=1000+600=1.600</a:t>
            </a:r>
            <a:endParaRPr lang="el-GR" sz="2800" smtClean="0">
              <a:cs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CONTOH KASUS 2 :</a:t>
            </a:r>
          </a:p>
          <a:p>
            <a:pPr eaLnBrk="1" hangingPunct="1">
              <a:buFontTx/>
              <a:buNone/>
            </a:pPr>
            <a:r>
              <a:rPr lang="en-US" smtClean="0"/>
              <a:t>   BILA DIKETAHUI FUNGSI BIAYA PRODUKSI ADALAH TC = Q</a:t>
            </a:r>
            <a:r>
              <a:rPr lang="en-US" baseline="30000" smtClean="0"/>
              <a:t>2</a:t>
            </a:r>
            <a:r>
              <a:rPr lang="en-US" smtClean="0"/>
              <a:t> – 12Q + 51</a:t>
            </a:r>
          </a:p>
          <a:p>
            <a:pPr eaLnBrk="1" hangingPunct="1">
              <a:buFontTx/>
              <a:buNone/>
            </a:pPr>
            <a:r>
              <a:rPr lang="en-US" smtClean="0"/>
              <a:t>   TENTUKANLAH TC MINIMUM, AC, VC, AFC, AVC DAN MC BILA Q BERTAMBAH SEBANYAK 2 UNIT ?</a:t>
            </a:r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JAWAB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Q</a:t>
            </a:r>
            <a:r>
              <a:rPr lang="en-US" sz="2800" baseline="-25000" smtClean="0"/>
              <a:t>MIN</a:t>
            </a:r>
            <a:r>
              <a:rPr lang="en-US" sz="2800" smtClean="0"/>
              <a:t> = - b/2a </a:t>
            </a:r>
            <a:r>
              <a:rPr lang="en-US" sz="2800" smtClean="0">
                <a:sym typeface="Wingdings" pitchFamily="2" charset="2"/>
              </a:rPr>
              <a:t> b= - 12, a=1  Q</a:t>
            </a:r>
            <a:r>
              <a:rPr lang="en-US" sz="2800" baseline="-25000" smtClean="0">
                <a:sym typeface="Wingdings" pitchFamily="2" charset="2"/>
              </a:rPr>
              <a:t>MIN</a:t>
            </a:r>
            <a:r>
              <a:rPr lang="en-US" sz="2800" smtClean="0">
                <a:sym typeface="Wingdings" pitchFamily="2" charset="2"/>
              </a:rPr>
              <a:t> = 12/2=6 ATAU TC’=2Q-12=0  Q=12/2=6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TC</a:t>
            </a:r>
            <a:r>
              <a:rPr lang="en-US" sz="2800" baseline="-25000" smtClean="0">
                <a:sym typeface="Wingdings" pitchFamily="2" charset="2"/>
              </a:rPr>
              <a:t>MIN</a:t>
            </a:r>
            <a:r>
              <a:rPr lang="en-US" sz="2800" smtClean="0">
                <a:sym typeface="Wingdings" pitchFamily="2" charset="2"/>
              </a:rPr>
              <a:t> =(6)</a:t>
            </a:r>
            <a:r>
              <a:rPr lang="en-US" sz="2800" baseline="30000" smtClean="0">
                <a:sym typeface="Wingdings" pitchFamily="2" charset="2"/>
              </a:rPr>
              <a:t>2</a:t>
            </a:r>
            <a:r>
              <a:rPr lang="en-US" sz="2800" smtClean="0">
                <a:sym typeface="Wingdings" pitchFamily="2" charset="2"/>
              </a:rPr>
              <a:t> – 12(6) + 51 = 36 – 72 + 51 = 15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FC=51,VC=Q</a:t>
            </a:r>
            <a:r>
              <a:rPr lang="en-US" sz="2800" baseline="30000" smtClean="0">
                <a:sym typeface="Wingdings" pitchFamily="2" charset="2"/>
              </a:rPr>
              <a:t>2</a:t>
            </a:r>
            <a:r>
              <a:rPr lang="en-US" sz="2800" smtClean="0">
                <a:sym typeface="Wingdings" pitchFamily="2" charset="2"/>
              </a:rPr>
              <a:t> -12Q =(6)</a:t>
            </a:r>
            <a:r>
              <a:rPr lang="en-US" sz="2800" baseline="30000" smtClean="0">
                <a:sym typeface="Wingdings" pitchFamily="2" charset="2"/>
              </a:rPr>
              <a:t>2</a:t>
            </a:r>
            <a:r>
              <a:rPr lang="en-US" sz="2800" smtClean="0">
                <a:sym typeface="Wingdings" pitchFamily="2" charset="2"/>
              </a:rPr>
              <a:t>–12(6)=36-72= -36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AC=TC/Q=15/6=2,5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AFC=FC/Q=51/6=8,5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ym typeface="Wingdings" pitchFamily="2" charset="2"/>
              </a:rPr>
              <a:t>AVC=VC/Q=- 36 /6 = - 6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1.4.3.1.1. MACAM-MACAM BIAYA.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JAWAB :</a:t>
            </a:r>
          </a:p>
          <a:p>
            <a:pPr eaLnBrk="1" hangingPunct="1">
              <a:buFontTx/>
              <a:buNone/>
            </a:pPr>
            <a:r>
              <a:rPr lang="el-GR" smtClean="0">
                <a:cs typeface="Arial" charset="0"/>
                <a:sym typeface="Wingdings" pitchFamily="2" charset="2"/>
              </a:rPr>
              <a:t>Δ</a:t>
            </a:r>
            <a:r>
              <a:rPr lang="en-US" smtClean="0">
                <a:cs typeface="Arial" charset="0"/>
                <a:sym typeface="Wingdings" pitchFamily="2" charset="2"/>
              </a:rPr>
              <a:t>Q=2  Q=6+</a:t>
            </a:r>
            <a:r>
              <a:rPr lang="el-GR" smtClean="0">
                <a:cs typeface="Arial" charset="0"/>
                <a:sym typeface="Wingdings" pitchFamily="2" charset="2"/>
              </a:rPr>
              <a:t>Δ</a:t>
            </a:r>
            <a:r>
              <a:rPr lang="en-US" smtClean="0">
                <a:cs typeface="Arial" charset="0"/>
                <a:sym typeface="Wingdings" pitchFamily="2" charset="2"/>
              </a:rPr>
              <a:t>Q=6+2=8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TC=(8)</a:t>
            </a:r>
            <a:r>
              <a:rPr lang="en-US" baseline="30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-12(8)+51=64-96+51=19</a:t>
            </a:r>
          </a:p>
          <a:p>
            <a:pPr eaLnBrk="1" hangingPunct="1">
              <a:buFontTx/>
              <a:buNone/>
            </a:pPr>
            <a:endParaRPr lang="en-US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MC</a:t>
            </a:r>
            <a:r>
              <a:rPr lang="en-US" baseline="-25000" smtClean="0">
                <a:sym typeface="Wingdings" pitchFamily="2" charset="2"/>
              </a:rPr>
              <a:t>TOTAL</a:t>
            </a:r>
            <a:r>
              <a:rPr lang="en-US" smtClean="0">
                <a:sym typeface="Wingdings" pitchFamily="2" charset="2"/>
              </a:rPr>
              <a:t>= TC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-TC</a:t>
            </a:r>
            <a:r>
              <a:rPr lang="en-US" baseline="-25000" smtClean="0">
                <a:sym typeface="Wingdings" pitchFamily="2" charset="2"/>
              </a:rPr>
              <a:t>1</a:t>
            </a:r>
            <a:r>
              <a:rPr lang="en-US" smtClean="0">
                <a:sym typeface="Wingdings" pitchFamily="2" charset="2"/>
              </a:rPr>
              <a:t>=19-15=4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MC</a:t>
            </a:r>
            <a:r>
              <a:rPr lang="en-US" baseline="-25000" smtClean="0">
                <a:sym typeface="Wingdings" pitchFamily="2" charset="2"/>
              </a:rPr>
              <a:t>UNIT</a:t>
            </a:r>
            <a:r>
              <a:rPr lang="en-US" smtClean="0">
                <a:sym typeface="Wingdings" pitchFamily="2" charset="2"/>
              </a:rPr>
              <a:t>=(TC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-TC</a:t>
            </a:r>
            <a:r>
              <a:rPr lang="en-US" baseline="-25000" smtClean="0">
                <a:sym typeface="Wingdings" pitchFamily="2" charset="2"/>
              </a:rPr>
              <a:t>1</a:t>
            </a:r>
            <a:r>
              <a:rPr lang="en-US" smtClean="0">
                <a:sym typeface="Wingdings" pitchFamily="2" charset="2"/>
              </a:rPr>
              <a:t>)/</a:t>
            </a:r>
            <a:r>
              <a:rPr lang="el-GR" smtClean="0">
                <a:cs typeface="Arial" charset="0"/>
                <a:sym typeface="Wingdings" pitchFamily="2" charset="2"/>
              </a:rPr>
              <a:t>Δ</a:t>
            </a:r>
            <a:r>
              <a:rPr lang="en-US" smtClean="0">
                <a:cs typeface="Arial" charset="0"/>
                <a:sym typeface="Wingdings" pitchFamily="2" charset="2"/>
              </a:rPr>
              <a:t>Q=(19-15)/2=4/2=2</a:t>
            </a:r>
            <a:r>
              <a:rPr lang="en-US" smtClean="0">
                <a:sym typeface="Wingdings" pitchFamily="2" charset="2"/>
              </a:rPr>
              <a:t>   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1.4.3.1.1. MACAM-MACAM BIAYA.</vt:lpstr>
      <vt:lpstr>1.4.3.1.1. MACAM-MACAM BIAYA.</vt:lpstr>
      <vt:lpstr>1.4.3.1.1. MACAM-MACAM BIAYA.</vt:lpstr>
      <vt:lpstr>1.4.3.1.1. MACAM-MACAM BIAYA.</vt:lpstr>
      <vt:lpstr>1.4.3.1.1. MACAM-MACAM BIAYA.</vt:lpstr>
      <vt:lpstr>1.4.3.1.1. MACAM-MACAM BIAYA.</vt:lpstr>
      <vt:lpstr>1.4.3.1.1. MACAM-MACAM BIAYA.</vt:lpstr>
      <vt:lpstr>1.4.3.1.1. MACAM-MACAM BIAYA.</vt:lpstr>
      <vt:lpstr>1.4.3.1.1. MACAM-MACAM BIAYA.</vt:lpstr>
    </vt:vector>
  </TitlesOfParts>
  <Company>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1.4.3.1.1. MACAM-MACAM BIAYA.</dc:title>
  <dc:creator>user</dc:creator>
  <cp:lastModifiedBy>wiwin</cp:lastModifiedBy>
  <cp:revision>2</cp:revision>
  <dcterms:created xsi:type="dcterms:W3CDTF">2012-10-04T03:38:03Z</dcterms:created>
  <dcterms:modified xsi:type="dcterms:W3CDTF">2013-11-07T04:35:20Z</dcterms:modified>
</cp:coreProperties>
</file>